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36329807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BE7D5-85E7-4E88-8FB8-256A75C5A24C}"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616400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21936415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16152148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2703638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26822903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42375905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21693529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2757215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109887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ABE7D5-85E7-4E88-8FB8-256A75C5A24C}" type="datetimeFigureOut">
              <a:rPr lang="en-IN" smtClean="0"/>
              <a:t>09-10-2024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31933849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CABE7D5-85E7-4E88-8FB8-256A75C5A24C}"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40795839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CABE7D5-85E7-4E88-8FB8-256A75C5A24C}" type="datetimeFigureOut">
              <a:rPr lang="en-IN" smtClean="0"/>
              <a:t>09-10-2024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25460059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CABE7D5-85E7-4E88-8FB8-256A75C5A24C}" type="datetimeFigureOut">
              <a:rPr lang="en-IN" smtClean="0"/>
              <a:t>09-10-2024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640289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ABE7D5-85E7-4E88-8FB8-256A75C5A24C}" type="datetimeFigureOut">
              <a:rPr lang="en-IN" smtClean="0"/>
              <a:t>09-10-2024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2092586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BE7D5-85E7-4E88-8FB8-256A75C5A24C}"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41594997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CABE7D5-85E7-4E88-8FB8-256A75C5A24C}" type="datetimeFigureOut">
              <a:rPr lang="en-IN" smtClean="0"/>
              <a:t>09-10-2024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80BF6CF-C580-4272-A28E-3E1FDBFAB1F7}" type="slidenum">
              <a:rPr lang="en-IN" smtClean="0"/>
              <a:t>‹#›</a:t>
            </a:fld>
            <a:endParaRPr lang="en-IN"/>
          </a:p>
        </p:txBody>
      </p:sp>
    </p:spTree>
    <p:extLst>
      <p:ext uri="{BB962C8B-B14F-4D97-AF65-F5344CB8AC3E}">
        <p14:creationId xmlns:p14="http://schemas.microsoft.com/office/powerpoint/2010/main" val="3670803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CABE7D5-85E7-4E88-8FB8-256A75C5A24C}" type="datetimeFigureOut">
              <a:rPr lang="en-IN" smtClean="0"/>
              <a:t>09-10-2024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80BF6CF-C580-4272-A28E-3E1FDBFAB1F7}" type="slidenum">
              <a:rPr lang="en-IN" smtClean="0"/>
              <a:t>‹#›</a:t>
            </a:fld>
            <a:endParaRPr lang="en-IN"/>
          </a:p>
        </p:txBody>
      </p:sp>
    </p:spTree>
    <p:extLst>
      <p:ext uri="{BB962C8B-B14F-4D97-AF65-F5344CB8AC3E}">
        <p14:creationId xmlns:p14="http://schemas.microsoft.com/office/powerpoint/2010/main" val="283187375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E640165-9E33-05EF-4617-0C8198794851}"/>
              </a:ext>
            </a:extLst>
          </p:cNvPr>
          <p:cNvSpPr txBox="1"/>
          <p:nvPr/>
        </p:nvSpPr>
        <p:spPr>
          <a:xfrm>
            <a:off x="4442382" y="-26968"/>
            <a:ext cx="7642781" cy="584775"/>
          </a:xfrm>
          <a:prstGeom prst="rect">
            <a:avLst/>
          </a:prstGeom>
          <a:noFill/>
        </p:spPr>
        <p:txBody>
          <a:bodyPr wrap="square">
            <a:spAutoFit/>
          </a:bodyPr>
          <a:lstStyle/>
          <a:p>
            <a:r>
              <a:rPr lang="en-IN" sz="3200" dirty="0">
                <a:latin typeface="Arial Black" panose="020B0A04020102020204" pitchFamily="34" charset="0"/>
              </a:rPr>
              <a:t>Executive summary</a:t>
            </a:r>
          </a:p>
        </p:txBody>
      </p:sp>
      <p:sp>
        <p:nvSpPr>
          <p:cNvPr id="6" name="TextBox 5">
            <a:extLst>
              <a:ext uri="{FF2B5EF4-FFF2-40B4-BE49-F238E27FC236}">
                <a16:creationId xmlns:a16="http://schemas.microsoft.com/office/drawing/2014/main" id="{E620B4E3-A874-838E-56C8-D641F6BC6CD8}"/>
              </a:ext>
            </a:extLst>
          </p:cNvPr>
          <p:cNvSpPr txBox="1"/>
          <p:nvPr/>
        </p:nvSpPr>
        <p:spPr>
          <a:xfrm>
            <a:off x="5954598" y="1971022"/>
            <a:ext cx="2564091" cy="400110"/>
          </a:xfrm>
          <a:prstGeom prst="rect">
            <a:avLst/>
          </a:prstGeom>
          <a:noFill/>
        </p:spPr>
        <p:txBody>
          <a:bodyPr wrap="square" rtlCol="0">
            <a:spAutoFit/>
          </a:bodyPr>
          <a:lstStyle/>
          <a:p>
            <a:r>
              <a:rPr lang="en-IN" sz="2000" b="1" dirty="0"/>
              <a:t>Complication</a:t>
            </a:r>
          </a:p>
        </p:txBody>
      </p:sp>
      <p:sp>
        <p:nvSpPr>
          <p:cNvPr id="7" name="TextBox 6">
            <a:extLst>
              <a:ext uri="{FF2B5EF4-FFF2-40B4-BE49-F238E27FC236}">
                <a16:creationId xmlns:a16="http://schemas.microsoft.com/office/drawing/2014/main" id="{0A32696B-7D6B-6368-7EC1-A35747DF28DA}"/>
              </a:ext>
            </a:extLst>
          </p:cNvPr>
          <p:cNvSpPr txBox="1"/>
          <p:nvPr/>
        </p:nvSpPr>
        <p:spPr>
          <a:xfrm>
            <a:off x="6096000" y="556347"/>
            <a:ext cx="2564091" cy="400110"/>
          </a:xfrm>
          <a:prstGeom prst="rect">
            <a:avLst/>
          </a:prstGeom>
          <a:noFill/>
        </p:spPr>
        <p:txBody>
          <a:bodyPr wrap="square" rtlCol="0">
            <a:spAutoFit/>
          </a:bodyPr>
          <a:lstStyle/>
          <a:p>
            <a:r>
              <a:rPr lang="en-US" sz="2000" b="1" dirty="0"/>
              <a:t>Situation</a:t>
            </a:r>
            <a:endParaRPr lang="en-IN" sz="2000" b="1" dirty="0"/>
          </a:p>
        </p:txBody>
      </p:sp>
      <p:sp>
        <p:nvSpPr>
          <p:cNvPr id="9" name="TextBox 8">
            <a:extLst>
              <a:ext uri="{FF2B5EF4-FFF2-40B4-BE49-F238E27FC236}">
                <a16:creationId xmlns:a16="http://schemas.microsoft.com/office/drawing/2014/main" id="{7135E388-B8D9-DB1E-A221-28B3D34D1705}"/>
              </a:ext>
            </a:extLst>
          </p:cNvPr>
          <p:cNvSpPr txBox="1"/>
          <p:nvPr/>
        </p:nvSpPr>
        <p:spPr>
          <a:xfrm>
            <a:off x="6139091" y="3236994"/>
            <a:ext cx="1491005" cy="400110"/>
          </a:xfrm>
          <a:prstGeom prst="rect">
            <a:avLst/>
          </a:prstGeom>
          <a:noFill/>
        </p:spPr>
        <p:txBody>
          <a:bodyPr wrap="square">
            <a:spAutoFit/>
          </a:bodyPr>
          <a:lstStyle/>
          <a:p>
            <a:r>
              <a:rPr lang="en-IN" sz="2000" b="1" dirty="0"/>
              <a:t>Question</a:t>
            </a:r>
          </a:p>
        </p:txBody>
      </p:sp>
      <p:sp>
        <p:nvSpPr>
          <p:cNvPr id="11" name="TextBox 10">
            <a:extLst>
              <a:ext uri="{FF2B5EF4-FFF2-40B4-BE49-F238E27FC236}">
                <a16:creationId xmlns:a16="http://schemas.microsoft.com/office/drawing/2014/main" id="{F3C35E29-7F47-7868-9C51-09CD7F4AC3E1}"/>
              </a:ext>
            </a:extLst>
          </p:cNvPr>
          <p:cNvSpPr txBox="1"/>
          <p:nvPr/>
        </p:nvSpPr>
        <p:spPr>
          <a:xfrm>
            <a:off x="6315450" y="4859096"/>
            <a:ext cx="1138286" cy="400110"/>
          </a:xfrm>
          <a:prstGeom prst="rect">
            <a:avLst/>
          </a:prstGeom>
          <a:noFill/>
        </p:spPr>
        <p:txBody>
          <a:bodyPr wrap="square">
            <a:spAutoFit/>
          </a:bodyPr>
          <a:lstStyle/>
          <a:p>
            <a:r>
              <a:rPr lang="en-IN" sz="2000" b="1" dirty="0"/>
              <a:t>Answer</a:t>
            </a:r>
          </a:p>
        </p:txBody>
      </p:sp>
      <p:sp>
        <p:nvSpPr>
          <p:cNvPr id="12" name="Rectangle 11">
            <a:extLst>
              <a:ext uri="{FF2B5EF4-FFF2-40B4-BE49-F238E27FC236}">
                <a16:creationId xmlns:a16="http://schemas.microsoft.com/office/drawing/2014/main" id="{23495D54-6A02-28B7-EB14-C4D89A1964B8}"/>
              </a:ext>
            </a:extLst>
          </p:cNvPr>
          <p:cNvSpPr/>
          <p:nvPr/>
        </p:nvSpPr>
        <p:spPr>
          <a:xfrm>
            <a:off x="1819373" y="978160"/>
            <a:ext cx="10020693" cy="77522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t>Company X, a local telecom provider, has seen a decline in profits in recent years. To improve its financial performance, the company has enlisted BCG to explore potential strategies. One idea under consideration is the introduction of handset leasing as a way to boost profitability.</a:t>
            </a:r>
            <a:endParaRPr lang="en-IN" sz="1600" dirty="0"/>
          </a:p>
        </p:txBody>
      </p:sp>
      <p:sp>
        <p:nvSpPr>
          <p:cNvPr id="13" name="Rectangle 12">
            <a:extLst>
              <a:ext uri="{FF2B5EF4-FFF2-40B4-BE49-F238E27FC236}">
                <a16:creationId xmlns:a16="http://schemas.microsoft.com/office/drawing/2014/main" id="{CDF76732-4F55-8674-EE6A-9EBB5F1F0042}"/>
              </a:ext>
            </a:extLst>
          </p:cNvPr>
          <p:cNvSpPr/>
          <p:nvPr/>
        </p:nvSpPr>
        <p:spPr>
          <a:xfrm>
            <a:off x="1819374" y="2425600"/>
            <a:ext cx="10020692" cy="6194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Without handset leasing, Company X's revenue and ARPU growth lag behind industry </a:t>
            </a:r>
            <a:r>
              <a:rPr lang="en-US" sz="1600" dirty="0" err="1"/>
              <a:t>averages.Handset</a:t>
            </a:r>
            <a:r>
              <a:rPr lang="en-US" sz="1600" dirty="0"/>
              <a:t> leasing can drive higher ARPU and revenue growth, aligning more closely with or exceeding industry benchmarks.</a:t>
            </a:r>
          </a:p>
        </p:txBody>
      </p:sp>
      <p:sp>
        <p:nvSpPr>
          <p:cNvPr id="14" name="Arrow: Chevron 13">
            <a:extLst>
              <a:ext uri="{FF2B5EF4-FFF2-40B4-BE49-F238E27FC236}">
                <a16:creationId xmlns:a16="http://schemas.microsoft.com/office/drawing/2014/main" id="{331F9B0E-91F1-39BF-BD54-566133614CF6}"/>
              </a:ext>
            </a:extLst>
          </p:cNvPr>
          <p:cNvSpPr/>
          <p:nvPr/>
        </p:nvSpPr>
        <p:spPr>
          <a:xfrm rot="5400000">
            <a:off x="6627689" y="1725324"/>
            <a:ext cx="144478" cy="36933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5" name="Arrow: Chevron 14">
            <a:extLst>
              <a:ext uri="{FF2B5EF4-FFF2-40B4-BE49-F238E27FC236}">
                <a16:creationId xmlns:a16="http://schemas.microsoft.com/office/drawing/2014/main" id="{EFF72ED9-B519-6EC7-9B2D-0591C19C824F}"/>
              </a:ext>
            </a:extLst>
          </p:cNvPr>
          <p:cNvSpPr/>
          <p:nvPr/>
        </p:nvSpPr>
        <p:spPr>
          <a:xfrm rot="5400000">
            <a:off x="6712195" y="4626738"/>
            <a:ext cx="144478" cy="36933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6" name="Arrow: Chevron 15">
            <a:extLst>
              <a:ext uri="{FF2B5EF4-FFF2-40B4-BE49-F238E27FC236}">
                <a16:creationId xmlns:a16="http://schemas.microsoft.com/office/drawing/2014/main" id="{087BFECD-02A0-03FA-2318-3578B4519C73}"/>
              </a:ext>
            </a:extLst>
          </p:cNvPr>
          <p:cNvSpPr/>
          <p:nvPr/>
        </p:nvSpPr>
        <p:spPr>
          <a:xfrm rot="5400000">
            <a:off x="6627690" y="2993673"/>
            <a:ext cx="144478" cy="369332"/>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p:txBody>
      </p:sp>
      <p:sp>
        <p:nvSpPr>
          <p:cNvPr id="18" name="Rectangle 17">
            <a:extLst>
              <a:ext uri="{FF2B5EF4-FFF2-40B4-BE49-F238E27FC236}">
                <a16:creationId xmlns:a16="http://schemas.microsoft.com/office/drawing/2014/main" id="{75111AEB-1FD6-3F6D-614D-0DBB7F10EC87}"/>
              </a:ext>
            </a:extLst>
          </p:cNvPr>
          <p:cNvSpPr/>
          <p:nvPr/>
        </p:nvSpPr>
        <p:spPr>
          <a:xfrm>
            <a:off x="1819373" y="3615825"/>
            <a:ext cx="10086681" cy="105163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If handset leasing is implemented, Company X is expected to see:</a:t>
            </a:r>
          </a:p>
          <a:p>
            <a:pPr>
              <a:buFont typeface="Arial" panose="020B0604020202020204" pitchFamily="34" charset="0"/>
              <a:buChar char="•"/>
            </a:pPr>
            <a:r>
              <a:rPr lang="en-US" sz="1600" b="1" dirty="0"/>
              <a:t>Net growth of 3.74%</a:t>
            </a:r>
            <a:r>
              <a:rPr lang="en-US" sz="1600" dirty="0"/>
              <a:t> in operating revenues, slightly below the industry average of </a:t>
            </a:r>
            <a:r>
              <a:rPr lang="en-US" sz="1600" b="1" dirty="0"/>
              <a:t>3.85%</a:t>
            </a:r>
            <a:r>
              <a:rPr lang="en-US" sz="1600" dirty="0"/>
              <a:t>.</a:t>
            </a:r>
          </a:p>
          <a:p>
            <a:pPr>
              <a:buFont typeface="Arial" panose="020B0604020202020204" pitchFamily="34" charset="0"/>
              <a:buChar char="•"/>
            </a:pPr>
            <a:r>
              <a:rPr lang="en-US" sz="1600" b="1" dirty="0"/>
              <a:t>ARPU growth</a:t>
            </a:r>
            <a:r>
              <a:rPr lang="en-US" sz="1600" dirty="0"/>
              <a:t> of </a:t>
            </a:r>
            <a:r>
              <a:rPr lang="en-US" sz="1600" b="1" dirty="0"/>
              <a:t>3.08%</a:t>
            </a:r>
            <a:r>
              <a:rPr lang="en-US" sz="1600" dirty="0"/>
              <a:t>.</a:t>
            </a:r>
          </a:p>
          <a:p>
            <a:pPr>
              <a:buFont typeface="Arial" panose="020B0604020202020204" pitchFamily="34" charset="0"/>
              <a:buChar char="•"/>
            </a:pPr>
            <a:r>
              <a:rPr lang="en-US" sz="1600" b="1" dirty="0"/>
              <a:t>Annual growth of 10.06% - 10.38%</a:t>
            </a:r>
            <a:r>
              <a:rPr lang="en-US" sz="1600" dirty="0"/>
              <a:t>, which is slightly higher than the industry average of </a:t>
            </a:r>
            <a:r>
              <a:rPr lang="en-US" sz="1600" b="1" dirty="0"/>
              <a:t>10.15%</a:t>
            </a:r>
            <a:r>
              <a:rPr lang="en-US" sz="1600" dirty="0"/>
              <a:t>.</a:t>
            </a:r>
          </a:p>
        </p:txBody>
      </p:sp>
      <p:sp>
        <p:nvSpPr>
          <p:cNvPr id="19" name="Rectangle 18">
            <a:extLst>
              <a:ext uri="{FF2B5EF4-FFF2-40B4-BE49-F238E27FC236}">
                <a16:creationId xmlns:a16="http://schemas.microsoft.com/office/drawing/2014/main" id="{51C1A37F-1C81-6AC9-1D0A-9E30DCA5B87D}"/>
              </a:ext>
            </a:extLst>
          </p:cNvPr>
          <p:cNvSpPr/>
          <p:nvPr/>
        </p:nvSpPr>
        <p:spPr>
          <a:xfrm>
            <a:off x="1819373" y="5238215"/>
            <a:ext cx="10086681" cy="70645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t>The primary target for the handset leasing plan would be customers under 30, as 63% of this age group prefer leasing if it allows for frequent phone upgrades. The secondary target includes frequent upgraders of all ages, particularly those who upgrade their phones every 12 months.</a:t>
            </a:r>
          </a:p>
        </p:txBody>
      </p:sp>
    </p:spTree>
    <p:extLst>
      <p:ext uri="{BB962C8B-B14F-4D97-AF65-F5344CB8AC3E}">
        <p14:creationId xmlns:p14="http://schemas.microsoft.com/office/powerpoint/2010/main" val="1888406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8BB434"/>
      </a:accent1>
      <a:accent2>
        <a:srgbClr val="33A583"/>
      </a:accent2>
      <a:accent3>
        <a:srgbClr val="3594B4"/>
      </a:accent3>
      <a:accent4>
        <a:srgbClr val="6063B4"/>
      </a:accent4>
      <a:accent5>
        <a:srgbClr val="D35731"/>
      </a:accent5>
      <a:accent6>
        <a:srgbClr val="EBAC4B"/>
      </a:accent6>
      <a:hlink>
        <a:srgbClr val="65AD30"/>
      </a:hlink>
      <a:folHlink>
        <a:srgbClr val="8ED25B"/>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1A9F9826-882C-40B9-8F38-5A3B8CFD196D}"/>
    </a:ext>
  </a:extLst>
</a:theme>
</file>

<file path=docProps/app.xml><?xml version="1.0" encoding="utf-8"?>
<Properties xmlns="http://schemas.openxmlformats.org/officeDocument/2006/extended-properties" xmlns:vt="http://schemas.openxmlformats.org/officeDocument/2006/docPropsVTypes">
  <Template>TM03457496[[fn=Parallax]]</Template>
  <TotalTime>35</TotalTime>
  <Words>196</Words>
  <Application>Microsoft Office PowerPoint</Application>
  <PresentationFormat>Widescreen</PresentationFormat>
  <Paragraphs>12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Arial Black</vt:lpstr>
      <vt:lpstr>Corbel</vt:lpstr>
      <vt:lpstr>Parallax</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Yuvashri Bhanuprakash</dc:creator>
  <cp:lastModifiedBy>Yuvashri Bhanuprakash</cp:lastModifiedBy>
  <cp:revision>2</cp:revision>
  <dcterms:created xsi:type="dcterms:W3CDTF">2024-10-09T18:37:56Z</dcterms:created>
  <dcterms:modified xsi:type="dcterms:W3CDTF">2024-10-09T19:13:38Z</dcterms:modified>
</cp:coreProperties>
</file>