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78C0-762A-AC58-494A-5C780088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23B19-2F0B-F0AB-35F4-3363BC2E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5A75-CD36-ABCF-EE8B-758673E6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1D52-FA4E-8336-F4BD-2E5A0CD9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118D-ECA0-CC04-A105-35895DD8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21BD-394A-793F-6B35-ED58FCCC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4DAF-838C-7DE6-F168-9FC0C721E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AD7F-5866-C626-0E37-CF0B66BB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DB86D-678E-8E1D-C14F-A1C01659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9F8E-4A2E-8803-1E7F-B2D3BCBC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5BEC5-2225-9976-EC8A-64F66CEA1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CF7E-201F-4F7B-961E-0DCE952A8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66406-4089-CB40-64B0-C58F8419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B04F-73ED-6C4E-8797-9B2391A3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CE4E-8989-20BF-4E00-888F2F14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6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2AA9-FC2A-E6AA-9BB0-084A0921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0FCA-CD7F-E443-1D1B-C379F317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6B23-F9AE-B12C-7D17-F4D7D062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E631-B271-B86E-18B0-1BBEB6B1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4083-D801-3860-15FE-E7744061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2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8E12-E926-CFEA-924C-0E6091B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73028-92A5-069D-7E45-87F88A16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A7A1-E5F9-43E3-E842-EC54E223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0B06-2CE4-C83B-B3B2-01316E5F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DB87-F4BF-C429-FCAF-4666411D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17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306A-E8A1-B8D8-20AB-ACD07516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4FAE-081C-A8A9-479D-508628CF7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B11A5-87A9-8356-D5FC-B1A95B9E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51E3-EE7F-8C65-527A-BFEF186A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2B1D-694F-6DA9-D05E-8C449A02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AB664-AD5C-12D8-74D0-556EAB3D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53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8FD-999D-E23E-01BF-F0EBF796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51721-B7CE-63E2-4E05-6C3662D7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D7217-FD9D-B6B1-10FF-16CF4C5E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860EC-2606-500C-8553-6FD260139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4D441-520C-4393-EF6F-E6A96C8BD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70F7B-7F93-D535-B33C-7AF63C6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4E3A5-3B23-BF52-5D2F-336E79D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FA05A-E3DC-890A-0592-FA341946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EFF3-F791-3692-15AA-33CF968A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40933-88AB-DE4B-143A-53F41E10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5BDCA-E6A9-709C-5657-4A244B0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39246-7237-D2D0-9381-EEC4113F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D5CB1-D912-0B15-E37D-E1F607B7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8AB43-7542-3BF6-CBA5-9C7394E3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6DEFB-DD8D-D114-27DF-4ACBD3B0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2ACA-3A78-12DE-4077-1D2F8406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0F1D-5679-4105-C42A-2EA4EC4E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A07E-3FA2-D2FA-D0D9-6DDA165C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BC42-F233-E3EB-9DD3-BE2C94FD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7FF63-CC59-E3C4-E913-5550DAF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3A1A8-59FF-7B12-09A2-7E5F8863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B7FE-BA8C-43A5-E0D3-74DB13DD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D7A8F-FD90-95E1-3F4B-2813E4D20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800D-124E-0C9B-F294-0737518B7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0CC9-ED2E-E988-288B-38985BCC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A689-8189-3ECF-4CC4-7EBAE475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34436-BE6B-F638-5E83-C122E907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29DA2-63A9-FD2F-B656-34AA7F8A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CA5E1-DAB8-21D2-F96E-20FF9972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1240-8D31-3524-C1AA-E3BFA843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2346-16FE-4B5F-AF96-D21840BE07A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94D2-D617-4DE5-7EB8-BE34926C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0F77-DFDE-5DA5-5678-6D2A30F2C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7732-98F4-4D4B-865D-FF6B73A72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7BA-DA76-A3DB-048A-C869CFF74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3F9B9-D8ED-FA9D-D147-01B04DB7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164"/>
            <a:ext cx="9144000" cy="1655762"/>
          </a:xfrm>
        </p:spPr>
        <p:txBody>
          <a:bodyPr/>
          <a:lstStyle/>
          <a:p>
            <a:r>
              <a:rPr lang="en-US" b="1" dirty="0"/>
              <a:t>Model Development of British Airways Customer Reviews</a:t>
            </a:r>
            <a:endParaRPr lang="en-IN" dirty="0"/>
          </a:p>
        </p:txBody>
      </p:sp>
      <p:pic>
        <p:nvPicPr>
          <p:cNvPr id="4" name="Picture 2" descr="British Airways | Images Detail">
            <a:extLst>
              <a:ext uri="{FF2B5EF4-FFF2-40B4-BE49-F238E27FC236}">
                <a16:creationId xmlns:a16="http://schemas.microsoft.com/office/drawing/2014/main" id="{594E4FF9-BF87-AFA2-6E31-7991781FF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23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EBC7-E726-2F75-377C-A9006F6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Importance Visualization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BD308066-8749-7D02-1BF4-6E0E3125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61E506E-CA49-703A-47EC-3B920401B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27906"/>
            <a:ext cx="9429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0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D44-F370-45A0-3FFC-063E4812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and Interpretations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6CC5-6E39-A0D5-D16B-E0876121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Insights:purchase_lead</a:t>
            </a:r>
            <a:r>
              <a:rPr lang="en-US" dirty="0"/>
              <a:t> and </a:t>
            </a:r>
            <a:r>
              <a:rPr lang="en-US" dirty="0" err="1"/>
              <a:t>length_of_stay</a:t>
            </a:r>
            <a:r>
              <a:rPr lang="en-US" dirty="0"/>
              <a:t> are the strongest predictors.</a:t>
            </a:r>
          </a:p>
          <a:p>
            <a:r>
              <a:rPr lang="en-US" dirty="0"/>
              <a:t>Customer preferences (e.g., extra baggage, preferred seat) contribute moderately.</a:t>
            </a:r>
          </a:p>
          <a:p>
            <a:r>
              <a:rPr lang="en-US" dirty="0" err="1"/>
              <a:t>Challenges:Imbalanced</a:t>
            </a:r>
            <a:r>
              <a:rPr lang="en-US" dirty="0"/>
              <a:t> dataset leading to lower recall for Class 1.</a:t>
            </a:r>
          </a:p>
          <a:p>
            <a:r>
              <a:rPr lang="en-US" dirty="0"/>
              <a:t>Potential need for advanced balancing techniques.</a:t>
            </a:r>
            <a:endParaRPr lang="en-IN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A767983B-AD5A-31CC-371C-B4C6F9D1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0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1739-D623-6E97-7758-0394BB6C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8241-37C5-A8A2-564D-46138B9E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customers with shorter </a:t>
            </a:r>
            <a:r>
              <a:rPr lang="en-US" dirty="0" err="1"/>
              <a:t>purchase_lead</a:t>
            </a:r>
            <a:r>
              <a:rPr lang="en-US" dirty="0"/>
              <a:t> times for targeted marketing.</a:t>
            </a:r>
          </a:p>
          <a:p>
            <a:r>
              <a:rPr lang="en-US" dirty="0"/>
              <a:t>Explore additional data sources to enrich feature set (e.g., customer demographics).</a:t>
            </a:r>
            <a:endParaRPr lang="en-IN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C6CF3F60-1941-C941-9068-8515366CA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3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DBB-525F-64EC-AF97-D73C228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58EE-4E96-2D59-50D6-2BD780A4D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335"/>
            <a:ext cx="10515600" cy="50776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Dataset Information:</a:t>
            </a:r>
          </a:p>
          <a:p>
            <a:r>
              <a:rPr lang="en-IN" dirty="0"/>
              <a:t>Number of Rows: 50,000</a:t>
            </a:r>
          </a:p>
          <a:p>
            <a:r>
              <a:rPr lang="en-IN" dirty="0"/>
              <a:t>Number of Columns: 14</a:t>
            </a:r>
          </a:p>
          <a:p>
            <a:r>
              <a:rPr lang="en-IN" dirty="0"/>
              <a:t>Memory Usage: 5.3 MB</a:t>
            </a:r>
          </a:p>
          <a:p>
            <a:pPr marL="0" indent="0">
              <a:buNone/>
            </a:pPr>
            <a:r>
              <a:rPr lang="en-IN" dirty="0"/>
              <a:t>Column Types:</a:t>
            </a:r>
          </a:p>
          <a:p>
            <a:r>
              <a:rPr lang="en-IN" dirty="0"/>
              <a:t>Numeric Columns: 9 (e.g., </a:t>
            </a:r>
            <a:r>
              <a:rPr lang="en-IN" dirty="0" err="1"/>
              <a:t>num_passengers</a:t>
            </a:r>
            <a:r>
              <a:rPr lang="en-IN" dirty="0"/>
              <a:t>, </a:t>
            </a:r>
            <a:r>
              <a:rPr lang="en-IN" dirty="0" err="1"/>
              <a:t>purchase_lead</a:t>
            </a:r>
            <a:r>
              <a:rPr lang="en-IN" dirty="0"/>
              <a:t>)</a:t>
            </a:r>
          </a:p>
          <a:p>
            <a:r>
              <a:rPr lang="en-IN" dirty="0"/>
              <a:t>Categorical Columns: 5 (e.g., </a:t>
            </a:r>
            <a:r>
              <a:rPr lang="en-IN" dirty="0" err="1"/>
              <a:t>sales_channel</a:t>
            </a:r>
            <a:r>
              <a:rPr lang="en-IN" dirty="0"/>
              <a:t>, </a:t>
            </a:r>
            <a:r>
              <a:rPr lang="en-IN" dirty="0" err="1"/>
              <a:t>trip_type</a:t>
            </a:r>
            <a:r>
              <a:rPr lang="en-IN" dirty="0"/>
              <a:t>, route)</a:t>
            </a:r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49BCB835-3F3C-A622-4003-E5F5FB99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D7D1-EA47-1EA6-15C7-0E4CB225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Columns in Dataset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FEE4F-28A9-80F4-E009-755DB50E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512"/>
            <a:ext cx="10515600" cy="5108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Columns:</a:t>
            </a:r>
          </a:p>
          <a:p>
            <a:r>
              <a:rPr lang="en-US" dirty="0" err="1"/>
              <a:t>num_passengers</a:t>
            </a:r>
            <a:r>
              <a:rPr lang="en-US" dirty="0"/>
              <a:t>: Number of passengers in the booking.</a:t>
            </a:r>
          </a:p>
          <a:p>
            <a:r>
              <a:rPr lang="en-US" dirty="0" err="1"/>
              <a:t>sales_channel</a:t>
            </a:r>
            <a:r>
              <a:rPr lang="en-US" dirty="0"/>
              <a:t>: Booking platform (e.g., Internet).</a:t>
            </a:r>
          </a:p>
          <a:p>
            <a:r>
              <a:rPr lang="en-US" dirty="0" err="1"/>
              <a:t>trip_type</a:t>
            </a:r>
            <a:r>
              <a:rPr lang="en-US" dirty="0"/>
              <a:t>: Type of trip (e.g., </a:t>
            </a:r>
            <a:r>
              <a:rPr lang="en-US" dirty="0" err="1"/>
              <a:t>RoundTrip</a:t>
            </a:r>
            <a:r>
              <a:rPr lang="en-US" dirty="0"/>
              <a:t>).</a:t>
            </a:r>
          </a:p>
          <a:p>
            <a:r>
              <a:rPr lang="en-US" dirty="0" err="1"/>
              <a:t>purchase_lead</a:t>
            </a:r>
            <a:r>
              <a:rPr lang="en-US" dirty="0"/>
              <a:t>: Days between booking and travel.</a:t>
            </a:r>
          </a:p>
          <a:p>
            <a:r>
              <a:rPr lang="en-US" dirty="0" err="1"/>
              <a:t>flight_duration</a:t>
            </a:r>
            <a:r>
              <a:rPr lang="en-US" dirty="0"/>
              <a:t>: Flight duration in hours.</a:t>
            </a:r>
          </a:p>
          <a:p>
            <a:r>
              <a:rPr lang="en-US" dirty="0" err="1"/>
              <a:t>booking_complete</a:t>
            </a:r>
            <a:r>
              <a:rPr lang="en-US" dirty="0"/>
              <a:t>: Target variable (1 = booking made, 0 = booking not made).</a:t>
            </a:r>
            <a:endParaRPr lang="en-IN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5AED5986-00DB-CE93-5070-0D04D52A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42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CFC8-DFA3-69F0-1F27-15E143E2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Statistics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6CB104-F950-4707-4B3C-8416008D9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773136"/>
              </p:ext>
            </p:extLst>
          </p:nvPr>
        </p:nvGraphicFramePr>
        <p:xfrm>
          <a:off x="838200" y="1809214"/>
          <a:ext cx="10689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567">
                  <a:extLst>
                    <a:ext uri="{9D8B030D-6E8A-4147-A177-3AD203B41FA5}">
                      <a16:colId xmlns:a16="http://schemas.microsoft.com/office/drawing/2014/main" val="2934186901"/>
                    </a:ext>
                  </a:extLst>
                </a:gridCol>
                <a:gridCol w="1781567">
                  <a:extLst>
                    <a:ext uri="{9D8B030D-6E8A-4147-A177-3AD203B41FA5}">
                      <a16:colId xmlns:a16="http://schemas.microsoft.com/office/drawing/2014/main" val="3474334198"/>
                    </a:ext>
                  </a:extLst>
                </a:gridCol>
                <a:gridCol w="1781567">
                  <a:extLst>
                    <a:ext uri="{9D8B030D-6E8A-4147-A177-3AD203B41FA5}">
                      <a16:colId xmlns:a16="http://schemas.microsoft.com/office/drawing/2014/main" val="292832833"/>
                    </a:ext>
                  </a:extLst>
                </a:gridCol>
                <a:gridCol w="1781567">
                  <a:extLst>
                    <a:ext uri="{9D8B030D-6E8A-4147-A177-3AD203B41FA5}">
                      <a16:colId xmlns:a16="http://schemas.microsoft.com/office/drawing/2014/main" val="2906119070"/>
                    </a:ext>
                  </a:extLst>
                </a:gridCol>
                <a:gridCol w="1781567">
                  <a:extLst>
                    <a:ext uri="{9D8B030D-6E8A-4147-A177-3AD203B41FA5}">
                      <a16:colId xmlns:a16="http://schemas.microsoft.com/office/drawing/2014/main" val="4267266918"/>
                    </a:ext>
                  </a:extLst>
                </a:gridCol>
                <a:gridCol w="1781567">
                  <a:extLst>
                    <a:ext uri="{9D8B030D-6E8A-4147-A177-3AD203B41FA5}">
                      <a16:colId xmlns:a16="http://schemas.microsoft.com/office/drawing/2014/main" val="102909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Std.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7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num_passengers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5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purchase_lead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867.00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93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length_of_stay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23.04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33.88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778.00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01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flight_hour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21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flight_duration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69932"/>
                  </a:ext>
                </a:extLst>
              </a:tr>
            </a:tbl>
          </a:graphicData>
        </a:graphic>
      </p:graphicFrame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1A7810DC-944F-921B-535E-B974371E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21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5FC-64F5-B845-55D6-D85996F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Categorical Data Insights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F6B68E-F761-4C90-547F-67470C779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442715"/>
              </p:ext>
            </p:extLst>
          </p:nvPr>
        </p:nvGraphicFramePr>
        <p:xfrm>
          <a:off x="719191" y="1825625"/>
          <a:ext cx="106346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435">
                  <a:extLst>
                    <a:ext uri="{9D8B030D-6E8A-4147-A177-3AD203B41FA5}">
                      <a16:colId xmlns:a16="http://schemas.microsoft.com/office/drawing/2014/main" val="3696620899"/>
                    </a:ext>
                  </a:extLst>
                </a:gridCol>
                <a:gridCol w="1772435">
                  <a:extLst>
                    <a:ext uri="{9D8B030D-6E8A-4147-A177-3AD203B41FA5}">
                      <a16:colId xmlns:a16="http://schemas.microsoft.com/office/drawing/2014/main" val="2545756639"/>
                    </a:ext>
                  </a:extLst>
                </a:gridCol>
                <a:gridCol w="1772435">
                  <a:extLst>
                    <a:ext uri="{9D8B030D-6E8A-4147-A177-3AD203B41FA5}">
                      <a16:colId xmlns:a16="http://schemas.microsoft.com/office/drawing/2014/main" val="3206829394"/>
                    </a:ext>
                  </a:extLst>
                </a:gridCol>
                <a:gridCol w="1772435">
                  <a:extLst>
                    <a:ext uri="{9D8B030D-6E8A-4147-A177-3AD203B41FA5}">
                      <a16:colId xmlns:a16="http://schemas.microsoft.com/office/drawing/2014/main" val="1711384086"/>
                    </a:ext>
                  </a:extLst>
                </a:gridCol>
                <a:gridCol w="1772435">
                  <a:extLst>
                    <a:ext uri="{9D8B030D-6E8A-4147-A177-3AD203B41FA5}">
                      <a16:colId xmlns:a16="http://schemas.microsoft.com/office/drawing/2014/main" val="517466675"/>
                    </a:ext>
                  </a:extLst>
                </a:gridCol>
                <a:gridCol w="1772435">
                  <a:extLst>
                    <a:ext uri="{9D8B030D-6E8A-4147-A177-3AD203B41FA5}">
                      <a16:colId xmlns:a16="http://schemas.microsoft.com/office/drawing/2014/main" val="1710005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Percentile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num_passengers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purchase_lead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length_of_stay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flight_hour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flight_duration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3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15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5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68761"/>
                  </a:ext>
                </a:extLst>
              </a:tr>
            </a:tbl>
          </a:graphicData>
        </a:graphic>
      </p:graphicFrame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57F0C8DB-D5F8-64C6-7008-247A14128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7BB-A053-E8E4-1BAE-1B54304D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Preparing the Dataset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5DFEA-7DED-1D3E-A0AB-9DA8CCDB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7906"/>
            <a:ext cx="10751049" cy="5464969"/>
          </a:xfrm>
        </p:spPr>
        <p:txBody>
          <a:bodyPr>
            <a:normAutofit/>
          </a:bodyPr>
          <a:lstStyle/>
          <a:p>
            <a:r>
              <a:rPr lang="en-US" dirty="0"/>
              <a:t>Encode Categorical </a:t>
            </a:r>
            <a:r>
              <a:rPr lang="en-US" dirty="0" err="1"/>
              <a:t>Variables:sales_channel</a:t>
            </a:r>
            <a:r>
              <a:rPr lang="en-US" dirty="0"/>
              <a:t>, </a:t>
            </a:r>
            <a:r>
              <a:rPr lang="en-US" dirty="0" err="1"/>
              <a:t>trip_type</a:t>
            </a:r>
            <a:r>
              <a:rPr lang="en-US" dirty="0"/>
              <a:t>, </a:t>
            </a:r>
            <a:r>
              <a:rPr lang="en-US" dirty="0" err="1"/>
              <a:t>flight_day</a:t>
            </a:r>
            <a:r>
              <a:rPr lang="en-US" dirty="0"/>
              <a:t>, etc.</a:t>
            </a:r>
          </a:p>
          <a:p>
            <a:r>
              <a:rPr lang="en-US" dirty="0"/>
              <a:t>Feature </a:t>
            </a:r>
            <a:r>
              <a:rPr lang="en-US" dirty="0" err="1"/>
              <a:t>Engineering:Create</a:t>
            </a:r>
            <a:r>
              <a:rPr lang="en-US" dirty="0"/>
              <a:t> new features like </a:t>
            </a:r>
            <a:r>
              <a:rPr lang="en-US" dirty="0" err="1"/>
              <a:t>is_weekend</a:t>
            </a:r>
            <a:r>
              <a:rPr lang="en-US" dirty="0"/>
              <a:t>, </a:t>
            </a:r>
            <a:r>
              <a:rPr lang="en-US" dirty="0" err="1"/>
              <a:t>lead_time_category</a:t>
            </a:r>
            <a:r>
              <a:rPr lang="en-US" dirty="0"/>
              <a:t>, etc.</a:t>
            </a:r>
          </a:p>
          <a:p>
            <a:r>
              <a:rPr lang="en-US" dirty="0"/>
              <a:t>Scale Numeric </a:t>
            </a:r>
            <a:r>
              <a:rPr lang="en-US" dirty="0" err="1"/>
              <a:t>Features:Normalize</a:t>
            </a:r>
            <a:r>
              <a:rPr lang="en-US" dirty="0"/>
              <a:t> columns like </a:t>
            </a:r>
            <a:r>
              <a:rPr lang="en-US" dirty="0" err="1"/>
              <a:t>purchase_lead</a:t>
            </a:r>
            <a:r>
              <a:rPr lang="en-US" dirty="0"/>
              <a:t>, </a:t>
            </a:r>
            <a:r>
              <a:rPr lang="en-US" dirty="0" err="1"/>
              <a:t>length_of_stay</a:t>
            </a:r>
            <a:r>
              <a:rPr lang="en-US" dirty="0"/>
              <a:t>, </a:t>
            </a:r>
            <a:r>
              <a:rPr lang="en-US" dirty="0" err="1"/>
              <a:t>flight_duration</a:t>
            </a:r>
            <a:r>
              <a:rPr lang="en-US" dirty="0"/>
              <a:t>.</a:t>
            </a:r>
          </a:p>
          <a:p>
            <a:r>
              <a:rPr lang="en-US" sz="2800" dirty="0"/>
              <a:t>Target Variable : </a:t>
            </a:r>
            <a:r>
              <a:rPr lang="en-US" sz="2800" dirty="0" err="1"/>
              <a:t>booking_complete</a:t>
            </a:r>
            <a:endParaRPr lang="en-US" sz="2800" dirty="0"/>
          </a:p>
          <a:p>
            <a:r>
              <a:rPr lang="en-US" dirty="0"/>
              <a:t>Cleaned and handled categorical data.</a:t>
            </a:r>
          </a:p>
          <a:p>
            <a:r>
              <a:rPr lang="en-US" dirty="0"/>
              <a:t>Performed train-test split (70-30 ratio).</a:t>
            </a:r>
          </a:p>
          <a:p>
            <a:r>
              <a:rPr lang="en-US" dirty="0"/>
              <a:t>Preprocessed features and ensured the dataset was model-ready.</a:t>
            </a:r>
          </a:p>
          <a:p>
            <a:endParaRPr lang="en-US" sz="2800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0FF23EAA-F054-7D42-744B-9436ECD5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03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143A-95ED-65B0-16D9-88B88EB8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0ED7-0032-2140-A38D-D80AB647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dirty="0"/>
              <a:t>Algorithm Used: Random Forest Classifier</a:t>
            </a:r>
          </a:p>
          <a:p>
            <a:r>
              <a:rPr lang="en-IN" dirty="0"/>
              <a:t>Reason:</a:t>
            </a:r>
          </a:p>
          <a:p>
            <a:pPr lvl="1"/>
            <a:r>
              <a:rPr lang="en-IN" dirty="0"/>
              <a:t>Ability to measure feature importance.</a:t>
            </a:r>
          </a:p>
          <a:p>
            <a:pPr lvl="1"/>
            <a:r>
              <a:rPr lang="en-IN" dirty="0"/>
              <a:t>Robust to overfitting with hyperparameter tuning.</a:t>
            </a:r>
          </a:p>
          <a:p>
            <a:pPr lvl="1"/>
            <a:r>
              <a:rPr lang="en-IN" dirty="0"/>
              <a:t>Handles large datasets effectively.</a:t>
            </a:r>
          </a:p>
          <a:p>
            <a:r>
              <a:rPr lang="en-IN" dirty="0"/>
              <a:t>Hyperparameters: Default settings with a random state for reproducibility.</a:t>
            </a:r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14A6F350-74FC-6450-9B8C-1856613B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2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6BAE-AB6A-5355-B6BE-A0EBE651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A7B6-A63A-CDBF-2BA5-75B1A69B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007038"/>
          </a:xfrm>
        </p:spPr>
        <p:txBody>
          <a:bodyPr>
            <a:normAutofit/>
          </a:bodyPr>
          <a:lstStyle/>
          <a:p>
            <a:r>
              <a:rPr lang="en-US" dirty="0"/>
              <a:t>Metrics Evaluated:</a:t>
            </a:r>
          </a:p>
          <a:p>
            <a:pPr lvl="1"/>
            <a:r>
              <a:rPr lang="en-US" dirty="0"/>
              <a:t>Precision, Recall, F1-Score, and Accuracy.</a:t>
            </a:r>
          </a:p>
          <a:p>
            <a:pPr lvl="1"/>
            <a:r>
              <a:rPr lang="en-US" dirty="0"/>
              <a:t>Macro Average vs. Weighted Average.</a:t>
            </a:r>
          </a:p>
          <a:p>
            <a:r>
              <a:rPr lang="en-US" dirty="0"/>
              <a:t>Classification Report Results:</a:t>
            </a:r>
          </a:p>
          <a:p>
            <a:pPr lvl="1"/>
            <a:r>
              <a:rPr lang="en-US" dirty="0"/>
              <a:t>Accuracy: 85%</a:t>
            </a:r>
          </a:p>
          <a:p>
            <a:pPr lvl="1"/>
            <a:r>
              <a:rPr lang="en-US" dirty="0"/>
              <a:t>Class 0 (No Booking): High precision (87%) and Recall (97%).</a:t>
            </a:r>
          </a:p>
          <a:p>
            <a:pPr lvl="1"/>
            <a:r>
              <a:rPr lang="en-US" dirty="0"/>
              <a:t>Class 1 (Booking): Lower recall (14%), indicating challenges in predicting positive bookings.</a:t>
            </a:r>
            <a:endParaRPr lang="en-IN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BFEC9DBF-6B52-CE7F-F3CA-8E9E2428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28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E4A-F166-180A-E613-C227A684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Cross-Validation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114D-155F-BC9B-936D-05C6E805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6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K-Fold Cross-Validation (5 folds)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Assess model stability and reduce overfitting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r>
              <a:rPr lang="en-US" dirty="0"/>
              <a:t> (Placeholder for cross-validation results)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accuracy: </a:t>
            </a:r>
            <a:r>
              <a:rPr lang="en-US" b="1" dirty="0"/>
              <a:t>~84.5%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Download British Airways (BA) Logo in SVG Vector or PNG File Format - Logo .wine">
            <a:extLst>
              <a:ext uri="{FF2B5EF4-FFF2-40B4-BE49-F238E27FC236}">
                <a16:creationId xmlns:a16="http://schemas.microsoft.com/office/drawing/2014/main" id="{4A984F82-6CD7-01AE-A6E9-9791A714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7" y="-649449"/>
            <a:ext cx="3687994" cy="245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4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561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Dataset Overview </vt:lpstr>
      <vt:lpstr>Columns in Dataset </vt:lpstr>
      <vt:lpstr>Dataset Statistics </vt:lpstr>
      <vt:lpstr>Categorical Data Insights </vt:lpstr>
      <vt:lpstr>Preparing the Dataset </vt:lpstr>
      <vt:lpstr>Model Training </vt:lpstr>
      <vt:lpstr>Model Evaluation </vt:lpstr>
      <vt:lpstr>Cross-Validation </vt:lpstr>
      <vt:lpstr>Feature Importance Visualization </vt:lpstr>
      <vt:lpstr>Insights and Interpretations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Yuvashri Bhanuprakash</dc:creator>
  <cp:lastModifiedBy>Yuvashri Bhanuprakash</cp:lastModifiedBy>
  <cp:revision>4</cp:revision>
  <dcterms:created xsi:type="dcterms:W3CDTF">2025-01-13T16:58:40Z</dcterms:created>
  <dcterms:modified xsi:type="dcterms:W3CDTF">2025-01-14T17:57:58Z</dcterms:modified>
</cp:coreProperties>
</file>