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4" r:id="rId5"/>
    <p:sldId id="258" r:id="rId6"/>
    <p:sldId id="259" r:id="rId7"/>
    <p:sldId id="265" r:id="rId8"/>
    <p:sldId id="266" r:id="rId9"/>
    <p:sldId id="261" r:id="rId10"/>
    <p:sldId id="267" r:id="rId11"/>
    <p:sldId id="268" r:id="rId12"/>
    <p:sldId id="262" r:id="rId13"/>
    <p:sldId id="263" r:id="rId14"/>
    <p:sldId id="269" r:id="rId15"/>
    <p:sldId id="270" r:id="rId16"/>
    <p:sldId id="271"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51DE-7326-823F-C0EA-A271CEDCBF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03FC98-A685-DDAF-4CFF-6D5441AEB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3AB8C8-2625-47E6-8CF6-5ECFCE31C6D3}"/>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5" name="Footer Placeholder 4">
            <a:extLst>
              <a:ext uri="{FF2B5EF4-FFF2-40B4-BE49-F238E27FC236}">
                <a16:creationId xmlns:a16="http://schemas.microsoft.com/office/drawing/2014/main" id="{4EB3970E-EA0E-9CFE-97C5-8BB58CE22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2F17D-51BB-9ACA-BBE8-D17C62ADE468}"/>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3864367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D2AE-5A20-CCE8-E8A0-9AD838CF5A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B7CAD6-8C13-121B-8CEF-668B90A165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FF538-78D1-3D54-DBA0-274C95797C3F}"/>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5" name="Footer Placeholder 4">
            <a:extLst>
              <a:ext uri="{FF2B5EF4-FFF2-40B4-BE49-F238E27FC236}">
                <a16:creationId xmlns:a16="http://schemas.microsoft.com/office/drawing/2014/main" id="{1FF11EDF-19CA-C6E9-2D6C-9388C1506B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F0E24-64EA-AC4E-A0C2-7B8895F7190F}"/>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3539550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8B807-9816-97EC-EC1B-E7C19E7272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3A827-5E8A-9AE4-C965-5FEA9EBD1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90248-53A0-426A-37E1-006DCA24535B}"/>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5" name="Footer Placeholder 4">
            <a:extLst>
              <a:ext uri="{FF2B5EF4-FFF2-40B4-BE49-F238E27FC236}">
                <a16:creationId xmlns:a16="http://schemas.microsoft.com/office/drawing/2014/main" id="{1F012420-E796-7682-BBA5-315D51A65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A567E7-5A81-FF14-EDBE-D0DF222BB1ED}"/>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59284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4DE3-2A20-D6FC-AE36-288D1C684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D48175-D993-333B-B8FC-15FD52CC19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FBF0E-2CE6-FE82-0219-2343A1AC286C}"/>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5" name="Footer Placeholder 4">
            <a:extLst>
              <a:ext uri="{FF2B5EF4-FFF2-40B4-BE49-F238E27FC236}">
                <a16:creationId xmlns:a16="http://schemas.microsoft.com/office/drawing/2014/main" id="{28AA4B13-CC91-CF56-5274-308849E2D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AC16F-7AA4-01F6-53E4-2A26A7BD4E05}"/>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1287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F268-10F6-6B77-0522-E540B528A6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73EC73-FC52-ECE3-DD8E-3F1EE1286D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CC05-B821-AB0B-A442-DE03A3092699}"/>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5" name="Footer Placeholder 4">
            <a:extLst>
              <a:ext uri="{FF2B5EF4-FFF2-40B4-BE49-F238E27FC236}">
                <a16:creationId xmlns:a16="http://schemas.microsoft.com/office/drawing/2014/main" id="{5CF2FA57-1778-AC91-7D7E-D0A6E4CA2E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B05DF-A690-E37B-FF58-06311E26B723}"/>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14644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2473-C2B5-B8FC-4DBE-DE9FD82E8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8E9113-0941-F0A2-B950-C87B1BD67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E44027-C144-4E04-33BE-D42D1B8F5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701D63-2F9C-324D-0D93-658E2DAE9DC7}"/>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6" name="Footer Placeholder 5">
            <a:extLst>
              <a:ext uri="{FF2B5EF4-FFF2-40B4-BE49-F238E27FC236}">
                <a16:creationId xmlns:a16="http://schemas.microsoft.com/office/drawing/2014/main" id="{5256397D-81B9-EAEF-88A2-7D1E58BC7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928FC8-3C69-C2C0-1C5F-BAE91EF99989}"/>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217645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3C56-4421-A253-7DC1-0FB2AE8DAA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E27D66-6219-58A3-C02E-E1112329C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88E12-A1CF-52AE-2A69-FA265C2CDE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45533F-DC05-14C7-7EF0-BDB959AA7A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028FFD-B2E5-BB39-5555-A7D220C83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A7D827-59EA-DCB2-6D4F-2BD80B8B9EC9}"/>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8" name="Footer Placeholder 7">
            <a:extLst>
              <a:ext uri="{FF2B5EF4-FFF2-40B4-BE49-F238E27FC236}">
                <a16:creationId xmlns:a16="http://schemas.microsoft.com/office/drawing/2014/main" id="{596A4EC9-C9DD-D0C9-B41A-4C335993AA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EE9786-96A7-426A-EB8A-DD0D7B874C5F}"/>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127562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9552-6126-C3D8-6D85-B2D84B279A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ABEF35-2F9B-9442-19CA-1EC5AB7F0C0E}"/>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4" name="Footer Placeholder 3">
            <a:extLst>
              <a:ext uri="{FF2B5EF4-FFF2-40B4-BE49-F238E27FC236}">
                <a16:creationId xmlns:a16="http://schemas.microsoft.com/office/drawing/2014/main" id="{EFB11749-B44B-7F4C-564E-4B435C5BF7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688411-AED0-B042-287C-D54CB7416D60}"/>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166821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E88F7-FD81-1632-F778-F8C6C06F8867}"/>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3" name="Footer Placeholder 2">
            <a:extLst>
              <a:ext uri="{FF2B5EF4-FFF2-40B4-BE49-F238E27FC236}">
                <a16:creationId xmlns:a16="http://schemas.microsoft.com/office/drawing/2014/main" id="{AFBF0A78-416C-4185-A3CD-8A988D1664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AEF387-8C0D-2F87-AC8C-F55BA0918672}"/>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143517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E75F-AD55-51FB-993E-D41CBEA96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9C289E-3B08-33EB-4B2C-ED1F36C09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DFB7BC-2F00-A82D-0975-D8213809D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FDDF7-F179-DFAD-32F1-1CFD324C71F4}"/>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6" name="Footer Placeholder 5">
            <a:extLst>
              <a:ext uri="{FF2B5EF4-FFF2-40B4-BE49-F238E27FC236}">
                <a16:creationId xmlns:a16="http://schemas.microsoft.com/office/drawing/2014/main" id="{EE1FF3A5-206A-D918-F332-040626EFF0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79D96E-B66C-1A84-3216-D89E7321A03B}"/>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192854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72C0-FEE5-BA0C-3599-853B237F8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912744-1980-05B6-5143-F84018603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FE7D9E-FADB-3122-2425-3AEAC5C8C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D288C-40BD-5A70-5F8E-77C2E0F43884}"/>
              </a:ext>
            </a:extLst>
          </p:cNvPr>
          <p:cNvSpPr>
            <a:spLocks noGrp="1"/>
          </p:cNvSpPr>
          <p:nvPr>
            <p:ph type="dt" sz="half" idx="10"/>
          </p:nvPr>
        </p:nvSpPr>
        <p:spPr/>
        <p:txBody>
          <a:bodyPr/>
          <a:lstStyle/>
          <a:p>
            <a:fld id="{DD77C056-EA86-4F53-A0A6-EC23ADD11A62}" type="datetimeFigureOut">
              <a:rPr lang="en-IN" smtClean="0"/>
              <a:t>18-11-2024</a:t>
            </a:fld>
            <a:endParaRPr lang="en-IN"/>
          </a:p>
        </p:txBody>
      </p:sp>
      <p:sp>
        <p:nvSpPr>
          <p:cNvPr id="6" name="Footer Placeholder 5">
            <a:extLst>
              <a:ext uri="{FF2B5EF4-FFF2-40B4-BE49-F238E27FC236}">
                <a16:creationId xmlns:a16="http://schemas.microsoft.com/office/drawing/2014/main" id="{E04A3068-E4CA-EC35-4884-0162AD498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1A7442-7444-176A-FE44-54A40D024B84}"/>
              </a:ext>
            </a:extLst>
          </p:cNvPr>
          <p:cNvSpPr>
            <a:spLocks noGrp="1"/>
          </p:cNvSpPr>
          <p:nvPr>
            <p:ph type="sldNum" sz="quarter" idx="12"/>
          </p:nvPr>
        </p:nvSpPr>
        <p:spPr/>
        <p:txBody>
          <a:bodyPr/>
          <a:lstStyle/>
          <a:p>
            <a:fld id="{E483E001-1769-4BA5-AA5D-C7075E70E235}" type="slidenum">
              <a:rPr lang="en-IN" smtClean="0"/>
              <a:t>‹#›</a:t>
            </a:fld>
            <a:endParaRPr lang="en-IN"/>
          </a:p>
        </p:txBody>
      </p:sp>
    </p:spTree>
    <p:extLst>
      <p:ext uri="{BB962C8B-B14F-4D97-AF65-F5344CB8AC3E}">
        <p14:creationId xmlns:p14="http://schemas.microsoft.com/office/powerpoint/2010/main" val="390086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50FCD-2396-9015-B9BC-C79CC6B40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204A89-3CAB-8863-9DE5-247AE0299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89C06-20AE-A42C-104B-5CDD65072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7C056-EA86-4F53-A0A6-EC23ADD11A62}" type="datetimeFigureOut">
              <a:rPr lang="en-IN" smtClean="0"/>
              <a:t>18-11-2024</a:t>
            </a:fld>
            <a:endParaRPr lang="en-IN"/>
          </a:p>
        </p:txBody>
      </p:sp>
      <p:sp>
        <p:nvSpPr>
          <p:cNvPr id="5" name="Footer Placeholder 4">
            <a:extLst>
              <a:ext uri="{FF2B5EF4-FFF2-40B4-BE49-F238E27FC236}">
                <a16:creationId xmlns:a16="http://schemas.microsoft.com/office/drawing/2014/main" id="{28120ED6-97A6-8668-477F-9310C12B12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868E8-948E-4804-63B6-13936AB59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3E001-1769-4BA5-AA5D-C7075E70E235}" type="slidenum">
              <a:rPr lang="en-IN" smtClean="0"/>
              <a:t>‹#›</a:t>
            </a:fld>
            <a:endParaRPr lang="en-IN"/>
          </a:p>
        </p:txBody>
      </p:sp>
    </p:spTree>
    <p:extLst>
      <p:ext uri="{BB962C8B-B14F-4D97-AF65-F5344CB8AC3E}">
        <p14:creationId xmlns:p14="http://schemas.microsoft.com/office/powerpoint/2010/main" val="1654788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41B3-44A9-6687-5292-B1929E626312}"/>
              </a:ext>
            </a:extLst>
          </p:cNvPr>
          <p:cNvSpPr>
            <a:spLocks noGrp="1"/>
          </p:cNvSpPr>
          <p:nvPr>
            <p:ph type="ctrTitle"/>
          </p:nvPr>
        </p:nvSpPr>
        <p:spPr>
          <a:xfrm>
            <a:off x="1441805" y="3526517"/>
            <a:ext cx="10116621" cy="2387600"/>
          </a:xfrm>
        </p:spPr>
        <p:txBody>
          <a:bodyPr>
            <a:normAutofit fontScale="90000"/>
          </a:bodyPr>
          <a:lstStyle/>
          <a:p>
            <a:r>
              <a:rPr lang="en-US" b="1" dirty="0"/>
              <a:t>Exploratory Data Analysis of British Airways Customer Reviews</a:t>
            </a:r>
            <a:endParaRPr lang="en-IN" b="1" dirty="0"/>
          </a:p>
        </p:txBody>
      </p:sp>
      <p:pic>
        <p:nvPicPr>
          <p:cNvPr id="1026" name="Picture 2" descr="British Airways | Images Detail">
            <a:extLst>
              <a:ext uri="{FF2B5EF4-FFF2-40B4-BE49-F238E27FC236}">
                <a16:creationId xmlns:a16="http://schemas.microsoft.com/office/drawing/2014/main" id="{99A039A1-0B14-A63E-CAC8-1BB55BB05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74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92F52-4F21-3DCE-188F-6A1CA3EEC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833D2-CF9C-39CA-64AD-70F8839EAC25}"/>
              </a:ext>
            </a:extLst>
          </p:cNvPr>
          <p:cNvSpPr>
            <a:spLocks noGrp="1"/>
          </p:cNvSpPr>
          <p:nvPr>
            <p:ph type="title"/>
          </p:nvPr>
        </p:nvSpPr>
        <p:spPr>
          <a:xfrm>
            <a:off x="756007" y="84104"/>
            <a:ext cx="10515600" cy="1325563"/>
          </a:xfrm>
        </p:spPr>
        <p:txBody>
          <a:bodyPr/>
          <a:lstStyle/>
          <a:p>
            <a:r>
              <a:rPr lang="en-IN" dirty="0"/>
              <a:t>Analysing numerical columns</a:t>
            </a:r>
          </a:p>
        </p:txBody>
      </p:sp>
      <p:pic>
        <p:nvPicPr>
          <p:cNvPr id="4" name="Picture 2" descr="Download British Airways (BA) Logo in SVG Vector or PNG File Format - Logo .wine">
            <a:extLst>
              <a:ext uri="{FF2B5EF4-FFF2-40B4-BE49-F238E27FC236}">
                <a16:creationId xmlns:a16="http://schemas.microsoft.com/office/drawing/2014/main" id="{C094DAA7-6040-71B9-9AF9-C30623C3E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78070D-2B65-EF30-2F2C-079C6FBBB6E1}"/>
              </a:ext>
            </a:extLst>
          </p:cNvPr>
          <p:cNvSpPr txBox="1"/>
          <p:nvPr/>
        </p:nvSpPr>
        <p:spPr>
          <a:xfrm>
            <a:off x="265415" y="1047963"/>
            <a:ext cx="8693649" cy="5613460"/>
          </a:xfrm>
          <a:prstGeom prst="rect">
            <a:avLst/>
          </a:prstGeom>
          <a:noFill/>
        </p:spPr>
        <p:txBody>
          <a:bodyPr wrap="square" rtlCol="0">
            <a:spAutoFit/>
          </a:bodyPr>
          <a:lstStyle/>
          <a:p>
            <a:pPr marL="457200" algn="just">
              <a:lnSpc>
                <a:spcPct val="107000"/>
              </a:lnSpc>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Seat Comfort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Majority of ratings fall between 3.0 and 4.0, indicating moderate to good comfort.</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Smaller peak around 2.0, indicating some dissatisfaction.</a:t>
            </a:r>
          </a:p>
          <a:p>
            <a:pPr marL="457200" algn="just">
              <a:lnSpc>
                <a:spcPct val="107000"/>
              </a:lnSpc>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Cabin Staff Service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Skewed towards higher ratings, with a peak around 4.5, suggesting excellent service.</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Minimal dissatisfaction, with fewer ratings below 3.0.</a:t>
            </a:r>
          </a:p>
          <a:p>
            <a:pPr marL="457200" algn="just">
              <a:lnSpc>
                <a:spcPct val="107000"/>
              </a:lnSpc>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Ground Service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Similar to cabin staff service, with a peak around 4.5, suggesting excellent service.</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Minimal dissatisfaction, with fewer ratings below 3.0.</a:t>
            </a:r>
          </a:p>
          <a:p>
            <a:pPr marL="457200" algn="just">
              <a:lnSpc>
                <a:spcPct val="107000"/>
              </a:lnSpc>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Value for Money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More varied opinions, with peaks around 3.0 and 4.0.</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Some dissatisfaction indicated by ratings below 3.0.</a:t>
            </a:r>
          </a:p>
          <a:p>
            <a:pPr marL="457200" algn="just">
              <a:lnSpc>
                <a:spcPct val="107000"/>
              </a:lnSpc>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Food &amp; Beverages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Similar to value for money, with peaks around 3.0 and 4.0, suggesting varied opinions.</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Some dissatisfaction indicated by ratings below 3.0.</a:t>
            </a:r>
          </a:p>
          <a:p>
            <a:pPr marL="457200" algn="just">
              <a:lnSpc>
                <a:spcPct val="107000"/>
              </a:lnSpc>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In-flight Entertainment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Skewed towards higher ratings, with a peak around 4.5, suggesting excellent quality.</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Minimal dissatisfaction, with fewer ratings below 3.0.</a:t>
            </a:r>
          </a:p>
          <a:p>
            <a:pPr marL="457200" algn="just">
              <a:lnSpc>
                <a:spcPct val="107000"/>
              </a:lnSpc>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Wi-Fi &amp; Connectivity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gn="just">
              <a:lnSpc>
                <a:spcPct val="107000"/>
              </a:lnSpc>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Skewed towards lower ratings, with a peak around 2.5, indicating poor or average perception.</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Minimal satisfaction with ratings above 4.0.</a:t>
            </a:r>
          </a:p>
        </p:txBody>
      </p:sp>
    </p:spTree>
    <p:extLst>
      <p:ext uri="{BB962C8B-B14F-4D97-AF65-F5344CB8AC3E}">
        <p14:creationId xmlns:p14="http://schemas.microsoft.com/office/powerpoint/2010/main" val="313692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196B3-0161-3027-174E-140238806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FC3AC-C2F8-A0EA-6797-AF06BEECABC6}"/>
              </a:ext>
            </a:extLst>
          </p:cNvPr>
          <p:cNvSpPr>
            <a:spLocks noGrp="1"/>
          </p:cNvSpPr>
          <p:nvPr>
            <p:ph type="title"/>
          </p:nvPr>
        </p:nvSpPr>
        <p:spPr>
          <a:xfrm>
            <a:off x="756007" y="84104"/>
            <a:ext cx="10515600" cy="1325563"/>
          </a:xfrm>
        </p:spPr>
        <p:txBody>
          <a:bodyPr/>
          <a:lstStyle/>
          <a:p>
            <a:r>
              <a:rPr lang="en-IN" dirty="0"/>
              <a:t>Analysing numerical columns</a:t>
            </a:r>
          </a:p>
        </p:txBody>
      </p:sp>
      <p:pic>
        <p:nvPicPr>
          <p:cNvPr id="4" name="Picture 2" descr="Download British Airways (BA) Logo in SVG Vector or PNG File Format - Logo .wine">
            <a:extLst>
              <a:ext uri="{FF2B5EF4-FFF2-40B4-BE49-F238E27FC236}">
                <a16:creationId xmlns:a16="http://schemas.microsoft.com/office/drawing/2014/main" id="{CDA31A54-A538-9727-038A-A3DA711CB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E075F9-3864-862F-2B1E-C5F85CD85D44}"/>
              </a:ext>
            </a:extLst>
          </p:cNvPr>
          <p:cNvSpPr txBox="1"/>
          <p:nvPr/>
        </p:nvSpPr>
        <p:spPr>
          <a:xfrm>
            <a:off x="265415" y="1047963"/>
            <a:ext cx="11755349" cy="3170099"/>
          </a:xfrm>
          <a:prstGeom prst="rect">
            <a:avLst/>
          </a:prstGeom>
          <a:noFill/>
        </p:spPr>
        <p:txBody>
          <a:bodyPr wrap="square" rtlCol="0">
            <a:spAutoFit/>
          </a:bodyPr>
          <a:lstStyle/>
          <a:p>
            <a:r>
              <a:rPr lang="en-US" sz="2800" b="1" dirty="0"/>
              <a:t>Overall Observations</a:t>
            </a:r>
            <a:endParaRPr lang="en-US" sz="2800" dirty="0"/>
          </a:p>
          <a:p>
            <a:r>
              <a:rPr lang="en-US" sz="2400" dirty="0"/>
              <a:t>The graphs appear to represent customer ratings for various aspects of an airline service, likely collected through surveys or feedback forms. The ratings range from 1 to 5, with higher ratings indicating better satisfaction.</a:t>
            </a:r>
          </a:p>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Possible Insights</a:t>
            </a: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airline generally performs well in terms of cabin staff service, ground service, and in-flight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entertainment.Seat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comfort and value for money seem to be areas where the airline could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improve.Wi</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-Fi and connectivity are major areas of concern for passengers.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6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E598E-93D9-E5BB-A1E8-7347BE6AC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26AA5C-D268-6DE4-062D-F8BED5E0C048}"/>
              </a:ext>
            </a:extLst>
          </p:cNvPr>
          <p:cNvSpPr>
            <a:spLocks noGrp="1"/>
          </p:cNvSpPr>
          <p:nvPr>
            <p:ph type="title"/>
          </p:nvPr>
        </p:nvSpPr>
        <p:spPr/>
        <p:txBody>
          <a:bodyPr/>
          <a:lstStyle/>
          <a:p>
            <a:r>
              <a:rPr lang="en-IN" dirty="0"/>
              <a:t>Distribution Over the years</a:t>
            </a:r>
          </a:p>
        </p:txBody>
      </p:sp>
      <p:pic>
        <p:nvPicPr>
          <p:cNvPr id="4" name="Picture 2" descr="Download British Airways (BA) Logo in SVG Vector or PNG File Format - Logo .wine">
            <a:extLst>
              <a:ext uri="{FF2B5EF4-FFF2-40B4-BE49-F238E27FC236}">
                <a16:creationId xmlns:a16="http://schemas.microsoft.com/office/drawing/2014/main" id="{571EBAA3-5824-F94B-83B3-8F0132B3A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0937412A-F5A2-9163-DCB5-D6A4874A3A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802" y="1574062"/>
            <a:ext cx="10335801" cy="5106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18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69E13-3F91-F7DD-61D8-6E64734CC6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B92E66-6748-306F-9566-6EE69C538A8F}"/>
              </a:ext>
            </a:extLst>
          </p:cNvPr>
          <p:cNvSpPr>
            <a:spLocks noGrp="1"/>
          </p:cNvSpPr>
          <p:nvPr>
            <p:ph type="title"/>
          </p:nvPr>
        </p:nvSpPr>
        <p:spPr/>
        <p:txBody>
          <a:bodyPr/>
          <a:lstStyle/>
          <a:p>
            <a:r>
              <a:rPr lang="en-IN" dirty="0"/>
              <a:t>Distribution Over the years and months</a:t>
            </a:r>
          </a:p>
        </p:txBody>
      </p:sp>
      <p:pic>
        <p:nvPicPr>
          <p:cNvPr id="4" name="Picture 2" descr="Download British Airways (BA) Logo in SVG Vector or PNG File Format - Logo .wine">
            <a:extLst>
              <a:ext uri="{FF2B5EF4-FFF2-40B4-BE49-F238E27FC236}">
                <a16:creationId xmlns:a16="http://schemas.microsoft.com/office/drawing/2014/main" id="{8A44E1F8-82F1-2AC2-802B-517F72103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6E962FE5-B7F0-9B08-06DA-9B8C7B911F7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71428"/>
          <a:stretch/>
        </p:blipFill>
        <p:spPr bwMode="auto">
          <a:xfrm>
            <a:off x="738490" y="1351226"/>
            <a:ext cx="4552507" cy="53766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027C7E7-38E1-ECED-63BB-52BC08AF8F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357" b="42797"/>
          <a:stretch/>
        </p:blipFill>
        <p:spPr bwMode="auto">
          <a:xfrm>
            <a:off x="6079972" y="1350557"/>
            <a:ext cx="5179908" cy="525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57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0EC1F-1F7A-7966-AC09-D9B89CDB3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AD9F2-5DA2-9796-E8E0-DDFBE676C6D6}"/>
              </a:ext>
            </a:extLst>
          </p:cNvPr>
          <p:cNvSpPr>
            <a:spLocks noGrp="1"/>
          </p:cNvSpPr>
          <p:nvPr>
            <p:ph type="title"/>
          </p:nvPr>
        </p:nvSpPr>
        <p:spPr/>
        <p:txBody>
          <a:bodyPr/>
          <a:lstStyle/>
          <a:p>
            <a:r>
              <a:rPr lang="en-IN" dirty="0"/>
              <a:t>Distribution Over the years and months</a:t>
            </a:r>
          </a:p>
        </p:txBody>
      </p:sp>
      <p:pic>
        <p:nvPicPr>
          <p:cNvPr id="4" name="Picture 2" descr="Download British Airways (BA) Logo in SVG Vector or PNG File Format - Logo .wine">
            <a:extLst>
              <a:ext uri="{FF2B5EF4-FFF2-40B4-BE49-F238E27FC236}">
                <a16:creationId xmlns:a16="http://schemas.microsoft.com/office/drawing/2014/main" id="{314A057F-7E03-912B-0D71-91D6AE26F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2ADAEB7F-5FA0-DC8F-7E9D-ECC8023FB10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71121" b="14206"/>
          <a:stretch/>
        </p:blipFill>
        <p:spPr bwMode="auto">
          <a:xfrm>
            <a:off x="3487415" y="3963461"/>
            <a:ext cx="4465738" cy="28147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1FCEB50-52F1-3EB1-5332-21CE06CC23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901" b="28727"/>
          <a:stretch/>
        </p:blipFill>
        <p:spPr bwMode="auto">
          <a:xfrm>
            <a:off x="318753" y="1403862"/>
            <a:ext cx="3796047" cy="26027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FC7F802-30C3-FC97-BC5B-BE1F074C15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5621"/>
          <a:stretch/>
        </p:blipFill>
        <p:spPr bwMode="auto">
          <a:xfrm>
            <a:off x="7953153" y="1431862"/>
            <a:ext cx="3920094" cy="278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5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327E9-E79B-FE78-87DE-1F392DCF8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ECBC5-D7BD-E623-236C-9A306DDFF13C}"/>
              </a:ext>
            </a:extLst>
          </p:cNvPr>
          <p:cNvSpPr>
            <a:spLocks noGrp="1"/>
          </p:cNvSpPr>
          <p:nvPr>
            <p:ph type="title"/>
          </p:nvPr>
        </p:nvSpPr>
        <p:spPr/>
        <p:txBody>
          <a:bodyPr/>
          <a:lstStyle/>
          <a:p>
            <a:r>
              <a:rPr lang="en-IN" dirty="0"/>
              <a:t>Distribution Over the years and months</a:t>
            </a:r>
          </a:p>
        </p:txBody>
      </p:sp>
      <p:pic>
        <p:nvPicPr>
          <p:cNvPr id="4" name="Picture 2" descr="Download British Airways (BA) Logo in SVG Vector or PNG File Format - Logo .wine">
            <a:extLst>
              <a:ext uri="{FF2B5EF4-FFF2-40B4-BE49-F238E27FC236}">
                <a16:creationId xmlns:a16="http://schemas.microsoft.com/office/drawing/2014/main" id="{EF223402-D88E-44CB-CA1C-E76884F55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D5A782-522D-8805-808B-FA753964275D}"/>
              </a:ext>
            </a:extLst>
          </p:cNvPr>
          <p:cNvSpPr txBox="1"/>
          <p:nvPr/>
        </p:nvSpPr>
        <p:spPr>
          <a:xfrm>
            <a:off x="499732" y="1318549"/>
            <a:ext cx="11568222" cy="5355312"/>
          </a:xfrm>
          <a:prstGeom prst="rect">
            <a:avLst/>
          </a:prstGeom>
          <a:noFill/>
        </p:spPr>
        <p:txBody>
          <a:bodyPr wrap="square" rtlCol="0">
            <a:spAutoFit/>
          </a:bodyPr>
          <a:lstStyle/>
          <a:p>
            <a:r>
              <a:rPr lang="en-US" b="1" dirty="0"/>
              <a:t>Overall Observations</a:t>
            </a:r>
            <a:endParaRPr lang="en-US" dirty="0"/>
          </a:p>
          <a:p>
            <a:r>
              <a:rPr lang="en-US" dirty="0"/>
              <a:t>The graphs appear to represent the number of flights over time for different years, likely from 2018 to 2024. The x-axis shows the months, while the y-axis represents the number of flights.</a:t>
            </a:r>
          </a:p>
          <a:p>
            <a:r>
              <a:rPr lang="en-US" b="1" dirty="0"/>
              <a:t>Individual Graph Interpretations</a:t>
            </a:r>
            <a:endParaRPr lang="en-US" dirty="0"/>
          </a:p>
          <a:p>
            <a:pPr marL="285750" indent="-285750">
              <a:buFont typeface="Arial" panose="020B0604020202020204" pitchFamily="34" charset="0"/>
              <a:buChar char="•"/>
            </a:pPr>
            <a:r>
              <a:rPr lang="en-US" b="1" dirty="0"/>
              <a:t>2024:</a:t>
            </a:r>
            <a:r>
              <a:rPr lang="en-US" dirty="0"/>
              <a:t> The graph shows a general upward trend in the number of flights throughout the year, with peaks in certain months.</a:t>
            </a:r>
          </a:p>
          <a:p>
            <a:pPr marL="285750" indent="-285750">
              <a:buFont typeface="Arial" panose="020B0604020202020204" pitchFamily="34" charset="0"/>
              <a:buChar char="•"/>
            </a:pPr>
            <a:r>
              <a:rPr lang="en-US" b="1" dirty="0"/>
              <a:t>2023:</a:t>
            </a:r>
            <a:r>
              <a:rPr lang="en-US" dirty="0"/>
              <a:t> The graph shows a similar pattern to 2024, with an upward trend and peaks in certain months.</a:t>
            </a:r>
          </a:p>
          <a:p>
            <a:pPr marL="285750" indent="-285750">
              <a:buFont typeface="Arial" panose="020B0604020202020204" pitchFamily="34" charset="0"/>
              <a:buChar char="•"/>
            </a:pPr>
            <a:r>
              <a:rPr lang="en-US" b="1" dirty="0"/>
              <a:t>2022:</a:t>
            </a:r>
            <a:r>
              <a:rPr lang="en-US" dirty="0"/>
              <a:t> The graph shows a more consistent pattern, with the number of flights fluctuating around a certain level throughout the year.</a:t>
            </a:r>
          </a:p>
          <a:p>
            <a:pPr marL="285750" indent="-285750">
              <a:buFont typeface="Arial" panose="020B0604020202020204" pitchFamily="34" charset="0"/>
              <a:buChar char="•"/>
            </a:pPr>
            <a:r>
              <a:rPr lang="en-US" b="1" dirty="0"/>
              <a:t>2021:</a:t>
            </a:r>
            <a:r>
              <a:rPr lang="en-US" dirty="0"/>
              <a:t> The graph shows a significant drop in the number of flights, likely due to the impact of the COVID-19 pandemic.</a:t>
            </a:r>
          </a:p>
          <a:p>
            <a:pPr marL="285750" indent="-285750">
              <a:buFont typeface="Arial" panose="020B0604020202020204" pitchFamily="34" charset="0"/>
              <a:buChar char="•"/>
            </a:pPr>
            <a:r>
              <a:rPr lang="en-US" b="1" dirty="0"/>
              <a:t>2020:</a:t>
            </a:r>
            <a:r>
              <a:rPr lang="en-US" dirty="0"/>
              <a:t> The graph shows a similar pattern to 2021, with a significant drop in the number of flights.</a:t>
            </a:r>
          </a:p>
          <a:p>
            <a:pPr marL="285750" indent="-285750">
              <a:buFont typeface="Arial" panose="020B0604020202020204" pitchFamily="34" charset="0"/>
              <a:buChar char="•"/>
            </a:pPr>
            <a:r>
              <a:rPr lang="en-US" b="1" dirty="0"/>
              <a:t>2019:</a:t>
            </a:r>
            <a:r>
              <a:rPr lang="en-US" dirty="0"/>
              <a:t> The graph shows a more consistent pattern, with the number of flights fluctuating around a certain level throughout the year.</a:t>
            </a:r>
          </a:p>
          <a:p>
            <a:pPr marL="285750" indent="-285750">
              <a:buFont typeface="Arial" panose="020B0604020202020204" pitchFamily="34" charset="0"/>
              <a:buChar char="•"/>
            </a:pPr>
            <a:r>
              <a:rPr lang="en-US" b="1" dirty="0"/>
              <a:t>2018:</a:t>
            </a:r>
            <a:r>
              <a:rPr lang="en-US" dirty="0"/>
              <a:t> The graph shows a significant increase in the number of flights towards the end of the year.</a:t>
            </a:r>
          </a:p>
          <a:p>
            <a:r>
              <a:rPr lang="en-US" b="1" dirty="0"/>
              <a:t>Possible Insights</a:t>
            </a:r>
            <a:endParaRPr lang="en-US" dirty="0"/>
          </a:p>
          <a:p>
            <a:pPr marL="285750" indent="-285750">
              <a:buFont typeface="Arial" panose="020B0604020202020204" pitchFamily="34" charset="0"/>
              <a:buChar char="•"/>
            </a:pPr>
            <a:r>
              <a:rPr lang="en-US" dirty="0"/>
              <a:t>The graphs suggest that the aviation industry has been significantly impacted by the COVID-19 pandemic, with a sharp decline in the number of flights in 2020 and 2021.</a:t>
            </a:r>
          </a:p>
          <a:p>
            <a:pPr marL="285750" indent="-285750">
              <a:buFont typeface="Arial" panose="020B0604020202020204" pitchFamily="34" charset="0"/>
              <a:buChar char="•"/>
            </a:pPr>
            <a:r>
              <a:rPr lang="en-US" dirty="0"/>
              <a:t>The industry seems to be recovering in 2022 and 2023, with the number of flights gradually increasing.</a:t>
            </a:r>
          </a:p>
          <a:p>
            <a:pPr marL="285750" indent="-285750">
              <a:buFont typeface="Arial" panose="020B0604020202020204" pitchFamily="34" charset="0"/>
              <a:buChar char="•"/>
            </a:pPr>
            <a:r>
              <a:rPr lang="en-US" dirty="0"/>
              <a:t>The peaks and troughs in the graphs might be due to seasonal variations in travel demand or specific events.</a:t>
            </a:r>
          </a:p>
        </p:txBody>
      </p:sp>
    </p:spTree>
    <p:extLst>
      <p:ext uri="{BB962C8B-B14F-4D97-AF65-F5344CB8AC3E}">
        <p14:creationId xmlns:p14="http://schemas.microsoft.com/office/powerpoint/2010/main" val="120230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FD9D0-C157-B0F9-9501-4C71BE958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F02554-7D92-FDF7-036A-B3C185B84377}"/>
              </a:ext>
            </a:extLst>
          </p:cNvPr>
          <p:cNvSpPr>
            <a:spLocks noGrp="1"/>
          </p:cNvSpPr>
          <p:nvPr>
            <p:ph type="title"/>
          </p:nvPr>
        </p:nvSpPr>
        <p:spPr/>
        <p:txBody>
          <a:bodyPr/>
          <a:lstStyle/>
          <a:p>
            <a:r>
              <a:rPr lang="en-IN" dirty="0"/>
              <a:t>Top Origins and destinations</a:t>
            </a:r>
          </a:p>
        </p:txBody>
      </p:sp>
      <p:pic>
        <p:nvPicPr>
          <p:cNvPr id="4" name="Picture 2" descr="Download British Airways (BA) Logo in SVG Vector or PNG File Format - Logo .wine">
            <a:extLst>
              <a:ext uri="{FF2B5EF4-FFF2-40B4-BE49-F238E27FC236}">
                <a16:creationId xmlns:a16="http://schemas.microsoft.com/office/drawing/2014/main" id="{2D9D381B-C9E6-4E54-0C86-C7B27E491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B63525C9-10B2-A8D7-BF18-2B3C390CDC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46957" y="1556265"/>
            <a:ext cx="8298085" cy="471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66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0EC0D-3C41-435E-0514-0FCC78E56B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A58F4-0961-AD8E-2C86-7DB44DD912A0}"/>
              </a:ext>
            </a:extLst>
          </p:cNvPr>
          <p:cNvSpPr>
            <a:spLocks noGrp="1"/>
          </p:cNvSpPr>
          <p:nvPr>
            <p:ph type="title"/>
          </p:nvPr>
        </p:nvSpPr>
        <p:spPr/>
        <p:txBody>
          <a:bodyPr/>
          <a:lstStyle/>
          <a:p>
            <a:r>
              <a:rPr lang="en-IN" dirty="0"/>
              <a:t>Sentimental Analysis</a:t>
            </a:r>
          </a:p>
        </p:txBody>
      </p:sp>
      <p:pic>
        <p:nvPicPr>
          <p:cNvPr id="4" name="Picture 2" descr="Download British Airways (BA) Logo in SVG Vector or PNG File Format - Logo .wine">
            <a:extLst>
              <a:ext uri="{FF2B5EF4-FFF2-40B4-BE49-F238E27FC236}">
                <a16:creationId xmlns:a16="http://schemas.microsoft.com/office/drawing/2014/main" id="{3D8D46CF-BBA1-60E9-E965-36AECE047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44FFA77C-3492-DC97-1176-2FDF1B63566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32193" y="1470621"/>
            <a:ext cx="4816994" cy="487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0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EF086-C7ED-FCA5-3161-DCDE123E7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F85F64-95BF-D49D-F46F-887DDE63401D}"/>
              </a:ext>
            </a:extLst>
          </p:cNvPr>
          <p:cNvSpPr>
            <a:spLocks noGrp="1"/>
          </p:cNvSpPr>
          <p:nvPr>
            <p:ph type="title"/>
          </p:nvPr>
        </p:nvSpPr>
        <p:spPr/>
        <p:txBody>
          <a:bodyPr/>
          <a:lstStyle/>
          <a:p>
            <a:r>
              <a:rPr lang="en-IN" dirty="0"/>
              <a:t>Sentimental Analysis</a:t>
            </a:r>
          </a:p>
        </p:txBody>
      </p:sp>
      <p:pic>
        <p:nvPicPr>
          <p:cNvPr id="4" name="Picture 2" descr="Download British Airways (BA) Logo in SVG Vector or PNG File Format - Logo .wine">
            <a:extLst>
              <a:ext uri="{FF2B5EF4-FFF2-40B4-BE49-F238E27FC236}">
                <a16:creationId xmlns:a16="http://schemas.microsoft.com/office/drawing/2014/main" id="{5D4C7B6E-8A1F-DB3B-8460-A089E1D7C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C4D3701-FF5A-6DA3-BA6D-4C8CCBDFC930}"/>
              </a:ext>
            </a:extLst>
          </p:cNvPr>
          <p:cNvSpPr>
            <a:spLocks noGrp="1"/>
          </p:cNvSpPr>
          <p:nvPr>
            <p:ph idx="1"/>
          </p:nvPr>
        </p:nvSpPr>
        <p:spPr>
          <a:xfrm>
            <a:off x="838200" y="1825625"/>
            <a:ext cx="10515600" cy="4667250"/>
          </a:xfrm>
        </p:spPr>
        <p:txBody>
          <a:bodyPr>
            <a:normAutofit lnSpcReduction="10000"/>
          </a:bodyPr>
          <a:lstStyle/>
          <a:p>
            <a:pPr marL="0" indent="0">
              <a:buNone/>
            </a:pPr>
            <a:r>
              <a:rPr lang="en-US" b="1" dirty="0"/>
              <a:t>Overall Interpretation</a:t>
            </a:r>
            <a:endParaRPr lang="en-US" dirty="0"/>
          </a:p>
          <a:p>
            <a:r>
              <a:rPr lang="en-US" sz="2200" dirty="0"/>
              <a:t>The pie chart presents the distribution of sentiment categories (positive, negative, and neutral) within a dataset, likely derived from text analysis.</a:t>
            </a:r>
          </a:p>
          <a:p>
            <a:pPr marL="0" indent="0">
              <a:buNone/>
            </a:pPr>
            <a:r>
              <a:rPr lang="en-US" b="1" dirty="0"/>
              <a:t>Specific Insights</a:t>
            </a:r>
            <a:endParaRPr lang="en-US" dirty="0"/>
          </a:p>
          <a:p>
            <a:pPr>
              <a:buFont typeface="Arial" panose="020B0604020202020204" pitchFamily="34" charset="0"/>
              <a:buChar char="•"/>
            </a:pPr>
            <a:r>
              <a:rPr lang="en-US" sz="2200" b="1" dirty="0"/>
              <a:t>Positive Sentiment Dominance:</a:t>
            </a:r>
            <a:r>
              <a:rPr lang="en-US" sz="2200" dirty="0"/>
              <a:t> The most significant portion of the data (61.3%) falls under the positive sentiment category. This suggests that the overall sentiment of the analyzed text is predominantly positive.</a:t>
            </a:r>
          </a:p>
          <a:p>
            <a:pPr>
              <a:buFont typeface="Arial" panose="020B0604020202020204" pitchFamily="34" charset="0"/>
              <a:buChar char="•"/>
            </a:pPr>
            <a:r>
              <a:rPr lang="en-US" sz="2200" b="1" dirty="0"/>
              <a:t>Negative Sentiment Presence:</a:t>
            </a:r>
            <a:r>
              <a:rPr lang="en-US" sz="2200" dirty="0"/>
              <a:t> While less prominent, the negative sentiment category accounts for 37.5% of the data. This indicates that there is a notable presence of negative sentiment within the text.</a:t>
            </a:r>
          </a:p>
          <a:p>
            <a:pPr>
              <a:buFont typeface="Arial" panose="020B0604020202020204" pitchFamily="34" charset="0"/>
              <a:buChar char="•"/>
            </a:pPr>
            <a:r>
              <a:rPr lang="en-US" sz="2200" b="1" dirty="0"/>
              <a:t>Neutral Sentiment Minority:</a:t>
            </a:r>
            <a:r>
              <a:rPr lang="en-US" sz="2200" dirty="0"/>
              <a:t> The neutral sentiment category constitutes the smallest portion of the data, at 1.2%. This suggests that most of the text expresses either positive or negative opinions.</a:t>
            </a:r>
          </a:p>
          <a:p>
            <a:endParaRPr lang="en-IN" dirty="0"/>
          </a:p>
        </p:txBody>
      </p:sp>
    </p:spTree>
    <p:extLst>
      <p:ext uri="{BB962C8B-B14F-4D97-AF65-F5344CB8AC3E}">
        <p14:creationId xmlns:p14="http://schemas.microsoft.com/office/powerpoint/2010/main" val="295750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0DB0-79FB-B2BA-CB9C-C2B6415B43D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3175B0A-EC5F-047A-B2BC-9581E6FF3B01}"/>
              </a:ext>
            </a:extLst>
          </p:cNvPr>
          <p:cNvSpPr>
            <a:spLocks noGrp="1"/>
          </p:cNvSpPr>
          <p:nvPr>
            <p:ph idx="1"/>
          </p:nvPr>
        </p:nvSpPr>
        <p:spPr>
          <a:xfrm>
            <a:off x="838200" y="1690688"/>
            <a:ext cx="10515600" cy="4351338"/>
          </a:xfrm>
        </p:spPr>
        <p:txBody>
          <a:bodyPr>
            <a:normAutofit fontScale="77500" lnSpcReduction="20000"/>
          </a:bodyPr>
          <a:lstStyle/>
          <a:p>
            <a:pPr>
              <a:lnSpc>
                <a:spcPct val="120000"/>
              </a:lnSpc>
            </a:pPr>
            <a:r>
              <a:rPr lang="en-US" sz="2600" dirty="0"/>
              <a:t>The task at hand involves scraping customer reviews from the Skytrax website, specifically focusing on feedback related to airlines. The primary goal is to collect and analyze as much review data as possible to uncover valuable insights into the passenger experience. The data scraping process will be initiated using Python, particularly in a </a:t>
            </a:r>
            <a:r>
              <a:rPr lang="en-US" sz="2600" dirty="0" err="1"/>
              <a:t>Jupyter</a:t>
            </a:r>
            <a:r>
              <a:rPr lang="en-US" sz="2600" dirty="0"/>
              <a:t> Notebook environment, to ensure smooth collection and processing of large datasets.</a:t>
            </a:r>
          </a:p>
          <a:p>
            <a:pPr>
              <a:lnSpc>
                <a:spcPct val="120000"/>
              </a:lnSpc>
            </a:pPr>
            <a:r>
              <a:rPr lang="en-US" sz="2600" dirty="0"/>
              <a:t>Once the reviews are collected, the data will need to be cleaned and pre-processed to address common issues such as missing values, irrelevant information, and formatting inconsistencies. Data cleaning will be essential for preparing the dataset for further analysis.</a:t>
            </a:r>
          </a:p>
          <a:p>
            <a:pPr>
              <a:lnSpc>
                <a:spcPct val="120000"/>
              </a:lnSpc>
            </a:pPr>
            <a:r>
              <a:rPr lang="en-US" sz="2600" dirty="0"/>
              <a:t>After cleaning the data, we will explore various analysis techniques, such as topic modeling, sentiment analysis, and word clouds, to gain insights into customer sentiment and identify recurring themes in the reviews. These techniques will help us understand passenger preferences, pain points, and overall satisfaction with the airline. The goal is to uncover actionable insights that can help improve the airline's services and enhance the passenger experience.</a:t>
            </a:r>
          </a:p>
          <a:p>
            <a:endParaRPr lang="en-IN" dirty="0"/>
          </a:p>
        </p:txBody>
      </p:sp>
      <p:pic>
        <p:nvPicPr>
          <p:cNvPr id="2050" name="Picture 2" descr="Download British Airways (BA) Logo in SVG Vector or PNG File Format - Logo .wine">
            <a:extLst>
              <a:ext uri="{FF2B5EF4-FFF2-40B4-BE49-F238E27FC236}">
                <a16:creationId xmlns:a16="http://schemas.microsoft.com/office/drawing/2014/main" id="{4AF12F93-8428-70F4-3EC0-1F2DCCF0B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28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5E4A-0A08-AA48-0041-0A92829C3B42}"/>
              </a:ext>
            </a:extLst>
          </p:cNvPr>
          <p:cNvSpPr>
            <a:spLocks noGrp="1"/>
          </p:cNvSpPr>
          <p:nvPr>
            <p:ph type="title"/>
          </p:nvPr>
        </p:nvSpPr>
        <p:spPr/>
        <p:txBody>
          <a:bodyPr/>
          <a:lstStyle/>
          <a:p>
            <a:r>
              <a:rPr lang="en-IN" dirty="0"/>
              <a:t>Extracted Data</a:t>
            </a:r>
          </a:p>
        </p:txBody>
      </p:sp>
      <p:sp>
        <p:nvSpPr>
          <p:cNvPr id="3" name="Content Placeholder 2">
            <a:extLst>
              <a:ext uri="{FF2B5EF4-FFF2-40B4-BE49-F238E27FC236}">
                <a16:creationId xmlns:a16="http://schemas.microsoft.com/office/drawing/2014/main" id="{6D20DF14-11EE-9C1C-73FA-3589FE4B2992}"/>
              </a:ext>
            </a:extLst>
          </p:cNvPr>
          <p:cNvSpPr>
            <a:spLocks noGrp="1"/>
          </p:cNvSpPr>
          <p:nvPr>
            <p:ph idx="1"/>
          </p:nvPr>
        </p:nvSpPr>
        <p:spPr>
          <a:xfrm>
            <a:off x="838200" y="1621273"/>
            <a:ext cx="10515600" cy="537431"/>
          </a:xfrm>
        </p:spPr>
        <p:txBody>
          <a:bodyPr>
            <a:normAutofit/>
          </a:bodyPr>
          <a:lstStyle/>
          <a:p>
            <a:r>
              <a:rPr lang="en-IN" sz="2000" dirty="0"/>
              <a:t>Below are the columns where the data was extracted from the web.</a:t>
            </a:r>
          </a:p>
        </p:txBody>
      </p:sp>
      <p:pic>
        <p:nvPicPr>
          <p:cNvPr id="4" name="Picture 2" descr="Download British Airways (BA) Logo in SVG Vector or PNG File Format - Logo .wine">
            <a:extLst>
              <a:ext uri="{FF2B5EF4-FFF2-40B4-BE49-F238E27FC236}">
                <a16:creationId xmlns:a16="http://schemas.microsoft.com/office/drawing/2014/main" id="{0227DBDF-FF3D-804E-5F40-898BB87E9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30674D84-8642-40D2-38EC-D6BF23C33E61}"/>
              </a:ext>
            </a:extLst>
          </p:cNvPr>
          <p:cNvGraphicFramePr>
            <a:graphicFrameLocks noGrp="1"/>
          </p:cNvGraphicFramePr>
          <p:nvPr>
            <p:extLst>
              <p:ext uri="{D42A27DB-BD31-4B8C-83A1-F6EECF244321}">
                <p14:modId xmlns:p14="http://schemas.microsoft.com/office/powerpoint/2010/main" val="1937372635"/>
              </p:ext>
            </p:extLst>
          </p:nvPr>
        </p:nvGraphicFramePr>
        <p:xfrm>
          <a:off x="561651" y="2044101"/>
          <a:ext cx="11335823" cy="4530696"/>
        </p:xfrm>
        <a:graphic>
          <a:graphicData uri="http://schemas.openxmlformats.org/drawingml/2006/table">
            <a:tbl>
              <a:tblPr firstRow="1" bandRow="1">
                <a:tableStyleId>{5C22544A-7EE6-4342-B048-85BDC9FD1C3A}</a:tableStyleId>
              </a:tblPr>
              <a:tblGrid>
                <a:gridCol w="506684">
                  <a:extLst>
                    <a:ext uri="{9D8B030D-6E8A-4147-A177-3AD203B41FA5}">
                      <a16:colId xmlns:a16="http://schemas.microsoft.com/office/drawing/2014/main" val="629636285"/>
                    </a:ext>
                  </a:extLst>
                </a:gridCol>
                <a:gridCol w="606035">
                  <a:extLst>
                    <a:ext uri="{9D8B030D-6E8A-4147-A177-3AD203B41FA5}">
                      <a16:colId xmlns:a16="http://schemas.microsoft.com/office/drawing/2014/main" val="1869850007"/>
                    </a:ext>
                  </a:extLst>
                </a:gridCol>
                <a:gridCol w="576229">
                  <a:extLst>
                    <a:ext uri="{9D8B030D-6E8A-4147-A177-3AD203B41FA5}">
                      <a16:colId xmlns:a16="http://schemas.microsoft.com/office/drawing/2014/main" val="3948085794"/>
                    </a:ext>
                  </a:extLst>
                </a:gridCol>
                <a:gridCol w="735189">
                  <a:extLst>
                    <a:ext uri="{9D8B030D-6E8A-4147-A177-3AD203B41FA5}">
                      <a16:colId xmlns:a16="http://schemas.microsoft.com/office/drawing/2014/main" val="3729946162"/>
                    </a:ext>
                  </a:extLst>
                </a:gridCol>
                <a:gridCol w="665644">
                  <a:extLst>
                    <a:ext uri="{9D8B030D-6E8A-4147-A177-3AD203B41FA5}">
                      <a16:colId xmlns:a16="http://schemas.microsoft.com/office/drawing/2014/main" val="2318494042"/>
                    </a:ext>
                  </a:extLst>
                </a:gridCol>
                <a:gridCol w="735189">
                  <a:extLst>
                    <a:ext uri="{9D8B030D-6E8A-4147-A177-3AD203B41FA5}">
                      <a16:colId xmlns:a16="http://schemas.microsoft.com/office/drawing/2014/main" val="1227182100"/>
                    </a:ext>
                  </a:extLst>
                </a:gridCol>
                <a:gridCol w="735188">
                  <a:extLst>
                    <a:ext uri="{9D8B030D-6E8A-4147-A177-3AD203B41FA5}">
                      <a16:colId xmlns:a16="http://schemas.microsoft.com/office/drawing/2014/main" val="491814382"/>
                    </a:ext>
                  </a:extLst>
                </a:gridCol>
                <a:gridCol w="556359">
                  <a:extLst>
                    <a:ext uri="{9D8B030D-6E8A-4147-A177-3AD203B41FA5}">
                      <a16:colId xmlns:a16="http://schemas.microsoft.com/office/drawing/2014/main" val="834143929"/>
                    </a:ext>
                  </a:extLst>
                </a:gridCol>
                <a:gridCol w="606035">
                  <a:extLst>
                    <a:ext uri="{9D8B030D-6E8A-4147-A177-3AD203B41FA5}">
                      <a16:colId xmlns:a16="http://schemas.microsoft.com/office/drawing/2014/main" val="4244004606"/>
                    </a:ext>
                  </a:extLst>
                </a:gridCol>
                <a:gridCol w="993499">
                  <a:extLst>
                    <a:ext uri="{9D8B030D-6E8A-4147-A177-3AD203B41FA5}">
                      <a16:colId xmlns:a16="http://schemas.microsoft.com/office/drawing/2014/main" val="1226826749"/>
                    </a:ext>
                  </a:extLst>
                </a:gridCol>
                <a:gridCol w="695449">
                  <a:extLst>
                    <a:ext uri="{9D8B030D-6E8A-4147-A177-3AD203B41FA5}">
                      <a16:colId xmlns:a16="http://schemas.microsoft.com/office/drawing/2014/main" val="2614211128"/>
                    </a:ext>
                  </a:extLst>
                </a:gridCol>
                <a:gridCol w="903721">
                  <a:extLst>
                    <a:ext uri="{9D8B030D-6E8A-4147-A177-3AD203B41FA5}">
                      <a16:colId xmlns:a16="http://schemas.microsoft.com/office/drawing/2014/main" val="1433131264"/>
                    </a:ext>
                  </a:extLst>
                </a:gridCol>
                <a:gridCol w="760288">
                  <a:extLst>
                    <a:ext uri="{9D8B030D-6E8A-4147-A177-3AD203B41FA5}">
                      <a16:colId xmlns:a16="http://schemas.microsoft.com/office/drawing/2014/main" val="1855282273"/>
                    </a:ext>
                  </a:extLst>
                </a:gridCol>
                <a:gridCol w="2260314">
                  <a:extLst>
                    <a:ext uri="{9D8B030D-6E8A-4147-A177-3AD203B41FA5}">
                      <a16:colId xmlns:a16="http://schemas.microsoft.com/office/drawing/2014/main" val="1865137470"/>
                    </a:ext>
                  </a:extLst>
                </a:gridCol>
              </a:tblGrid>
              <a:tr h="568108">
                <a:tc>
                  <a:txBody>
                    <a:bodyPr/>
                    <a:lstStyle/>
                    <a:p>
                      <a:pPr algn="ctr" fontAlgn="t"/>
                      <a:r>
                        <a:rPr lang="en-IN" sz="1100" b="1" i="0" u="none" strike="noStrike" dirty="0">
                          <a:solidFill>
                            <a:srgbClr val="000000"/>
                          </a:solidFill>
                          <a:effectLst/>
                          <a:latin typeface="Calibri" panose="020F0502020204030204" pitchFamily="34" charset="0"/>
                        </a:rPr>
                        <a:t>Aircraft</a:t>
                      </a:r>
                    </a:p>
                  </a:txBody>
                  <a:tcPr marL="6350" marR="6350" marT="6350" marB="0" anchor="ctr"/>
                </a:tc>
                <a:tc>
                  <a:txBody>
                    <a:bodyPr/>
                    <a:lstStyle/>
                    <a:p>
                      <a:pPr algn="ctr" fontAlgn="t"/>
                      <a:r>
                        <a:rPr lang="en-IN" sz="1100" b="1" i="0" u="none" strike="noStrike">
                          <a:solidFill>
                            <a:srgbClr val="000000"/>
                          </a:solidFill>
                          <a:effectLst/>
                          <a:latin typeface="Calibri" panose="020F0502020204030204" pitchFamily="34" charset="0"/>
                        </a:rPr>
                        <a:t>Type Of Traveller</a:t>
                      </a:r>
                    </a:p>
                  </a:txBody>
                  <a:tcPr marL="6350" marR="6350" marT="6350" marB="0" anchor="ctr"/>
                </a:tc>
                <a:tc>
                  <a:txBody>
                    <a:bodyPr/>
                    <a:lstStyle/>
                    <a:p>
                      <a:pPr algn="ctr" fontAlgn="t"/>
                      <a:r>
                        <a:rPr lang="en-IN" sz="1100" b="1" i="0" u="none" strike="noStrike">
                          <a:solidFill>
                            <a:srgbClr val="000000"/>
                          </a:solidFill>
                          <a:effectLst/>
                          <a:latin typeface="Calibri" panose="020F0502020204030204" pitchFamily="34" charset="0"/>
                        </a:rPr>
                        <a:t>Seat Type</a:t>
                      </a:r>
                    </a:p>
                  </a:txBody>
                  <a:tcPr marL="6350" marR="6350" marT="6350" marB="0" anchor="ctr"/>
                </a:tc>
                <a:tc>
                  <a:txBody>
                    <a:bodyPr/>
                    <a:lstStyle/>
                    <a:p>
                      <a:pPr algn="ctr" fontAlgn="t"/>
                      <a:r>
                        <a:rPr lang="en-IN" sz="1100" b="1" i="0" u="none" strike="noStrike">
                          <a:solidFill>
                            <a:srgbClr val="000000"/>
                          </a:solidFill>
                          <a:effectLst/>
                          <a:latin typeface="Calibri" panose="020F0502020204030204" pitchFamily="34" charset="0"/>
                        </a:rPr>
                        <a:t>Route</a:t>
                      </a:r>
                    </a:p>
                  </a:txBody>
                  <a:tcPr marL="6350" marR="6350" marT="6350" marB="0" anchor="ctr"/>
                </a:tc>
                <a:tc>
                  <a:txBody>
                    <a:bodyPr/>
                    <a:lstStyle/>
                    <a:p>
                      <a:pPr algn="ctr" fontAlgn="t"/>
                      <a:r>
                        <a:rPr lang="en-IN" sz="1100" b="1" i="0" u="none" strike="noStrike">
                          <a:solidFill>
                            <a:srgbClr val="000000"/>
                          </a:solidFill>
                          <a:effectLst/>
                          <a:latin typeface="Calibri" panose="020F0502020204030204" pitchFamily="34" charset="0"/>
                        </a:rPr>
                        <a:t>Date Flown</a:t>
                      </a:r>
                    </a:p>
                  </a:txBody>
                  <a:tcPr marL="6350" marR="6350" marT="6350" marB="0" anchor="ctr"/>
                </a:tc>
                <a:tc>
                  <a:txBody>
                    <a:bodyPr/>
                    <a:lstStyle/>
                    <a:p>
                      <a:pPr algn="ctr" fontAlgn="t"/>
                      <a:r>
                        <a:rPr lang="en-IN" sz="1100" b="1" i="0" u="none" strike="noStrike" dirty="0">
                          <a:solidFill>
                            <a:srgbClr val="000000"/>
                          </a:solidFill>
                          <a:effectLst/>
                          <a:latin typeface="Calibri" panose="020F0502020204030204" pitchFamily="34" charset="0"/>
                        </a:rPr>
                        <a:t>Seat Comfort</a:t>
                      </a:r>
                    </a:p>
                  </a:txBody>
                  <a:tcPr marL="6350" marR="6350" marT="6350" marB="0" anchor="ctr"/>
                </a:tc>
                <a:tc>
                  <a:txBody>
                    <a:bodyPr/>
                    <a:lstStyle/>
                    <a:p>
                      <a:pPr algn="ctr" fontAlgn="t"/>
                      <a:r>
                        <a:rPr lang="en-IN" sz="1100" b="1" i="0" u="none" strike="noStrike">
                          <a:solidFill>
                            <a:srgbClr val="000000"/>
                          </a:solidFill>
                          <a:effectLst/>
                          <a:latin typeface="Calibri" panose="020F0502020204030204" pitchFamily="34" charset="0"/>
                        </a:rPr>
                        <a:t>Cabin Staff Service</a:t>
                      </a:r>
                    </a:p>
                  </a:txBody>
                  <a:tcPr marL="6350" marR="6350" marT="6350" marB="0" anchor="ctr"/>
                </a:tc>
                <a:tc>
                  <a:txBody>
                    <a:bodyPr/>
                    <a:lstStyle/>
                    <a:p>
                      <a:pPr algn="ctr" fontAlgn="t"/>
                      <a:r>
                        <a:rPr lang="en-IN" sz="1100" b="1" i="0" u="none" strike="noStrike" dirty="0">
                          <a:solidFill>
                            <a:srgbClr val="000000"/>
                          </a:solidFill>
                          <a:effectLst/>
                          <a:latin typeface="Calibri" panose="020F0502020204030204" pitchFamily="34" charset="0"/>
                        </a:rPr>
                        <a:t>Ground Service</a:t>
                      </a:r>
                    </a:p>
                  </a:txBody>
                  <a:tcPr marL="6350" marR="6350" marT="6350" marB="0" anchor="ctr"/>
                </a:tc>
                <a:tc>
                  <a:txBody>
                    <a:bodyPr/>
                    <a:lstStyle/>
                    <a:p>
                      <a:pPr algn="ctr" fontAlgn="t"/>
                      <a:r>
                        <a:rPr lang="en-IN" sz="1100" b="1" i="0" u="none" strike="noStrike">
                          <a:solidFill>
                            <a:srgbClr val="000000"/>
                          </a:solidFill>
                          <a:effectLst/>
                          <a:latin typeface="Calibri" panose="020F0502020204030204" pitchFamily="34" charset="0"/>
                        </a:rPr>
                        <a:t>Value For Money</a:t>
                      </a:r>
                    </a:p>
                  </a:txBody>
                  <a:tcPr marL="6350" marR="6350" marT="6350" marB="0" anchor="ctr"/>
                </a:tc>
                <a:tc>
                  <a:txBody>
                    <a:bodyPr/>
                    <a:lstStyle/>
                    <a:p>
                      <a:pPr algn="ctr" fontAlgn="t"/>
                      <a:r>
                        <a:rPr lang="en-IN" sz="1100" b="1" i="0" u="none" strike="noStrike" dirty="0">
                          <a:solidFill>
                            <a:srgbClr val="000000"/>
                          </a:solidFill>
                          <a:effectLst/>
                          <a:latin typeface="Calibri" panose="020F0502020204030204" pitchFamily="34" charset="0"/>
                        </a:rPr>
                        <a:t>Recommended</a:t>
                      </a:r>
                    </a:p>
                  </a:txBody>
                  <a:tcPr marL="6350" marR="6350" marT="6350" marB="0" anchor="ctr"/>
                </a:tc>
                <a:tc>
                  <a:txBody>
                    <a:bodyPr/>
                    <a:lstStyle/>
                    <a:p>
                      <a:pPr algn="ctr" fontAlgn="t"/>
                      <a:r>
                        <a:rPr lang="en-IN" sz="1100" b="1" i="0" u="none" strike="noStrike" dirty="0">
                          <a:solidFill>
                            <a:srgbClr val="000000"/>
                          </a:solidFill>
                          <a:effectLst/>
                          <a:latin typeface="Calibri" panose="020F0502020204030204" pitchFamily="34" charset="0"/>
                        </a:rPr>
                        <a:t>Food &amp; Beverages</a:t>
                      </a:r>
                    </a:p>
                  </a:txBody>
                  <a:tcPr marL="6350" marR="6350" marT="6350" marB="0" anchor="ctr"/>
                </a:tc>
                <a:tc>
                  <a:txBody>
                    <a:bodyPr/>
                    <a:lstStyle/>
                    <a:p>
                      <a:pPr algn="ctr" fontAlgn="t"/>
                      <a:r>
                        <a:rPr lang="en-IN" sz="1100" b="1" i="0" u="none" strike="noStrike" dirty="0">
                          <a:solidFill>
                            <a:srgbClr val="000000"/>
                          </a:solidFill>
                          <a:effectLst/>
                          <a:latin typeface="Calibri" panose="020F0502020204030204" pitchFamily="34" charset="0"/>
                        </a:rPr>
                        <a:t>Inflight Entertainment</a:t>
                      </a:r>
                    </a:p>
                  </a:txBody>
                  <a:tcPr marL="6350" marR="6350" marT="6350" marB="0" anchor="ctr"/>
                </a:tc>
                <a:tc>
                  <a:txBody>
                    <a:bodyPr/>
                    <a:lstStyle/>
                    <a:p>
                      <a:pPr algn="ctr" fontAlgn="t"/>
                      <a:r>
                        <a:rPr lang="en-IN" sz="1100" b="1" i="0" u="none" strike="noStrike" dirty="0" err="1">
                          <a:solidFill>
                            <a:srgbClr val="000000"/>
                          </a:solidFill>
                          <a:effectLst/>
                          <a:latin typeface="Calibri" panose="020F0502020204030204" pitchFamily="34" charset="0"/>
                        </a:rPr>
                        <a:t>Wifi</a:t>
                      </a:r>
                      <a:r>
                        <a:rPr lang="en-IN" sz="1100" b="1" i="0" u="none" strike="noStrike" dirty="0">
                          <a:solidFill>
                            <a:srgbClr val="000000"/>
                          </a:solidFill>
                          <a:effectLst/>
                          <a:latin typeface="Calibri" panose="020F0502020204030204" pitchFamily="34" charset="0"/>
                        </a:rPr>
                        <a:t> &amp; Connectivity</a:t>
                      </a:r>
                    </a:p>
                  </a:txBody>
                  <a:tcPr marL="6350" marR="6350" marT="6350" marB="0" anchor="ctr"/>
                </a:tc>
                <a:tc>
                  <a:txBody>
                    <a:bodyPr/>
                    <a:lstStyle/>
                    <a:p>
                      <a:pPr algn="ctr" fontAlgn="t"/>
                      <a:r>
                        <a:rPr lang="en-IN" sz="1100" b="1" i="0" u="none" strike="noStrike" dirty="0">
                          <a:solidFill>
                            <a:srgbClr val="000000"/>
                          </a:solidFill>
                          <a:effectLst/>
                          <a:latin typeface="Calibri" panose="020F0502020204030204" pitchFamily="34" charset="0"/>
                        </a:rPr>
                        <a:t>Reviews</a:t>
                      </a:r>
                    </a:p>
                  </a:txBody>
                  <a:tcPr marL="6350" marR="6350" marT="6350" marB="0" anchor="ctr"/>
                </a:tc>
                <a:extLst>
                  <a:ext uri="{0D108BD9-81ED-4DB2-BD59-A6C34878D82A}">
                    <a16:rowId xmlns:a16="http://schemas.microsoft.com/office/drawing/2014/main" val="3153926588"/>
                  </a:ext>
                </a:extLst>
              </a:tr>
              <a:tr h="755116">
                <a:tc>
                  <a:txBody>
                    <a:bodyPr/>
                    <a:lstStyle/>
                    <a:p>
                      <a:pPr algn="ctr" fontAlgn="b"/>
                      <a:r>
                        <a:rPr lang="en-IN" sz="1100" b="0" i="0" u="none" strike="noStrike">
                          <a:solidFill>
                            <a:srgbClr val="000000"/>
                          </a:solidFill>
                          <a:effectLst/>
                          <a:latin typeface="Calibri" panose="020F0502020204030204" pitchFamily="34" charset="0"/>
                        </a:rPr>
                        <a:t>A321</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Family Leisure</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Economy Class</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London to Belfast</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November 2024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2</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b="0" i="0" u="none" strike="noStrike" dirty="0">
                          <a:solidFill>
                            <a:srgbClr val="000000"/>
                          </a:solidFill>
                          <a:effectLst/>
                          <a:latin typeface="Calibri" panose="020F0502020204030204" pitchFamily="34" charset="0"/>
                        </a:rPr>
                        <a:t>✅ Trip Verified |   Although like many t………</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30082467"/>
                  </a:ext>
                </a:extLst>
              </a:tr>
              <a:tr h="755116">
                <a:tc>
                  <a:txBody>
                    <a:bodyPr/>
                    <a:lstStyle/>
                    <a:p>
                      <a:pPr algn="ctr" fontAlgn="b"/>
                      <a:r>
                        <a:rPr lang="en-IN" sz="1100" b="0" i="0" u="none" strike="noStrike">
                          <a:solidFill>
                            <a:srgbClr val="000000"/>
                          </a:solidFill>
                          <a:effectLst/>
                          <a:latin typeface="Calibri" panose="020F0502020204030204" pitchFamily="34" charset="0"/>
                        </a:rPr>
                        <a:t>A350</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Couple Leisure</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Business Class</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Vancouver to London</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November 2024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yes</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5</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4</a:t>
                      </a:r>
                    </a:p>
                  </a:txBody>
                  <a:tcPr marL="6350" marR="6350" marT="6350" marB="0" anchor="ctr"/>
                </a:tc>
                <a:tc>
                  <a:txBody>
                    <a:bodyPr/>
                    <a:lstStyle/>
                    <a:p>
                      <a:pPr algn="ctr" fontAlgn="b"/>
                      <a:r>
                        <a:rPr lang="en-US" sz="1100" b="0" i="0" u="none" strike="noStrike" dirty="0">
                          <a:solidFill>
                            <a:srgbClr val="000000"/>
                          </a:solidFill>
                          <a:effectLst/>
                          <a:latin typeface="Calibri" panose="020F0502020204030204" pitchFamily="34" charset="0"/>
                        </a:rPr>
                        <a:t>✅ Trip Verified | This flight was Brit……..</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97611360"/>
                  </a:ext>
                </a:extLst>
              </a:tr>
              <a:tr h="568108">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Solo Leisure</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Economy Class</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Malaga to London</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October 2024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2</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US" sz="1100" b="0" i="0" u="none" strike="noStrike" dirty="0">
                          <a:solidFill>
                            <a:srgbClr val="000000"/>
                          </a:solidFill>
                          <a:effectLst/>
                          <a:latin typeface="Calibri" panose="020F0502020204030204" pitchFamily="34" charset="0"/>
                        </a:rPr>
                        <a:t>Not Verified | The worst airline ……</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0515892"/>
                  </a:ext>
                </a:extLst>
              </a:tr>
              <a:tr h="1129132">
                <a:tc>
                  <a:txBody>
                    <a:bodyPr/>
                    <a:lstStyle/>
                    <a:p>
                      <a:pPr algn="ctr" fontAlgn="b"/>
                      <a:r>
                        <a:rPr lang="en-IN" sz="1100" b="0" i="0" u="none" strike="noStrike">
                          <a:solidFill>
                            <a:srgbClr val="000000"/>
                          </a:solidFill>
                          <a:effectLst/>
                          <a:latin typeface="Calibri" panose="020F0502020204030204" pitchFamily="34" charset="0"/>
                        </a:rPr>
                        <a:t>A350 </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Solo Leisure</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Economy Class</a:t>
                      </a:r>
                    </a:p>
                  </a:txBody>
                  <a:tcPr marL="6350" marR="6350" marT="6350" marB="0" anchor="ctr"/>
                </a:tc>
                <a:tc>
                  <a:txBody>
                    <a:bodyPr/>
                    <a:lstStyle/>
                    <a:p>
                      <a:pPr algn="ctr" fontAlgn="b"/>
                      <a:r>
                        <a:rPr lang="en-US" sz="1100" b="0" i="0" u="none" strike="noStrike">
                          <a:solidFill>
                            <a:srgbClr val="000000"/>
                          </a:solidFill>
                          <a:effectLst/>
                          <a:latin typeface="Calibri" panose="020F0502020204030204" pitchFamily="34" charset="0"/>
                        </a:rPr>
                        <a:t>Keflavik to Cape Town via London</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October 2024</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b="0" i="0" u="none" strike="noStrike" dirty="0">
                          <a:solidFill>
                            <a:srgbClr val="000000"/>
                          </a:solidFill>
                          <a:effectLst/>
                          <a:latin typeface="Calibri" panose="020F0502020204030204" pitchFamily="34" charset="0"/>
                        </a:rPr>
                        <a:t>✅ Trip Verified |   Disappointing service, plane interior and terribly…………</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46207166"/>
                  </a:ext>
                </a:extLst>
              </a:tr>
              <a:tr h="755116">
                <a:tc>
                  <a:txBody>
                    <a:bodyPr/>
                    <a:lstStyle/>
                    <a:p>
                      <a:pPr algn="ctr" fontAlgn="b"/>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Couple Leisure</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Economy Class</a:t>
                      </a:r>
                    </a:p>
                  </a:txBody>
                  <a:tcPr marL="6350" marR="6350" marT="6350" marB="0" anchor="ctr"/>
                </a:tc>
                <a:tc>
                  <a:txBody>
                    <a:bodyPr/>
                    <a:lstStyle/>
                    <a:p>
                      <a:pPr algn="ctr" fontAlgn="b"/>
                      <a:r>
                        <a:rPr lang="nn-NO" sz="1100" b="0" i="0" u="none" strike="noStrike">
                          <a:solidFill>
                            <a:srgbClr val="000000"/>
                          </a:solidFill>
                          <a:effectLst/>
                          <a:latin typeface="Calibri" panose="020F0502020204030204" pitchFamily="34" charset="0"/>
                        </a:rPr>
                        <a:t>Singapore to Keflavik via London</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October 2024</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2</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2</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ctr"/>
                </a:tc>
                <a:tc>
                  <a:txBody>
                    <a:bodyPr/>
                    <a:lstStyle/>
                    <a:p>
                      <a:pPr algn="ctr" fontAlgn="b"/>
                      <a:r>
                        <a:rPr lang="en-IN" sz="1100" b="0" i="0" u="none" strike="noStrike">
                          <a:solidFill>
                            <a:srgbClr val="000000"/>
                          </a:solidFill>
                          <a:effectLst/>
                          <a:latin typeface="Calibri" panose="020F0502020204030204" pitchFamily="34" charset="0"/>
                        </a:rPr>
                        <a:t>no</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100" b="0" i="0" u="none" strike="noStrike" dirty="0">
                          <a:solidFill>
                            <a:srgbClr val="000000"/>
                          </a:solidFill>
                          <a:effectLst/>
                          <a:latin typeface="Calibri" panose="020F0502020204030204" pitchFamily="34" charset="0"/>
                        </a:rPr>
                        <a:t>✅ Trip Verified |   A transit visa is </a:t>
                      </a:r>
                      <a:r>
                        <a:rPr lang="en-IN" sz="1100" b="0" i="0" u="none" strike="noStrike" dirty="0" err="1">
                          <a:solidFill>
                            <a:srgbClr val="000000"/>
                          </a:solidFill>
                          <a:effectLst/>
                          <a:latin typeface="Calibri" panose="020F0502020204030204" pitchFamily="34" charset="0"/>
                        </a:rPr>
                        <a:t>requi</a:t>
                      </a:r>
                      <a:r>
                        <a:rPr lang="en-IN" sz="1100" b="0" i="0" u="none" strike="noStrike" dirty="0">
                          <a:solidFill>
                            <a:srgbClr val="000000"/>
                          </a:solidFill>
                          <a:effectLst/>
                          <a:latin typeface="Calibri" panose="020F0502020204030204" pitchFamily="34" charset="0"/>
                        </a:rPr>
                        <a:t>…………</a:t>
                      </a:r>
                    </a:p>
                  </a:txBody>
                  <a:tcPr marL="6350" marR="6350" marT="6350" marB="0" anchor="ctr"/>
                </a:tc>
                <a:extLst>
                  <a:ext uri="{0D108BD9-81ED-4DB2-BD59-A6C34878D82A}">
                    <a16:rowId xmlns:a16="http://schemas.microsoft.com/office/drawing/2014/main" val="2821396585"/>
                  </a:ext>
                </a:extLst>
              </a:tr>
            </a:tbl>
          </a:graphicData>
        </a:graphic>
      </p:graphicFrame>
    </p:spTree>
    <p:extLst>
      <p:ext uri="{BB962C8B-B14F-4D97-AF65-F5344CB8AC3E}">
        <p14:creationId xmlns:p14="http://schemas.microsoft.com/office/powerpoint/2010/main" val="245691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E6931-C0D1-6480-526F-423F0B7780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65A56-AA7F-1827-0E9D-85E12027E6BA}"/>
              </a:ext>
            </a:extLst>
          </p:cNvPr>
          <p:cNvSpPr>
            <a:spLocks noGrp="1"/>
          </p:cNvSpPr>
          <p:nvPr>
            <p:ph type="title"/>
          </p:nvPr>
        </p:nvSpPr>
        <p:spPr>
          <a:xfrm>
            <a:off x="437508" y="0"/>
            <a:ext cx="10515600" cy="1325563"/>
          </a:xfrm>
        </p:spPr>
        <p:txBody>
          <a:bodyPr/>
          <a:lstStyle/>
          <a:p>
            <a:r>
              <a:rPr lang="en-IN" dirty="0"/>
              <a:t>Distribution According to aircrafts </a:t>
            </a:r>
          </a:p>
        </p:txBody>
      </p:sp>
      <p:pic>
        <p:nvPicPr>
          <p:cNvPr id="4" name="Picture 2" descr="Download British Airways (BA) Logo in SVG Vector or PNG File Format - Logo .wine">
            <a:extLst>
              <a:ext uri="{FF2B5EF4-FFF2-40B4-BE49-F238E27FC236}">
                <a16:creationId xmlns:a16="http://schemas.microsoft.com/office/drawing/2014/main" id="{EBA33182-34AD-AC1D-BF54-F82E50814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DE6CDD4-EBFC-5500-3801-CC24D84EA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767" y="893853"/>
            <a:ext cx="5960006" cy="596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83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A1A9-CA8B-33C4-E64F-D0D65ED06F52}"/>
              </a:ext>
            </a:extLst>
          </p:cNvPr>
          <p:cNvSpPr>
            <a:spLocks noGrp="1"/>
          </p:cNvSpPr>
          <p:nvPr>
            <p:ph type="title"/>
          </p:nvPr>
        </p:nvSpPr>
        <p:spPr/>
        <p:txBody>
          <a:bodyPr/>
          <a:lstStyle/>
          <a:p>
            <a:r>
              <a:rPr lang="en-IN" dirty="0"/>
              <a:t>Distribution According to aircrafts </a:t>
            </a:r>
          </a:p>
        </p:txBody>
      </p:sp>
      <p:sp>
        <p:nvSpPr>
          <p:cNvPr id="3" name="Content Placeholder 2">
            <a:extLst>
              <a:ext uri="{FF2B5EF4-FFF2-40B4-BE49-F238E27FC236}">
                <a16:creationId xmlns:a16="http://schemas.microsoft.com/office/drawing/2014/main" id="{0D6C1939-4FE8-2FD5-9784-DAA16DEB8C34}"/>
              </a:ext>
            </a:extLst>
          </p:cNvPr>
          <p:cNvSpPr>
            <a:spLocks noGrp="1"/>
          </p:cNvSpPr>
          <p:nvPr>
            <p:ph idx="1"/>
          </p:nvPr>
        </p:nvSpPr>
        <p:spPr>
          <a:xfrm>
            <a:off x="838200" y="1376736"/>
            <a:ext cx="10515600" cy="5311739"/>
          </a:xfrm>
        </p:spPr>
        <p:txBody>
          <a:bodyPr>
            <a:normAutofit fontScale="92500" lnSpcReduction="10000"/>
          </a:bodyPr>
          <a:lstStyle/>
          <a:p>
            <a:pPr marL="0" indent="0">
              <a:buNone/>
            </a:pPr>
            <a:r>
              <a:rPr lang="en-US" b="1" dirty="0"/>
              <a:t>Overall Observations</a:t>
            </a:r>
            <a:endParaRPr lang="en-US" dirty="0"/>
          </a:p>
          <a:p>
            <a:pPr lvl="1">
              <a:buFont typeface="+mj-lt"/>
              <a:buAutoNum type="arabicPeriod"/>
            </a:pPr>
            <a:r>
              <a:rPr lang="en-US" sz="1500" b="1" dirty="0"/>
              <a:t>A320 Dominance:</a:t>
            </a:r>
            <a:r>
              <a:rPr lang="en-US" sz="1500" dirty="0"/>
              <a:t> The A320 family of aircraft (A320, A320neo, A321neo, etc.) appears to have the highest frequency, indicating it's the most common type of aircraft in this dataset.</a:t>
            </a:r>
          </a:p>
          <a:p>
            <a:pPr lvl="1">
              <a:buFont typeface="+mj-lt"/>
              <a:buAutoNum type="arabicPeriod"/>
            </a:pPr>
            <a:r>
              <a:rPr lang="en-US" sz="1500" b="1" dirty="0"/>
              <a:t>Boeing 777 and 787 Presence:</a:t>
            </a:r>
            <a:r>
              <a:rPr lang="en-US" sz="1500" dirty="0"/>
              <a:t> Boeing's 777 and 787 models are also quite prevalent, suggesting a strong presence of these long-haul aircraft.</a:t>
            </a:r>
          </a:p>
          <a:p>
            <a:pPr lvl="1">
              <a:buFont typeface="+mj-lt"/>
              <a:buAutoNum type="arabicPeriod"/>
            </a:pPr>
            <a:r>
              <a:rPr lang="en-US" sz="1500" b="1" dirty="0"/>
              <a:t>Embraer 190 and 195:</a:t>
            </a:r>
            <a:r>
              <a:rPr lang="en-US" sz="1500" dirty="0"/>
              <a:t> The Embraer 190 and 195 models have a notable frequency, likely representing regional or smaller aircraft.</a:t>
            </a:r>
          </a:p>
          <a:p>
            <a:pPr marL="0" indent="0">
              <a:buNone/>
            </a:pPr>
            <a:r>
              <a:rPr lang="en-US" b="1" dirty="0"/>
              <a:t>Specific Insights</a:t>
            </a:r>
            <a:endParaRPr lang="en-US" dirty="0"/>
          </a:p>
          <a:p>
            <a:pPr lvl="1"/>
            <a:r>
              <a:rPr lang="en-US" sz="1500" b="1" dirty="0"/>
              <a:t>A320 Variants:</a:t>
            </a:r>
            <a:r>
              <a:rPr lang="en-US" sz="1500" dirty="0"/>
              <a:t> The A320 family has a diverse range of variants, with the A320 and A321neo being the most common. This highlights the versatility of this aircraft family for various flight ranges and passenger capacities.</a:t>
            </a:r>
          </a:p>
          <a:p>
            <a:pPr lvl="1"/>
            <a:r>
              <a:rPr lang="en-US" sz="1500" b="1" dirty="0"/>
              <a:t>Boeing 777 Variants:</a:t>
            </a:r>
            <a:r>
              <a:rPr lang="en-US" sz="1500" dirty="0"/>
              <a:t> The Boeing 777 family also includes several variants (777-200, 777-300, etc.), indicating a preference for this aircraft type in different configurations.</a:t>
            </a:r>
          </a:p>
          <a:p>
            <a:pPr lvl="1"/>
            <a:r>
              <a:rPr lang="en-US" sz="1500" b="1" dirty="0"/>
              <a:t>Boeing 787 Variants:</a:t>
            </a:r>
            <a:r>
              <a:rPr lang="en-US" sz="1500" dirty="0"/>
              <a:t> The 787 Dreamliner family (787-8, 787-9, etc.) is also well-represented, suggesting its popularity for long-haul flights.</a:t>
            </a:r>
          </a:p>
          <a:p>
            <a:pPr lvl="1"/>
            <a:r>
              <a:rPr lang="en-US" sz="1500" b="1" dirty="0"/>
              <a:t>Embraer Regional Jets:</a:t>
            </a:r>
            <a:r>
              <a:rPr lang="en-US" sz="1500" dirty="0"/>
              <a:t> The Embraer 190 and 195 are likely used for regional or short-haul flights, given their smaller size and capacity.</a:t>
            </a:r>
          </a:p>
          <a:p>
            <a:pPr marL="0" indent="0">
              <a:buNone/>
            </a:pPr>
            <a:r>
              <a:rPr lang="en-US" b="1" dirty="0"/>
              <a:t>Possible Interpretations</a:t>
            </a:r>
            <a:endParaRPr lang="en-US" dirty="0"/>
          </a:p>
          <a:p>
            <a:pPr lvl="1"/>
            <a:r>
              <a:rPr lang="en-US" sz="1500" b="1" dirty="0"/>
              <a:t>Airline Preferences:</a:t>
            </a:r>
            <a:r>
              <a:rPr lang="en-US" sz="1500" dirty="0"/>
              <a:t> The distribution could reflect the preferences of airlines operating these aircraft, with some airlines favoring specific models or families.</a:t>
            </a:r>
          </a:p>
          <a:p>
            <a:pPr lvl="1"/>
            <a:r>
              <a:rPr lang="en-US" sz="1500" b="1" dirty="0"/>
              <a:t>Route Network and Market Demand:</a:t>
            </a:r>
            <a:r>
              <a:rPr lang="en-US" sz="1500" dirty="0"/>
              <a:t> The type of aircraft used might be influenced by the airline's route network and the demand for different types of flights (short-haul, long-haul, regional).</a:t>
            </a:r>
          </a:p>
          <a:p>
            <a:pPr lvl="1"/>
            <a:r>
              <a:rPr lang="en-US" sz="1500" b="1" dirty="0"/>
              <a:t>Aircraft Age and Replacement Cycles:</a:t>
            </a:r>
            <a:r>
              <a:rPr lang="en-US" sz="1500" dirty="0"/>
              <a:t> The distribution could also be affected by the age of the aircraft and the timing of replacement cycles.</a:t>
            </a:r>
          </a:p>
          <a:p>
            <a:endParaRPr lang="en-IN" dirty="0"/>
          </a:p>
        </p:txBody>
      </p:sp>
      <p:pic>
        <p:nvPicPr>
          <p:cNvPr id="4" name="Picture 2" descr="Download British Airways (BA) Logo in SVG Vector or PNG File Format - Logo .wine">
            <a:extLst>
              <a:ext uri="{FF2B5EF4-FFF2-40B4-BE49-F238E27FC236}">
                <a16:creationId xmlns:a16="http://schemas.microsoft.com/office/drawing/2014/main" id="{67B19F6E-B8F9-B5E8-23C9-B48A08860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81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7C63-5900-8A74-52B3-10FF5DEEA6C6}"/>
              </a:ext>
            </a:extLst>
          </p:cNvPr>
          <p:cNvSpPr>
            <a:spLocks noGrp="1"/>
          </p:cNvSpPr>
          <p:nvPr>
            <p:ph type="title"/>
          </p:nvPr>
        </p:nvSpPr>
        <p:spPr>
          <a:xfrm>
            <a:off x="735458" y="303480"/>
            <a:ext cx="10515600" cy="1325563"/>
          </a:xfrm>
        </p:spPr>
        <p:txBody>
          <a:bodyPr>
            <a:normAutofit fontScale="90000"/>
          </a:bodyPr>
          <a:lstStyle/>
          <a:p>
            <a:r>
              <a:rPr lang="en-US" dirty="0"/>
              <a:t>Distribution of type of travelers, </a:t>
            </a:r>
            <a:br>
              <a:rPr lang="en-US" dirty="0"/>
            </a:br>
            <a:r>
              <a:rPr lang="en-US" dirty="0"/>
              <a:t>seat type, recommendation, and trip verification</a:t>
            </a:r>
            <a:endParaRPr lang="en-IN" dirty="0"/>
          </a:p>
        </p:txBody>
      </p:sp>
      <p:pic>
        <p:nvPicPr>
          <p:cNvPr id="4" name="Picture 2" descr="Download British Airways (BA) Logo in SVG Vector or PNG File Format - Logo .wine">
            <a:extLst>
              <a:ext uri="{FF2B5EF4-FFF2-40B4-BE49-F238E27FC236}">
                <a16:creationId xmlns:a16="http://schemas.microsoft.com/office/drawing/2014/main" id="{96F84E81-3361-77AB-2601-9710FCF42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991649E1-518A-CB45-F9F0-95418DBA7C6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6099" y="1781550"/>
            <a:ext cx="6805982" cy="4956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00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D92C5-B92F-954D-A0C7-985DE9B53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DCFF18-C9C1-4000-3B45-35BB625AB4AC}"/>
              </a:ext>
            </a:extLst>
          </p:cNvPr>
          <p:cNvSpPr>
            <a:spLocks noGrp="1"/>
          </p:cNvSpPr>
          <p:nvPr>
            <p:ph type="title"/>
          </p:nvPr>
        </p:nvSpPr>
        <p:spPr>
          <a:xfrm>
            <a:off x="735458" y="303480"/>
            <a:ext cx="10515600" cy="1325563"/>
          </a:xfrm>
        </p:spPr>
        <p:txBody>
          <a:bodyPr>
            <a:normAutofit fontScale="90000"/>
          </a:bodyPr>
          <a:lstStyle/>
          <a:p>
            <a:r>
              <a:rPr lang="en-US" dirty="0"/>
              <a:t>Distribution of type of travelers, </a:t>
            </a:r>
            <a:br>
              <a:rPr lang="en-US" dirty="0"/>
            </a:br>
            <a:r>
              <a:rPr lang="en-US" dirty="0"/>
              <a:t>seat type, recommendation, and trip verification</a:t>
            </a:r>
            <a:endParaRPr lang="en-IN" dirty="0"/>
          </a:p>
        </p:txBody>
      </p:sp>
      <p:pic>
        <p:nvPicPr>
          <p:cNvPr id="4" name="Picture 2" descr="Download British Airways (BA) Logo in SVG Vector or PNG File Format - Logo .wine">
            <a:extLst>
              <a:ext uri="{FF2B5EF4-FFF2-40B4-BE49-F238E27FC236}">
                <a16:creationId xmlns:a16="http://schemas.microsoft.com/office/drawing/2014/main" id="{AA510F6B-CED9-FDB9-DA9C-1AF012B5B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E83005B-61B2-8B16-84AD-B60A0809621B}"/>
              </a:ext>
            </a:extLst>
          </p:cNvPr>
          <p:cNvSpPr txBox="1"/>
          <p:nvPr/>
        </p:nvSpPr>
        <p:spPr>
          <a:xfrm>
            <a:off x="78769" y="1609292"/>
            <a:ext cx="2972656" cy="3477875"/>
          </a:xfrm>
          <a:prstGeom prst="rect">
            <a:avLst/>
          </a:prstGeom>
          <a:noFill/>
        </p:spPr>
        <p:txBody>
          <a:bodyPr wrap="square">
            <a:spAutoFit/>
          </a:bodyPr>
          <a:lstStyle/>
          <a:p>
            <a:pPr algn="ctr"/>
            <a:r>
              <a:rPr lang="en-US" sz="2000" b="1" dirty="0"/>
              <a:t>Distribution of Type of Traveler</a:t>
            </a:r>
          </a:p>
          <a:p>
            <a:pPr marL="285750" indent="-285750">
              <a:buFont typeface="Arial" panose="020B0604020202020204" pitchFamily="34" charset="0"/>
              <a:buChar char="•"/>
            </a:pPr>
            <a:r>
              <a:rPr lang="en-US" b="1" dirty="0"/>
              <a:t>Couple Leisure:</a:t>
            </a:r>
            <a:r>
              <a:rPr lang="en-US" dirty="0"/>
              <a:t> This category is the most dominant, accounting for 34.0% of the data.</a:t>
            </a:r>
          </a:p>
          <a:p>
            <a:pPr marL="285750" indent="-285750">
              <a:buFont typeface="Arial" panose="020B0604020202020204" pitchFamily="34" charset="0"/>
              <a:buChar char="•"/>
            </a:pPr>
            <a:r>
              <a:rPr lang="en-US" b="1" dirty="0"/>
              <a:t>Solo Leisure:</a:t>
            </a:r>
            <a:r>
              <a:rPr lang="en-US" dirty="0"/>
              <a:t> Takes up 32.1% of the data.</a:t>
            </a:r>
          </a:p>
          <a:p>
            <a:pPr marL="285750" indent="-285750">
              <a:buFont typeface="Arial" panose="020B0604020202020204" pitchFamily="34" charset="0"/>
              <a:buChar char="•"/>
            </a:pPr>
            <a:r>
              <a:rPr lang="en-US" b="1" dirty="0"/>
              <a:t>Family Leisure:</a:t>
            </a:r>
            <a:r>
              <a:rPr lang="en-US" dirty="0"/>
              <a:t> Represents 16.2% of the data.</a:t>
            </a:r>
          </a:p>
          <a:p>
            <a:pPr marL="285750" indent="-285750">
              <a:buFont typeface="Arial" panose="020B0604020202020204" pitchFamily="34" charset="0"/>
              <a:buChar char="•"/>
            </a:pPr>
            <a:r>
              <a:rPr lang="en-US" b="1" dirty="0"/>
              <a:t>Business:</a:t>
            </a:r>
            <a:r>
              <a:rPr lang="en-US" dirty="0"/>
              <a:t> Makes up 17.7% of the data.</a:t>
            </a:r>
          </a:p>
        </p:txBody>
      </p:sp>
      <p:sp>
        <p:nvSpPr>
          <p:cNvPr id="11" name="TextBox 10">
            <a:extLst>
              <a:ext uri="{FF2B5EF4-FFF2-40B4-BE49-F238E27FC236}">
                <a16:creationId xmlns:a16="http://schemas.microsoft.com/office/drawing/2014/main" id="{465E2C4E-372F-2484-CAC1-8F6300A11712}"/>
              </a:ext>
            </a:extLst>
          </p:cNvPr>
          <p:cNvSpPr txBox="1"/>
          <p:nvPr/>
        </p:nvSpPr>
        <p:spPr>
          <a:xfrm>
            <a:off x="8917968" y="2376101"/>
            <a:ext cx="3082247" cy="4308872"/>
          </a:xfrm>
          <a:prstGeom prst="rect">
            <a:avLst/>
          </a:prstGeom>
          <a:noFill/>
        </p:spPr>
        <p:txBody>
          <a:bodyPr wrap="square">
            <a:spAutoFit/>
          </a:bodyPr>
          <a:lstStyle/>
          <a:p>
            <a:pPr algn="ctr"/>
            <a:r>
              <a:rPr lang="en-US" sz="2000" b="1" dirty="0"/>
              <a:t>Distribution of</a:t>
            </a:r>
          </a:p>
          <a:p>
            <a:pPr algn="ctr"/>
            <a:r>
              <a:rPr lang="en-US" sz="2000" b="1" dirty="0"/>
              <a:t> Seat Type</a:t>
            </a:r>
            <a:endParaRPr lang="en-US" sz="2000" dirty="0"/>
          </a:p>
          <a:p>
            <a:pPr marL="285750" indent="-285750">
              <a:buFont typeface="Arial" panose="020B0604020202020204" pitchFamily="34" charset="0"/>
              <a:buChar char="•"/>
            </a:pPr>
            <a:r>
              <a:rPr lang="en-US" b="1" dirty="0"/>
              <a:t>Economy Class:</a:t>
            </a:r>
            <a:r>
              <a:rPr lang="en-US" dirty="0"/>
              <a:t> The majority of travelers choose Economy Class, with 55.2% of the data falling into this category.</a:t>
            </a:r>
          </a:p>
          <a:p>
            <a:pPr marL="285750" indent="-285750">
              <a:buFont typeface="Arial" panose="020B0604020202020204" pitchFamily="34" charset="0"/>
              <a:buChar char="•"/>
            </a:pPr>
            <a:r>
              <a:rPr lang="en-US" b="1" dirty="0"/>
              <a:t>Business Class:</a:t>
            </a:r>
            <a:r>
              <a:rPr lang="en-US" dirty="0"/>
              <a:t> Accounts for 34.6% of the data.</a:t>
            </a:r>
          </a:p>
          <a:p>
            <a:pPr marL="285750" indent="-285750">
              <a:buFont typeface="Arial" panose="020B0604020202020204" pitchFamily="34" charset="0"/>
              <a:buChar char="•"/>
            </a:pPr>
            <a:r>
              <a:rPr lang="en-US" b="1" dirty="0"/>
              <a:t>Premium Economy:</a:t>
            </a:r>
            <a:r>
              <a:rPr lang="en-US" dirty="0"/>
              <a:t> Makes up 8.4% of the data.</a:t>
            </a:r>
          </a:p>
          <a:p>
            <a:pPr marL="285750" indent="-285750">
              <a:buFont typeface="Arial" panose="020B0604020202020204" pitchFamily="34" charset="0"/>
              <a:buChar char="•"/>
            </a:pPr>
            <a:r>
              <a:rPr lang="en-US" b="1" dirty="0"/>
              <a:t>First Class:</a:t>
            </a:r>
            <a:r>
              <a:rPr lang="en-US" dirty="0"/>
              <a:t> Is the least popular, with only 1.8% of the data falling into this category.</a:t>
            </a:r>
          </a:p>
        </p:txBody>
      </p:sp>
      <p:sp>
        <p:nvSpPr>
          <p:cNvPr id="13" name="TextBox 12">
            <a:extLst>
              <a:ext uri="{FF2B5EF4-FFF2-40B4-BE49-F238E27FC236}">
                <a16:creationId xmlns:a16="http://schemas.microsoft.com/office/drawing/2014/main" id="{530EBFE6-5CDB-5C24-2A48-68080285C6F0}"/>
              </a:ext>
            </a:extLst>
          </p:cNvPr>
          <p:cNvSpPr txBox="1"/>
          <p:nvPr/>
        </p:nvSpPr>
        <p:spPr>
          <a:xfrm>
            <a:off x="3069405" y="3763728"/>
            <a:ext cx="2838236" cy="2646878"/>
          </a:xfrm>
          <a:prstGeom prst="rect">
            <a:avLst/>
          </a:prstGeom>
          <a:noFill/>
        </p:spPr>
        <p:txBody>
          <a:bodyPr wrap="square">
            <a:spAutoFit/>
          </a:bodyPr>
          <a:lstStyle/>
          <a:p>
            <a:pPr algn="ctr"/>
            <a:r>
              <a:rPr lang="en-US" sz="2000" b="1" dirty="0"/>
              <a:t>Distribution of Recommended</a:t>
            </a:r>
            <a:endParaRPr lang="en-US" sz="2000" dirty="0"/>
          </a:p>
          <a:p>
            <a:pPr marL="285750" indent="-285750">
              <a:buFont typeface="Arial" panose="020B0604020202020204" pitchFamily="34" charset="0"/>
              <a:buChar char="•"/>
            </a:pPr>
            <a:r>
              <a:rPr lang="en-US" b="1" dirty="0"/>
              <a:t>Yes:</a:t>
            </a:r>
            <a:r>
              <a:rPr lang="en-US" dirty="0"/>
              <a:t> 68.9% of the travelers have received recommendations.</a:t>
            </a:r>
          </a:p>
          <a:p>
            <a:pPr marL="285750" indent="-285750">
              <a:buFont typeface="Arial" panose="020B0604020202020204" pitchFamily="34" charset="0"/>
              <a:buChar char="•"/>
            </a:pPr>
            <a:r>
              <a:rPr lang="en-US" b="1" dirty="0"/>
              <a:t>No:</a:t>
            </a:r>
            <a:r>
              <a:rPr lang="en-US" dirty="0"/>
              <a:t> 31.1% of the travelers have not received recommendations.</a:t>
            </a:r>
          </a:p>
        </p:txBody>
      </p:sp>
      <p:sp>
        <p:nvSpPr>
          <p:cNvPr id="15" name="TextBox 14">
            <a:extLst>
              <a:ext uri="{FF2B5EF4-FFF2-40B4-BE49-F238E27FC236}">
                <a16:creationId xmlns:a16="http://schemas.microsoft.com/office/drawing/2014/main" id="{9E4A8BFD-EEE3-BE2E-816C-AC8556116391}"/>
              </a:ext>
            </a:extLst>
          </p:cNvPr>
          <p:cNvSpPr txBox="1"/>
          <p:nvPr/>
        </p:nvSpPr>
        <p:spPr>
          <a:xfrm>
            <a:off x="6096000" y="1671899"/>
            <a:ext cx="2441399" cy="2369880"/>
          </a:xfrm>
          <a:prstGeom prst="rect">
            <a:avLst/>
          </a:prstGeom>
          <a:noFill/>
        </p:spPr>
        <p:txBody>
          <a:bodyPr wrap="square">
            <a:spAutoFit/>
          </a:bodyPr>
          <a:lstStyle/>
          <a:p>
            <a:pPr algn="ctr"/>
            <a:r>
              <a:rPr lang="en-US" sz="2000" b="1" dirty="0"/>
              <a:t>Distribution of trip verification</a:t>
            </a:r>
            <a:endParaRPr lang="en-US" sz="2000" dirty="0"/>
          </a:p>
          <a:p>
            <a:pPr marL="285750" indent="-285750">
              <a:buFont typeface="Arial" panose="020B0604020202020204" pitchFamily="34" charset="0"/>
              <a:buChar char="•"/>
            </a:pPr>
            <a:r>
              <a:rPr lang="en-US" b="1" dirty="0"/>
              <a:t>Yes:</a:t>
            </a:r>
            <a:r>
              <a:rPr lang="en-US" dirty="0"/>
              <a:t> 73.8% of the trips have been verified.</a:t>
            </a:r>
          </a:p>
          <a:p>
            <a:pPr marL="285750" indent="-285750">
              <a:buFont typeface="Arial" panose="020B0604020202020204" pitchFamily="34" charset="0"/>
              <a:buChar char="•"/>
            </a:pPr>
            <a:r>
              <a:rPr lang="en-US" b="1" dirty="0"/>
              <a:t>No:</a:t>
            </a:r>
            <a:r>
              <a:rPr lang="en-US" dirty="0"/>
              <a:t> 26.2% of the trips have not been verified.</a:t>
            </a:r>
          </a:p>
        </p:txBody>
      </p:sp>
    </p:spTree>
    <p:extLst>
      <p:ext uri="{BB962C8B-B14F-4D97-AF65-F5344CB8AC3E}">
        <p14:creationId xmlns:p14="http://schemas.microsoft.com/office/powerpoint/2010/main" val="369858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A74D5-2D30-E969-9CC7-BAABA2145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820096-D298-EA75-C7B8-AF9EB04886F3}"/>
              </a:ext>
            </a:extLst>
          </p:cNvPr>
          <p:cNvSpPr>
            <a:spLocks noGrp="1"/>
          </p:cNvSpPr>
          <p:nvPr>
            <p:ph type="title"/>
          </p:nvPr>
        </p:nvSpPr>
        <p:spPr>
          <a:xfrm>
            <a:off x="735458" y="303480"/>
            <a:ext cx="10515600" cy="1325563"/>
          </a:xfrm>
        </p:spPr>
        <p:txBody>
          <a:bodyPr>
            <a:normAutofit fontScale="90000"/>
          </a:bodyPr>
          <a:lstStyle/>
          <a:p>
            <a:r>
              <a:rPr lang="en-US" dirty="0"/>
              <a:t>Distribution of type of travelers, </a:t>
            </a:r>
            <a:br>
              <a:rPr lang="en-US" dirty="0"/>
            </a:br>
            <a:r>
              <a:rPr lang="en-US" dirty="0"/>
              <a:t>seat type, recommendation, and trip verification</a:t>
            </a:r>
            <a:endParaRPr lang="en-IN" dirty="0"/>
          </a:p>
        </p:txBody>
      </p:sp>
      <p:pic>
        <p:nvPicPr>
          <p:cNvPr id="4" name="Picture 2" descr="Download British Airways (BA) Logo in SVG Vector or PNG File Format - Logo .wine">
            <a:extLst>
              <a:ext uri="{FF2B5EF4-FFF2-40B4-BE49-F238E27FC236}">
                <a16:creationId xmlns:a16="http://schemas.microsoft.com/office/drawing/2014/main" id="{BD3ECABC-AC7D-28AE-38FC-06921B484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BEF638-D62B-9489-EC57-54371B4138A3}"/>
              </a:ext>
            </a:extLst>
          </p:cNvPr>
          <p:cNvSpPr txBox="1"/>
          <p:nvPr/>
        </p:nvSpPr>
        <p:spPr>
          <a:xfrm>
            <a:off x="835203" y="3000773"/>
            <a:ext cx="11103367" cy="1754326"/>
          </a:xfrm>
          <a:prstGeom prst="rect">
            <a:avLst/>
          </a:prstGeom>
          <a:noFill/>
        </p:spPr>
        <p:txBody>
          <a:bodyPr wrap="square">
            <a:spAutoFit/>
          </a:bodyPr>
          <a:lstStyle/>
          <a:p>
            <a:r>
              <a:rPr lang="en-US" b="1" dirty="0">
                <a:latin typeface="Arial" panose="020B0604020202020204" pitchFamily="34" charset="0"/>
              </a:rPr>
              <a:t>Possible Insights</a:t>
            </a:r>
          </a:p>
          <a:p>
            <a:pPr eaLnBrk="0" fontAlgn="base" hangingPunct="0">
              <a:spcBef>
                <a:spcPct val="0"/>
              </a:spcBef>
              <a:spcAft>
                <a:spcPct val="0"/>
              </a:spcAft>
              <a:buFontTx/>
              <a:buChar char="•"/>
            </a:pPr>
            <a:r>
              <a:rPr lang="en-US" dirty="0">
                <a:latin typeface="Arial" panose="020B0604020202020204" pitchFamily="34" charset="0"/>
              </a:rPr>
              <a:t>The data suggests that leisure travel is more popular than business travel.</a:t>
            </a:r>
          </a:p>
          <a:p>
            <a:pPr eaLnBrk="0" fontAlgn="base" hangingPunct="0">
              <a:spcBef>
                <a:spcPct val="0"/>
              </a:spcBef>
              <a:spcAft>
                <a:spcPct val="0"/>
              </a:spcAft>
              <a:buFontTx/>
              <a:buChar char="•"/>
            </a:pPr>
            <a:r>
              <a:rPr lang="en-US" dirty="0">
                <a:latin typeface="Arial" panose="020B0604020202020204" pitchFamily="34" charset="0"/>
              </a:rPr>
              <a:t>Economy Class is the most preferred seating option, likely due to cost considerations.</a:t>
            </a:r>
          </a:p>
          <a:p>
            <a:pPr eaLnBrk="0" fontAlgn="base" hangingPunct="0">
              <a:spcBef>
                <a:spcPct val="0"/>
              </a:spcBef>
              <a:spcAft>
                <a:spcPct val="0"/>
              </a:spcAft>
              <a:buFontTx/>
              <a:buChar char="•"/>
            </a:pPr>
            <a:r>
              <a:rPr lang="en-US" dirty="0">
                <a:latin typeface="Arial" panose="020B0604020202020204" pitchFamily="34" charset="0"/>
              </a:rPr>
              <a:t>A significant portion of travelers receive recommendations, indicating that recommendation systems might be effective in influencing travel choices.</a:t>
            </a:r>
          </a:p>
          <a:p>
            <a:pPr eaLnBrk="0" fontAlgn="base" hangingPunct="0">
              <a:spcBef>
                <a:spcPct val="0"/>
              </a:spcBef>
              <a:spcAft>
                <a:spcPct val="0"/>
              </a:spcAft>
              <a:buFontTx/>
              <a:buChar char="•"/>
            </a:pPr>
            <a:r>
              <a:rPr lang="en-US" dirty="0">
                <a:latin typeface="Arial" panose="020B0604020202020204" pitchFamily="34" charset="0"/>
              </a:rPr>
              <a:t>Most of the trips are verified, which could be due to the airline's verification process or user behavior.</a:t>
            </a:r>
          </a:p>
        </p:txBody>
      </p:sp>
      <p:sp>
        <p:nvSpPr>
          <p:cNvPr id="6" name="Rectangle 2">
            <a:extLst>
              <a:ext uri="{FF2B5EF4-FFF2-40B4-BE49-F238E27FC236}">
                <a16:creationId xmlns:a16="http://schemas.microsoft.com/office/drawing/2014/main" id="{3EFF9B0F-0F85-A598-81EC-7C199C01CCAB}"/>
              </a:ext>
            </a:extLst>
          </p:cNvPr>
          <p:cNvSpPr>
            <a:spLocks noChangeArrowheads="1"/>
          </p:cNvSpPr>
          <p:nvPr/>
        </p:nvSpPr>
        <p:spPr bwMode="auto">
          <a:xfrm>
            <a:off x="835204" y="1629043"/>
            <a:ext cx="1088761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Overall Observations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graphs seem to be related to travel data, likely from an airline or travel agency.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show the distribution of different categories like traveler type, seat type, recommendations, and trip verification.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725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A9F8B-167F-5BB7-9EF3-6956CAF43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E15179-5099-B4E2-C8B0-126FF482CDE4}"/>
              </a:ext>
            </a:extLst>
          </p:cNvPr>
          <p:cNvSpPr>
            <a:spLocks noGrp="1"/>
          </p:cNvSpPr>
          <p:nvPr>
            <p:ph type="title"/>
          </p:nvPr>
        </p:nvSpPr>
        <p:spPr>
          <a:xfrm>
            <a:off x="756007" y="84104"/>
            <a:ext cx="10515600" cy="1325563"/>
          </a:xfrm>
        </p:spPr>
        <p:txBody>
          <a:bodyPr/>
          <a:lstStyle/>
          <a:p>
            <a:r>
              <a:rPr lang="en-IN" dirty="0"/>
              <a:t>Analysing numerical columns</a:t>
            </a:r>
          </a:p>
        </p:txBody>
      </p:sp>
      <p:pic>
        <p:nvPicPr>
          <p:cNvPr id="4" name="Picture 2" descr="Download British Airways (BA) Logo in SVG Vector or PNG File Format - Logo .wine">
            <a:extLst>
              <a:ext uri="{FF2B5EF4-FFF2-40B4-BE49-F238E27FC236}">
                <a16:creationId xmlns:a16="http://schemas.microsoft.com/office/drawing/2014/main" id="{DBD46312-7608-BE80-413B-934501364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857" y="-649449"/>
            <a:ext cx="3687994" cy="24586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2F68256-93CF-D54B-5DF3-55F748FCB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871" y="1409667"/>
            <a:ext cx="9603983" cy="5448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949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1733</Words>
  <Application>Microsoft Office PowerPoint</Application>
  <PresentationFormat>Widescreen</PresentationFormat>
  <Paragraphs>182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Office Theme</vt:lpstr>
      <vt:lpstr>Exploratory Data Analysis of British Airways Customer Reviews</vt:lpstr>
      <vt:lpstr>Introduction</vt:lpstr>
      <vt:lpstr>Extracted Data</vt:lpstr>
      <vt:lpstr>Distribution According to aircrafts </vt:lpstr>
      <vt:lpstr>Distribution According to aircrafts </vt:lpstr>
      <vt:lpstr>Distribution of type of travelers,  seat type, recommendation, and trip verification</vt:lpstr>
      <vt:lpstr>Distribution of type of travelers,  seat type, recommendation, and trip verification</vt:lpstr>
      <vt:lpstr>Distribution of type of travelers,  seat type, recommendation, and trip verification</vt:lpstr>
      <vt:lpstr>Analysing numerical columns</vt:lpstr>
      <vt:lpstr>Analysing numerical columns</vt:lpstr>
      <vt:lpstr>Analysing numerical columns</vt:lpstr>
      <vt:lpstr>Distribution Over the years</vt:lpstr>
      <vt:lpstr>Distribution Over the years and months</vt:lpstr>
      <vt:lpstr>Distribution Over the years and months</vt:lpstr>
      <vt:lpstr>Distribution Over the years and months</vt:lpstr>
      <vt:lpstr>Top Origins and destinations</vt:lpstr>
      <vt:lpstr>Sentimental Analysis</vt:lpstr>
      <vt:lpstr>Sentimental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Yuvashri Bhanuprakash</dc:creator>
  <cp:lastModifiedBy>Yuvashri Bhanuprakash</cp:lastModifiedBy>
  <cp:revision>4</cp:revision>
  <dcterms:created xsi:type="dcterms:W3CDTF">2024-11-18T18:20:53Z</dcterms:created>
  <dcterms:modified xsi:type="dcterms:W3CDTF">2024-11-18T18:39:45Z</dcterms:modified>
</cp:coreProperties>
</file>