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72" r:id="rId15"/>
    <p:sldId id="273" r:id="rId16"/>
    <p:sldId id="268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va" initials="Y" lastIdx="1" clrIdx="0">
    <p:extLst>
      <p:ext uri="{19B8F6BF-5375-455C-9EA6-DF929625EA0E}">
        <p15:presenceInfo xmlns:p15="http://schemas.microsoft.com/office/powerpoint/2012/main" userId="Yu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22T11:52:16.77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1EB3-7ECA-4C44-AEFB-0683CDBD9CE4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8D2F4-AD0F-4374-A528-8F824CBAE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04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2F4-AD0F-4374-A528-8F824CBAE89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16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CD2D-6436-4035-B70F-BE11DA84B5D4}" type="datetime1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59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2D97-8697-413B-BE9F-29F19BCAE66B}" type="datetime1">
              <a:rPr lang="en-IN" smtClean="0"/>
              <a:t>29-01-2018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093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2D97-8697-413B-BE9F-29F19BCAE66B}" type="datetime1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2413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2D97-8697-413B-BE9F-29F19BCAE66B}" type="datetime1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56424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2D97-8697-413B-BE9F-29F19BCAE66B}" type="datetime1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84494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2D97-8697-413B-BE9F-29F19BCAE66B}" type="datetime1">
              <a:rPr lang="en-IN" smtClean="0"/>
              <a:t>29-01-2018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3297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2D97-8697-413B-BE9F-29F19BCAE66B}" type="datetime1">
              <a:rPr lang="en-IN" smtClean="0"/>
              <a:t>29-01-2018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5797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9080-32FB-4137-80DC-DACE088DBDB0}" type="datetime1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187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3383-B47B-49DC-885F-975CAB089D6D}" type="datetime1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6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3E55-3F6E-4973-AB25-1941CCF6D35E}" type="datetime1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18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691C-C953-4B90-864C-9ABBD69A73C2}" type="datetime1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60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9F06-E228-4623-9ADE-B8B004633C7F}" type="datetime1">
              <a:rPr lang="en-IN" smtClean="0"/>
              <a:t>29-01-2018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18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97F2-F2F9-4EBC-A320-8B6ECB6A3933}" type="datetime1">
              <a:rPr lang="en-IN" smtClean="0"/>
              <a:t>29-01-2018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16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87C9-AAFE-4988-BFA5-40DA53CC93BE}" type="datetime1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67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FE30-1413-4C38-AB09-6D610C3ED1F1}" type="datetime1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8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993C-D0FB-4A63-A368-D1887DD71C1A}" type="datetime1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98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F606-504D-4B86-8772-F9FB43451421}" type="datetime1">
              <a:rPr lang="en-IN" smtClean="0"/>
              <a:t>29-01-2018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29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3E2D97-8697-413B-BE9F-29F19BCAE66B}" type="datetime1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B995E-9BC2-4722-8100-F147E84B2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5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5269" y="2459865"/>
            <a:ext cx="10015470" cy="2176530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6600" dirty="0" smtClean="0">
                <a:latin typeface="Algerian" panose="04020705040A02060702" pitchFamily="82" charset="0"/>
              </a:rPr>
              <a:t>Biocompatibility </a:t>
            </a:r>
            <a:r>
              <a:rPr lang="en-IN" sz="6600" dirty="0" smtClean="0">
                <a:latin typeface="Algerian" panose="04020705040A02060702" pitchFamily="82" charset="0"/>
              </a:rPr>
              <a:t>of Orthopaedic Implants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0220" y="5508594"/>
            <a:ext cx="9144000" cy="998456"/>
          </a:xfrm>
        </p:spPr>
        <p:txBody>
          <a:bodyPr/>
          <a:lstStyle/>
          <a:p>
            <a:pPr algn="r"/>
            <a:r>
              <a:rPr lang="en-IN" dirty="0" smtClean="0"/>
              <a:t>Yuva Simha</a:t>
            </a:r>
          </a:p>
          <a:p>
            <a:pPr algn="r"/>
            <a:r>
              <a:rPr lang="en-IN" dirty="0" smtClean="0"/>
              <a:t>14mt25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1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75269" y="2073499"/>
            <a:ext cx="5418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Seminar-12</a:t>
            </a:r>
          </a:p>
        </p:txBody>
      </p:sp>
    </p:spTree>
    <p:extLst>
      <p:ext uri="{BB962C8B-B14F-4D97-AF65-F5344CB8AC3E}">
        <p14:creationId xmlns:p14="http://schemas.microsoft.com/office/powerpoint/2010/main" val="1812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Titanium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fine-grained HCP phase with a sparse distribution of the BCC phase. </a:t>
            </a:r>
            <a:endParaRPr lang="en-IN" dirty="0" smtClean="0"/>
          </a:p>
          <a:p>
            <a:r>
              <a:rPr lang="en-IN" dirty="0" smtClean="0"/>
              <a:t>Better pitting, </a:t>
            </a:r>
            <a:r>
              <a:rPr lang="en-IN" dirty="0" err="1" smtClean="0"/>
              <a:t>intergranular</a:t>
            </a:r>
            <a:r>
              <a:rPr lang="en-IN" dirty="0" smtClean="0"/>
              <a:t>, </a:t>
            </a:r>
            <a:r>
              <a:rPr lang="en-IN" dirty="0"/>
              <a:t>and crevice </a:t>
            </a:r>
            <a:r>
              <a:rPr lang="en-IN" dirty="0" smtClean="0"/>
              <a:t>corrosion resistance</a:t>
            </a:r>
          </a:p>
          <a:p>
            <a:r>
              <a:rPr lang="en-IN" dirty="0" smtClean="0"/>
              <a:t>strength </a:t>
            </a:r>
            <a:r>
              <a:rPr lang="en-IN" dirty="0"/>
              <a:t>of Ti-6Al-4V exceeds that of stainless steel </a:t>
            </a:r>
            <a:r>
              <a:rPr lang="en-IN" dirty="0" smtClean="0"/>
              <a:t> </a:t>
            </a:r>
          </a:p>
          <a:p>
            <a:r>
              <a:rPr lang="en-IN" dirty="0"/>
              <a:t>flexural rigidity </a:t>
            </a:r>
            <a:r>
              <a:rPr lang="en-IN" dirty="0" smtClean="0"/>
              <a:t>half </a:t>
            </a:r>
            <a:r>
              <a:rPr lang="en-IN" dirty="0"/>
              <a:t>of stainless steel and Co–Cr–Mo alloys. </a:t>
            </a:r>
            <a:endParaRPr lang="en-IN" dirty="0" smtClean="0"/>
          </a:p>
          <a:p>
            <a:r>
              <a:rPr lang="en-IN" dirty="0" smtClean="0"/>
              <a:t>torsional </a:t>
            </a:r>
            <a:r>
              <a:rPr lang="en-IN" dirty="0"/>
              <a:t>and the axial stiffness (moduli) of Ti alloys </a:t>
            </a:r>
            <a:r>
              <a:rPr lang="en-IN" dirty="0" smtClean="0"/>
              <a:t>closer </a:t>
            </a:r>
            <a:r>
              <a:rPr lang="en-IN" dirty="0"/>
              <a:t>to bone </a:t>
            </a:r>
            <a:endParaRPr lang="en-IN" dirty="0" smtClean="0"/>
          </a:p>
          <a:p>
            <a:r>
              <a:rPr lang="en-IN" dirty="0" smtClean="0"/>
              <a:t>provide </a:t>
            </a:r>
            <a:r>
              <a:rPr lang="en-IN" dirty="0"/>
              <a:t>less stress shielding than do Co alloys and stainless steel </a:t>
            </a:r>
            <a:endParaRPr lang="en-IN" dirty="0" smtClean="0"/>
          </a:p>
          <a:p>
            <a:r>
              <a:rPr lang="en-IN" dirty="0" smtClean="0"/>
              <a:t>fracture </a:t>
            </a:r>
            <a:r>
              <a:rPr lang="en-IN" dirty="0"/>
              <a:t>fixation devices (plates, screws</a:t>
            </a:r>
            <a:r>
              <a:rPr lang="en-IN" dirty="0" smtClean="0"/>
              <a:t>)</a:t>
            </a:r>
          </a:p>
          <a:p>
            <a:r>
              <a:rPr lang="en-IN" dirty="0" smtClean="0"/>
              <a:t> </a:t>
            </a:r>
            <a:r>
              <a:rPr lang="en-IN" dirty="0"/>
              <a:t>spinal fixation </a:t>
            </a:r>
            <a:r>
              <a:rPr lang="en-IN" dirty="0" smtClean="0"/>
              <a:t>devices</a:t>
            </a:r>
          </a:p>
          <a:p>
            <a:r>
              <a:rPr lang="en-IN" dirty="0" smtClean="0"/>
              <a:t>total </a:t>
            </a:r>
            <a:r>
              <a:rPr lang="en-IN" dirty="0"/>
              <a:t>hip replacement femoral components. </a:t>
            </a:r>
            <a:endParaRPr lang="en-IN" dirty="0" smtClean="0"/>
          </a:p>
          <a:p>
            <a:r>
              <a:rPr lang="en-IN" dirty="0" smtClean="0"/>
              <a:t>Used where </a:t>
            </a:r>
            <a:r>
              <a:rPr lang="en-IN" dirty="0"/>
              <a:t>resistance to wear is a primary concern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4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Primary mechanism of implant corrosion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observed in the taper connections of retrieved modular joint replacement </a:t>
            </a:r>
            <a:r>
              <a:rPr lang="en-IN" dirty="0" smtClean="0"/>
              <a:t>components</a:t>
            </a:r>
          </a:p>
          <a:p>
            <a:r>
              <a:rPr lang="en-IN" dirty="0"/>
              <a:t>combination of stress and motion at the taper </a:t>
            </a:r>
            <a:r>
              <a:rPr lang="en-IN" dirty="0" smtClean="0"/>
              <a:t>connection</a:t>
            </a:r>
          </a:p>
          <a:p>
            <a:r>
              <a:rPr lang="en-IN" dirty="0"/>
              <a:t>the crevice geometry of the </a:t>
            </a:r>
            <a:r>
              <a:rPr lang="en-IN" dirty="0" smtClean="0"/>
              <a:t>taper</a:t>
            </a:r>
          </a:p>
          <a:p>
            <a:r>
              <a:rPr lang="en-IN" dirty="0"/>
              <a:t>causes significant changes in the metal surface potential and in the crevice solution </a:t>
            </a:r>
            <a:r>
              <a:rPr lang="en-IN" dirty="0" smtClean="0"/>
              <a:t>chemistry</a:t>
            </a:r>
          </a:p>
          <a:p>
            <a:r>
              <a:rPr lang="en-IN" dirty="0" smtClean="0"/>
              <a:t>Deration and lowering of pH</a:t>
            </a:r>
          </a:p>
          <a:p>
            <a:r>
              <a:rPr lang="en-IN" dirty="0" smtClean="0"/>
              <a:t>loss </a:t>
            </a:r>
            <a:r>
              <a:rPr lang="en-IN" dirty="0"/>
              <a:t>of the oxide film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3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Metal ions/soluble metal levels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3797"/>
            <a:ext cx="9933882" cy="5306095"/>
          </a:xfrm>
        </p:spPr>
        <p:txBody>
          <a:bodyPr/>
          <a:lstStyle/>
          <a:p>
            <a:r>
              <a:rPr lang="en-IN" dirty="0"/>
              <a:t>Normal human serum levels </a:t>
            </a:r>
            <a:r>
              <a:rPr lang="en-IN" dirty="0" smtClean="0"/>
              <a:t>of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prominent implant metals are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approximately </a:t>
            </a:r>
            <a:r>
              <a:rPr lang="en-IN" dirty="0"/>
              <a:t>as follows: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1–10 </a:t>
            </a:r>
            <a:r>
              <a:rPr lang="en-IN" dirty="0" err="1" smtClean="0"/>
              <a:t>ng</a:t>
            </a:r>
            <a:r>
              <a:rPr lang="en-IN" dirty="0" smtClean="0"/>
              <a:t>/mL </a:t>
            </a:r>
            <a:r>
              <a:rPr lang="en-IN" dirty="0" err="1" smtClean="0"/>
              <a:t>aluminum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0.15 </a:t>
            </a:r>
            <a:r>
              <a:rPr lang="en-IN" dirty="0" err="1" smtClean="0"/>
              <a:t>ng</a:t>
            </a:r>
            <a:r>
              <a:rPr lang="en-IN" dirty="0" smtClean="0"/>
              <a:t>/</a:t>
            </a:r>
            <a:r>
              <a:rPr lang="en-IN" dirty="0" err="1" smtClean="0"/>
              <a:t>mLchromium</a:t>
            </a:r>
            <a:r>
              <a:rPr lang="en-IN" dirty="0"/>
              <a:t>,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0.01 </a:t>
            </a:r>
            <a:r>
              <a:rPr lang="en-IN" dirty="0" err="1"/>
              <a:t>ng</a:t>
            </a:r>
            <a:r>
              <a:rPr lang="en-IN" dirty="0"/>
              <a:t>/mL </a:t>
            </a:r>
            <a:r>
              <a:rPr lang="en-IN" dirty="0" smtClean="0"/>
              <a:t>vanadium,</a:t>
            </a:r>
          </a:p>
          <a:p>
            <a:pPr marL="0" indent="0">
              <a:buNone/>
            </a:pPr>
            <a:r>
              <a:rPr lang="en-IN" dirty="0" smtClean="0"/>
              <a:t>0.1–0.2 </a:t>
            </a:r>
            <a:r>
              <a:rPr lang="en-IN" dirty="0" err="1"/>
              <a:t>ng</a:t>
            </a:r>
            <a:r>
              <a:rPr lang="en-IN" dirty="0"/>
              <a:t>/mL </a:t>
            </a:r>
            <a:r>
              <a:rPr lang="en-IN" dirty="0" smtClean="0"/>
              <a:t>cobalt,</a:t>
            </a:r>
          </a:p>
          <a:p>
            <a:pPr marL="0" indent="0">
              <a:buNone/>
            </a:pPr>
            <a:r>
              <a:rPr lang="en-IN" dirty="0" smtClean="0"/>
              <a:t> 4.1 </a:t>
            </a:r>
            <a:r>
              <a:rPr lang="en-IN" dirty="0" err="1"/>
              <a:t>ng</a:t>
            </a:r>
            <a:r>
              <a:rPr lang="en-IN" dirty="0"/>
              <a:t>/mL titanium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12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39" y="2502650"/>
            <a:ext cx="5606776" cy="40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Local effects of implant corrosion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Soluble corrosion debris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Particulate </a:t>
            </a:r>
            <a:r>
              <a:rPr lang="en-IN" sz="2400" dirty="0"/>
              <a:t>Debris Corrosion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13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07" y="1263086"/>
            <a:ext cx="5464450" cy="2925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43" y="3880622"/>
            <a:ext cx="2491630" cy="23677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6297769" y="4623515"/>
            <a:ext cx="537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Particulate debris in body because of metal implant corrosion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Biocompatibility tests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article preparation is a critical variable in the conduct of the biocompatibility </a:t>
            </a:r>
            <a:r>
              <a:rPr lang="en-IN" dirty="0" smtClean="0"/>
              <a:t>tests</a:t>
            </a:r>
          </a:p>
          <a:p>
            <a:r>
              <a:rPr lang="en-IN" dirty="0"/>
              <a:t>testing medical devices in the condition that they will be </a:t>
            </a:r>
            <a:r>
              <a:rPr lang="en-IN" dirty="0" smtClean="0"/>
              <a:t>used</a:t>
            </a:r>
          </a:p>
          <a:p>
            <a:r>
              <a:rPr lang="en-IN" dirty="0"/>
              <a:t>where differences exist between </a:t>
            </a:r>
            <a:r>
              <a:rPr lang="en-IN" dirty="0" smtClean="0"/>
              <a:t>,additional </a:t>
            </a:r>
            <a:r>
              <a:rPr lang="en-IN" dirty="0"/>
              <a:t>information describing how these differences could impact study findings </a:t>
            </a:r>
            <a:r>
              <a:rPr lang="en-IN" dirty="0" smtClean="0"/>
              <a:t>are considered.</a:t>
            </a:r>
          </a:p>
          <a:p>
            <a:r>
              <a:rPr lang="en-IN" dirty="0" smtClean="0"/>
              <a:t>Examples:</a:t>
            </a:r>
          </a:p>
          <a:p>
            <a:r>
              <a:rPr lang="en-IN" dirty="0"/>
              <a:t>low-level tissue response </a:t>
            </a:r>
            <a:endParaRPr lang="en-IN" dirty="0" smtClean="0"/>
          </a:p>
          <a:p>
            <a:r>
              <a:rPr lang="en-IN" dirty="0"/>
              <a:t>extraction and surface characterization techniques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/>
              <a:t>Testing of </a:t>
            </a:r>
            <a:r>
              <a:rPr lang="en-IN" sz="2400" b="1" i="1" dirty="0"/>
              <a:t>In Situ </a:t>
            </a:r>
            <a:r>
              <a:rPr lang="en-IN" sz="2400" b="1" dirty="0"/>
              <a:t>Polymerizing </a:t>
            </a:r>
            <a:r>
              <a:rPr lang="en-IN" sz="2400" b="1" dirty="0" smtClean="0"/>
              <a:t>Materials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article preparation be representative of the device in its final finished </a:t>
            </a:r>
            <a:r>
              <a:rPr lang="en-IN" dirty="0" smtClean="0"/>
              <a:t>form</a:t>
            </a:r>
          </a:p>
          <a:p>
            <a:r>
              <a:rPr lang="en-IN" i="1" dirty="0"/>
              <a:t>in vitro </a:t>
            </a:r>
            <a:r>
              <a:rPr lang="en-IN" dirty="0"/>
              <a:t>degradation methods may be considered with appropriate technical </a:t>
            </a:r>
            <a:r>
              <a:rPr lang="en-IN" dirty="0" smtClean="0"/>
              <a:t>justification</a:t>
            </a:r>
          </a:p>
          <a:p>
            <a:r>
              <a:rPr lang="en-IN" i="1" dirty="0" smtClean="0"/>
              <a:t>in </a:t>
            </a:r>
            <a:r>
              <a:rPr lang="en-IN" i="1" dirty="0"/>
              <a:t>vitro </a:t>
            </a:r>
            <a:r>
              <a:rPr lang="en-IN" dirty="0" smtClean="0"/>
              <a:t>used </a:t>
            </a:r>
            <a:r>
              <a:rPr lang="en-IN" dirty="0"/>
              <a:t>for biological </a:t>
            </a:r>
            <a:r>
              <a:rPr lang="en-IN" dirty="0" smtClean="0"/>
              <a:t>testing</a:t>
            </a:r>
          </a:p>
          <a:p>
            <a:r>
              <a:rPr lang="en-IN" i="1" dirty="0"/>
              <a:t>in vivo </a:t>
            </a:r>
            <a:r>
              <a:rPr lang="en-IN" dirty="0"/>
              <a:t>tests for </a:t>
            </a:r>
            <a:r>
              <a:rPr lang="en-IN" dirty="0" smtClean="0"/>
              <a:t>devices, </a:t>
            </a:r>
            <a:r>
              <a:rPr lang="en-IN" dirty="0"/>
              <a:t>assessment time points would depend on the polymerization and degradation </a:t>
            </a:r>
            <a:r>
              <a:rPr lang="en-IN" dirty="0" smtClean="0"/>
              <a:t>kinetics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Summary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IN" dirty="0" smtClean="0"/>
              <a:t>1.metallurgical </a:t>
            </a:r>
            <a:r>
              <a:rPr lang="en-IN" dirty="0"/>
              <a:t>processing </a:t>
            </a:r>
            <a:r>
              <a:rPr lang="en-IN" dirty="0" smtClean="0"/>
              <a:t>variables</a:t>
            </a:r>
          </a:p>
          <a:p>
            <a:r>
              <a:rPr lang="en-IN" dirty="0" smtClean="0"/>
              <a:t>2.tolerances </a:t>
            </a:r>
            <a:r>
              <a:rPr lang="en-IN" dirty="0"/>
              <a:t>of modular </a:t>
            </a:r>
            <a:r>
              <a:rPr lang="en-IN" dirty="0" smtClean="0"/>
              <a:t>connections</a:t>
            </a:r>
          </a:p>
          <a:p>
            <a:r>
              <a:rPr lang="en-IN" dirty="0" smtClean="0"/>
              <a:t>3.surface </a:t>
            </a:r>
            <a:r>
              <a:rPr lang="en-IN" dirty="0"/>
              <a:t>processing </a:t>
            </a:r>
            <a:r>
              <a:rPr lang="en-IN" dirty="0" smtClean="0"/>
              <a:t>modalities </a:t>
            </a:r>
          </a:p>
          <a:p>
            <a:r>
              <a:rPr lang="en-IN" dirty="0" smtClean="0"/>
              <a:t>4.appropriate </a:t>
            </a:r>
            <a:r>
              <a:rPr lang="en-IN" dirty="0"/>
              <a:t>material </a:t>
            </a:r>
            <a:r>
              <a:rPr lang="en-IN" dirty="0" smtClean="0"/>
              <a:t>selection</a:t>
            </a:r>
          </a:p>
          <a:p>
            <a:r>
              <a:rPr lang="en-IN" dirty="0"/>
              <a:t>significantly reduce the magnitude of fretting </a:t>
            </a:r>
            <a:r>
              <a:rPr lang="en-IN" dirty="0" smtClean="0"/>
              <a:t>corrosion</a:t>
            </a:r>
          </a:p>
          <a:p>
            <a:r>
              <a:rPr lang="en-IN" dirty="0"/>
              <a:t>mechanical-electrochemical interactions of metal </a:t>
            </a:r>
            <a:r>
              <a:rPr lang="en-IN" dirty="0" smtClean="0"/>
              <a:t>surfaces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IN" dirty="0" err="1" smtClean="0"/>
              <a:t>Petek</a:t>
            </a:r>
            <a:r>
              <a:rPr lang="en-IN" dirty="0" smtClean="0"/>
              <a:t> </a:t>
            </a:r>
            <a:r>
              <a:rPr lang="en-IN" dirty="0" err="1"/>
              <a:t>Korkusuz</a:t>
            </a:r>
            <a:r>
              <a:rPr lang="en-IN" dirty="0"/>
              <a:t>, </a:t>
            </a:r>
            <a:r>
              <a:rPr lang="en-IN" dirty="0" err="1"/>
              <a:t>Feza</a:t>
            </a:r>
            <a:r>
              <a:rPr lang="en-IN" dirty="0"/>
              <a:t> </a:t>
            </a:r>
            <a:r>
              <a:rPr lang="en-IN" dirty="0" err="1"/>
              <a:t>Korkusuz</a:t>
            </a:r>
            <a:r>
              <a:rPr lang="en-IN" dirty="0"/>
              <a:t>, Hard Tissue–Biomaterial Interactions. Biomaterials in </a:t>
            </a:r>
            <a:r>
              <a:rPr lang="en-IN" dirty="0" err="1"/>
              <a:t>orthopedics</a:t>
            </a:r>
            <a:r>
              <a:rPr lang="en-IN" dirty="0"/>
              <a:t>; 10: 1-40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 err="1"/>
              <a:t>Nadim</a:t>
            </a:r>
            <a:r>
              <a:rPr lang="en-IN" dirty="0"/>
              <a:t> James </a:t>
            </a:r>
            <a:r>
              <a:rPr lang="en-IN" dirty="0" err="1"/>
              <a:t>Hallab</a:t>
            </a:r>
            <a:r>
              <a:rPr lang="en-IN" dirty="0"/>
              <a:t>, Robert M. Urban, and Joshua J. Jacobs. Corrosion and Biocompatibility of </a:t>
            </a:r>
            <a:r>
              <a:rPr lang="en-IN" dirty="0" err="1"/>
              <a:t>Orthopedic</a:t>
            </a:r>
            <a:r>
              <a:rPr lang="en-IN" dirty="0"/>
              <a:t> Implants. </a:t>
            </a:r>
            <a:r>
              <a:rPr lang="en-IN" dirty="0" smtClean="0"/>
              <a:t>Biomaterials </a:t>
            </a:r>
            <a:r>
              <a:rPr lang="en-IN" dirty="0"/>
              <a:t>in </a:t>
            </a:r>
            <a:r>
              <a:rPr lang="en-IN" dirty="0" err="1"/>
              <a:t>orthopedics</a:t>
            </a:r>
            <a:r>
              <a:rPr lang="en-IN" dirty="0"/>
              <a:t>; 10: 63-93.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/>
              <a:t>U.S. Department of Health and Human Services,  Food and Drug Administration,  </a:t>
            </a:r>
            <a:r>
              <a:rPr lang="en-IN" dirty="0" err="1"/>
              <a:t>Center</a:t>
            </a:r>
            <a:r>
              <a:rPr lang="en-IN" dirty="0"/>
              <a:t> for Devices and Radiological Health. Use of International Standard ISO 10993-1, "Biological evaluation of medical devices - Part 1: Evaluation and testing within a risk management process"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9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4867" y="1447801"/>
            <a:ext cx="7095745" cy="2364346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3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38648"/>
            <a:ext cx="10087427" cy="4803820"/>
          </a:xfrm>
        </p:spPr>
        <p:txBody>
          <a:bodyPr/>
          <a:lstStyle/>
          <a:p>
            <a:r>
              <a:rPr lang="en-IN" dirty="0" smtClean="0"/>
              <a:t>Study of musculoskeletal system</a:t>
            </a:r>
          </a:p>
          <a:p>
            <a:r>
              <a:rPr lang="en-IN" dirty="0" smtClean="0"/>
              <a:t>Long bones are prone to injury</a:t>
            </a:r>
          </a:p>
          <a:p>
            <a:r>
              <a:rPr lang="en-IN" dirty="0" smtClean="0"/>
              <a:t>Internal and external fixation</a:t>
            </a:r>
          </a:p>
          <a:p>
            <a:r>
              <a:rPr lang="en-IN" dirty="0" smtClean="0"/>
              <a:t>Joint replacement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537" y="1416123"/>
            <a:ext cx="3905250" cy="2867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360" y="4605673"/>
            <a:ext cx="2171700" cy="2105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89" y="3846022"/>
            <a:ext cx="2785524" cy="2785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12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1070"/>
            <a:ext cx="9895246" cy="4767329"/>
          </a:xfrm>
        </p:spPr>
        <p:txBody>
          <a:bodyPr/>
          <a:lstStyle/>
          <a:p>
            <a:r>
              <a:rPr lang="en-IN" dirty="0" smtClean="0"/>
              <a:t>aseptic loosening</a:t>
            </a:r>
          </a:p>
          <a:p>
            <a:r>
              <a:rPr lang="en-IN" dirty="0" smtClean="0"/>
              <a:t> carcinogenesis</a:t>
            </a:r>
          </a:p>
          <a:p>
            <a:r>
              <a:rPr lang="en-IN" dirty="0" smtClean="0"/>
              <a:t>Bioactive with porous or coated</a:t>
            </a:r>
          </a:p>
          <a:p>
            <a:r>
              <a:rPr lang="en-IN" dirty="0" smtClean="0"/>
              <a:t>Alone in fixation</a:t>
            </a:r>
          </a:p>
          <a:p>
            <a:r>
              <a:rPr lang="en-IN" dirty="0" smtClean="0"/>
              <a:t>Combined with others problems</a:t>
            </a:r>
          </a:p>
          <a:p>
            <a:r>
              <a:rPr lang="en-IN" dirty="0" smtClean="0"/>
              <a:t>Stainless steel</a:t>
            </a:r>
          </a:p>
          <a:p>
            <a:r>
              <a:rPr lang="en-IN" dirty="0" smtClean="0"/>
              <a:t>Cobalt </a:t>
            </a:r>
          </a:p>
          <a:p>
            <a:r>
              <a:rPr lang="en-IN" dirty="0" smtClean="0"/>
              <a:t>titanium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26" y="3999511"/>
            <a:ext cx="1805053" cy="2293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3657601" y="6248399"/>
            <a:ext cx="2998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Asepric</a:t>
            </a:r>
            <a:r>
              <a:rPr lang="en-IN" sz="1400" dirty="0" smtClean="0"/>
              <a:t> loosening of hip replacement</a:t>
            </a:r>
            <a:endParaRPr lang="en-IN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20" y="1436030"/>
            <a:ext cx="3198340" cy="4235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579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Ceramics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74939" cy="4669854"/>
          </a:xfrm>
        </p:spPr>
        <p:txBody>
          <a:bodyPr>
            <a:normAutofit/>
          </a:bodyPr>
          <a:lstStyle/>
          <a:p>
            <a:r>
              <a:rPr lang="en-IN" dirty="0" err="1"/>
              <a:t>orthopedic</a:t>
            </a:r>
            <a:r>
              <a:rPr lang="en-IN" dirty="0"/>
              <a:t> surgery </a:t>
            </a:r>
            <a:endParaRPr lang="en-IN" dirty="0" smtClean="0"/>
          </a:p>
          <a:p>
            <a:r>
              <a:rPr lang="en-IN" dirty="0" smtClean="0"/>
              <a:t>Traumatology</a:t>
            </a:r>
          </a:p>
          <a:p>
            <a:r>
              <a:rPr lang="en-IN" dirty="0" smtClean="0"/>
              <a:t>Types : fast , slow resorbing and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   </a:t>
            </a:r>
            <a:r>
              <a:rPr lang="en-IN" dirty="0" err="1" smtClean="0"/>
              <a:t>injectible</a:t>
            </a:r>
            <a:endParaRPr lang="en-IN" dirty="0" smtClean="0"/>
          </a:p>
          <a:p>
            <a:r>
              <a:rPr lang="en-IN" dirty="0" smtClean="0"/>
              <a:t>Promote healing of bone</a:t>
            </a:r>
          </a:p>
          <a:p>
            <a:r>
              <a:rPr lang="en-IN" dirty="0" smtClean="0"/>
              <a:t>Favourable bioactivity and </a:t>
            </a:r>
          </a:p>
          <a:p>
            <a:pPr marL="0" indent="0">
              <a:buNone/>
            </a:pPr>
            <a:r>
              <a:rPr lang="en-IN" dirty="0" smtClean="0"/>
              <a:t>     interaction with host tissue</a:t>
            </a:r>
          </a:p>
          <a:p>
            <a:r>
              <a:rPr lang="en-IN" dirty="0"/>
              <a:t> natural </a:t>
            </a:r>
            <a:r>
              <a:rPr lang="en-IN" dirty="0" smtClean="0"/>
              <a:t>organ replacement at load-bearing </a:t>
            </a:r>
            <a:r>
              <a:rPr lang="en-IN" dirty="0"/>
              <a:t>or void-filling </a:t>
            </a:r>
            <a:r>
              <a:rPr lang="en-IN" dirty="0" smtClean="0"/>
              <a:t>sites</a:t>
            </a:r>
          </a:p>
          <a:p>
            <a:r>
              <a:rPr lang="en-IN" dirty="0"/>
              <a:t> (1) hematoma formation, (2) inflammation, (3) neovascularization, </a:t>
            </a:r>
            <a:r>
              <a:rPr lang="en-IN" dirty="0" smtClean="0"/>
              <a:t>                (</a:t>
            </a:r>
            <a:r>
              <a:rPr lang="en-IN" dirty="0"/>
              <a:t>4) </a:t>
            </a:r>
            <a:r>
              <a:rPr lang="en-IN" dirty="0" err="1" smtClean="0"/>
              <a:t>osteoclastic</a:t>
            </a:r>
            <a:r>
              <a:rPr lang="en-IN" dirty="0" smtClean="0"/>
              <a:t> </a:t>
            </a:r>
            <a:r>
              <a:rPr lang="en-IN" dirty="0" err="1" smtClean="0"/>
              <a:t>resorption</a:t>
            </a:r>
            <a:r>
              <a:rPr lang="en-IN" dirty="0"/>
              <a:t>, and (5) new bone 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39" y="1152983"/>
            <a:ext cx="5500910" cy="27817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9688" y="4265626"/>
            <a:ext cx="386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Ceramic hip joint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3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polymers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 fracture </a:t>
            </a:r>
            <a:r>
              <a:rPr lang="en-IN" dirty="0" smtClean="0"/>
              <a:t>fixation</a:t>
            </a:r>
          </a:p>
          <a:p>
            <a:r>
              <a:rPr lang="en-IN" dirty="0" smtClean="0"/>
              <a:t>bone replacement</a:t>
            </a:r>
          </a:p>
          <a:p>
            <a:r>
              <a:rPr lang="en-IN" dirty="0" smtClean="0"/>
              <a:t>cartilage repair</a:t>
            </a:r>
          </a:p>
          <a:p>
            <a:r>
              <a:rPr lang="en-IN" dirty="0" smtClean="0"/>
              <a:t>fixation of ligaments</a:t>
            </a:r>
            <a:endParaRPr lang="en-IN" dirty="0"/>
          </a:p>
          <a:p>
            <a:r>
              <a:rPr lang="en-IN" dirty="0" smtClean="0"/>
              <a:t>drug delivery</a:t>
            </a:r>
          </a:p>
          <a:p>
            <a:r>
              <a:rPr lang="en-IN" dirty="0" smtClean="0"/>
              <a:t>PLA, PGA, PHBV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2800" dirty="0" smtClean="0"/>
              <a:t>Composites</a:t>
            </a:r>
          </a:p>
          <a:p>
            <a:r>
              <a:rPr lang="en-IN" dirty="0" smtClean="0"/>
              <a:t>Gene therapy</a:t>
            </a:r>
          </a:p>
          <a:p>
            <a:r>
              <a:rPr lang="en-IN" dirty="0" smtClean="0"/>
              <a:t>Bone regeneration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58" y="1853248"/>
            <a:ext cx="3656118" cy="32630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17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Corrosion and biocompatibility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02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Thermodynamic considerations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1800" dirty="0" smtClean="0"/>
              <a:t>High negative electrode potentials</a:t>
            </a:r>
          </a:p>
          <a:p>
            <a:r>
              <a:rPr lang="en-IN" sz="1800" dirty="0" smtClean="0"/>
              <a:t>Formation of metal oxides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2400" dirty="0" smtClean="0"/>
              <a:t>Kinetic barriers</a:t>
            </a:r>
          </a:p>
          <a:p>
            <a:endParaRPr lang="en-IN" sz="2400" dirty="0"/>
          </a:p>
          <a:p>
            <a:r>
              <a:rPr lang="en-IN" sz="1800" dirty="0" smtClean="0"/>
              <a:t>Formation of passive film</a:t>
            </a:r>
          </a:p>
          <a:p>
            <a:r>
              <a:rPr lang="en-IN" sz="1800" dirty="0" smtClean="0"/>
              <a:t>Compact film covering the metal</a:t>
            </a: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297" y="2894006"/>
            <a:ext cx="5788734" cy="32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Stainless steel alloys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316LV Stainless steel</a:t>
            </a:r>
          </a:p>
          <a:p>
            <a:r>
              <a:rPr lang="en-IN" dirty="0" smtClean="0"/>
              <a:t>Low carbon </a:t>
            </a:r>
          </a:p>
          <a:p>
            <a:r>
              <a:rPr lang="en-IN" dirty="0" smtClean="0"/>
              <a:t>Austenitic structure</a:t>
            </a:r>
          </a:p>
          <a:p>
            <a:r>
              <a:rPr lang="en-IN" dirty="0" smtClean="0"/>
              <a:t>Growth and thickening of oxide layer</a:t>
            </a:r>
          </a:p>
          <a:p>
            <a:r>
              <a:rPr lang="en-IN" dirty="0" smtClean="0"/>
              <a:t>New alloy </a:t>
            </a:r>
            <a:r>
              <a:rPr lang="en-IN" dirty="0" err="1" smtClean="0"/>
              <a:t>biodur</a:t>
            </a:r>
            <a:r>
              <a:rPr lang="en-IN" dirty="0" smtClean="0"/>
              <a:t> 108</a:t>
            </a:r>
          </a:p>
          <a:p>
            <a:r>
              <a:rPr lang="en-IN" dirty="0" smtClean="0"/>
              <a:t>High nitrogen content</a:t>
            </a:r>
          </a:p>
          <a:p>
            <a:r>
              <a:rPr lang="en-IN" dirty="0" smtClean="0"/>
              <a:t>Improved pitting and </a:t>
            </a:r>
            <a:r>
              <a:rPr lang="en-IN" smtClean="0"/>
              <a:t>crevice corrosion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26" y="1511907"/>
            <a:ext cx="4754750" cy="31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Cobalt chromium alloys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 types</a:t>
            </a:r>
          </a:p>
          <a:p>
            <a:r>
              <a:rPr lang="en-IN" dirty="0" smtClean="0"/>
              <a:t>Without nickel (Co-Cr-Mo)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sz="2200" b="1" dirty="0"/>
              <a:t>With nickel (Co-Ni-Cr-Mo</a:t>
            </a:r>
            <a:r>
              <a:rPr lang="en-IN" sz="2200" b="1" dirty="0" smtClean="0"/>
              <a:t>)</a:t>
            </a:r>
          </a:p>
          <a:p>
            <a:r>
              <a:rPr lang="en-IN" dirty="0" smtClean="0"/>
              <a:t>Increased corrosion resistance</a:t>
            </a:r>
          </a:p>
          <a:p>
            <a:r>
              <a:rPr lang="en-IN" dirty="0" smtClean="0"/>
              <a:t>Increased toxicity</a:t>
            </a:r>
          </a:p>
          <a:p>
            <a:r>
              <a:rPr lang="en-IN" dirty="0" smtClean="0"/>
              <a:t>Poor frictional properties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762" y="2354480"/>
            <a:ext cx="6925642" cy="2372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5208954" y="5028098"/>
            <a:ext cx="7040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joint replacement components showing corrosion around the rims of early model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conical taper connections. (a) Cobalt-based alloy stem showing evidence of corrosion precipitates. (b)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Deposits of CrPO4 corrosion products on the rim a modular cobalt–chrome femoral component. Both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fretting and crevice corrosion are responsible for generating this type of implant degradation</a:t>
            </a:r>
          </a:p>
        </p:txBody>
      </p:sp>
    </p:spTree>
    <p:extLst>
      <p:ext uri="{BB962C8B-B14F-4D97-AF65-F5344CB8AC3E}">
        <p14:creationId xmlns:p14="http://schemas.microsoft.com/office/powerpoint/2010/main" val="23939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Titanium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CPTi</a:t>
            </a:r>
            <a:r>
              <a:rPr lang="en-IN" dirty="0" smtClean="0"/>
              <a:t> in dental </a:t>
            </a:r>
            <a:r>
              <a:rPr lang="en-IN" dirty="0" err="1" smtClean="0"/>
              <a:t>applcations</a:t>
            </a:r>
            <a:endParaRPr lang="en-IN" dirty="0" smtClean="0"/>
          </a:p>
          <a:p>
            <a:r>
              <a:rPr lang="en-IN" dirty="0" smtClean="0"/>
              <a:t>Ti-6Al-4V in joint replacement</a:t>
            </a:r>
          </a:p>
          <a:p>
            <a:r>
              <a:rPr lang="en-IN" dirty="0" smtClean="0"/>
              <a:t>BCC ( beta ) </a:t>
            </a:r>
            <a:r>
              <a:rPr lang="en-IN" dirty="0"/>
              <a:t>(v 3.5-4.5</a:t>
            </a:r>
            <a:r>
              <a:rPr lang="en-IN" dirty="0" smtClean="0"/>
              <a:t>)</a:t>
            </a:r>
          </a:p>
          <a:p>
            <a:r>
              <a:rPr lang="en-IN" dirty="0" smtClean="0"/>
              <a:t>HCP phase (alpha) </a:t>
            </a:r>
            <a:r>
              <a:rPr lang="en-IN" dirty="0"/>
              <a:t>(Al-5.5-6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thermomechanical</a:t>
            </a:r>
            <a:r>
              <a:rPr lang="en-IN" dirty="0" smtClean="0"/>
              <a:t> processing treatments</a:t>
            </a:r>
          </a:p>
          <a:p>
            <a:r>
              <a:rPr lang="en-IN" dirty="0" smtClean="0"/>
              <a:t>fine-grained </a:t>
            </a:r>
            <a:r>
              <a:rPr lang="en-IN" dirty="0"/>
              <a:t>HCP phase with a </a:t>
            </a:r>
            <a:r>
              <a:rPr lang="en-IN" dirty="0" smtClean="0"/>
              <a:t>sparse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/>
              <a:t>distribution of the BCC phase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995E-9BC2-4722-8100-F147E84B2D1A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26" y="1443317"/>
            <a:ext cx="3388831" cy="2255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450" y="4283084"/>
            <a:ext cx="2552768" cy="2355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644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5649</TotalTime>
  <Words>768</Words>
  <Application>Microsoft Office PowerPoint</Application>
  <PresentationFormat>Widescreen</PresentationFormat>
  <Paragraphs>157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Calibri</vt:lpstr>
      <vt:lpstr>Century Gothic</vt:lpstr>
      <vt:lpstr>Times New Roman</vt:lpstr>
      <vt:lpstr>Wingdings 3</vt:lpstr>
      <vt:lpstr>Ion</vt:lpstr>
      <vt:lpstr>  Biocompatibility of Orthopaedic Implants</vt:lpstr>
      <vt:lpstr>Introduction</vt:lpstr>
      <vt:lpstr>Metals</vt:lpstr>
      <vt:lpstr>Ceramics</vt:lpstr>
      <vt:lpstr>polymers</vt:lpstr>
      <vt:lpstr>Corrosion and biocompatibility</vt:lpstr>
      <vt:lpstr>Stainless steel alloys</vt:lpstr>
      <vt:lpstr>Cobalt chromium alloys </vt:lpstr>
      <vt:lpstr>Titanium </vt:lpstr>
      <vt:lpstr>Titanium </vt:lpstr>
      <vt:lpstr>Primary mechanism of implant corrosion</vt:lpstr>
      <vt:lpstr>Metal ions/soluble metal levels </vt:lpstr>
      <vt:lpstr>Local effects of implant corrosion</vt:lpstr>
      <vt:lpstr>Biocompatibility tests</vt:lpstr>
      <vt:lpstr>Testing of In Situ Polymerizing Materials  </vt:lpstr>
      <vt:lpstr>Summary  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Seminar-12 Biocompatibility of Orthopaedic Implants</dc:title>
  <dc:creator>Yuva</dc:creator>
  <cp:lastModifiedBy>Yuva</cp:lastModifiedBy>
  <cp:revision>44</cp:revision>
  <dcterms:created xsi:type="dcterms:W3CDTF">2018-01-22T05:20:43Z</dcterms:created>
  <dcterms:modified xsi:type="dcterms:W3CDTF">2018-02-01T08:08:41Z</dcterms:modified>
</cp:coreProperties>
</file>