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hHOp4azxbQrOiKfzEUonmr97G55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Yuva Simha Korlaband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9E9B01A-D64D-4DA2-BA02-3599A7B75BFD}">
  <a:tblStyle styleId="{59E9B01A-D64D-4DA2-BA02-3599A7B75BF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Nuni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customschemas.google.com/relationships/presentationmetadata" Target="metadata"/><Relationship Id="rId30" Type="http://schemas.openxmlformats.org/officeDocument/2006/relationships/font" Target="fonts/Nuni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30T22:35:31.811">
    <p:pos x="662" y="1025"/>
    <p:text>attached image of this (in drive)</p:text>
    <p:extLst>
      <p:ext uri="{C676402C-5697-4E1C-873F-D02D1690AC5C}">
        <p15:threadingInfo timeZoneBias="0"/>
      </p:ext>
      <p:ext uri="http://customooxmlschemas.google.com/">
        <go:slidesCustomData xmlns:go="http://customooxmlschemas.google.com/" commentPostId="AAAAGfel03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1"/>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1"/>
          <p:cNvGrpSpPr/>
          <p:nvPr/>
        </p:nvGrpSpPr>
        <p:grpSpPr>
          <a:xfrm>
            <a:off x="255200" y="592"/>
            <a:ext cx="2250363" cy="1044300"/>
            <a:chOff x="255200" y="592"/>
            <a:chExt cx="2250363" cy="1044300"/>
          </a:xfrm>
        </p:grpSpPr>
        <p:sp>
          <p:nvSpPr>
            <p:cNvPr id="15" name="Google Shape;15;p21"/>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1"/>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1"/>
          <p:cNvGrpSpPr/>
          <p:nvPr/>
        </p:nvGrpSpPr>
        <p:grpSpPr>
          <a:xfrm>
            <a:off x="905395" y="592"/>
            <a:ext cx="2250363" cy="1044300"/>
            <a:chOff x="905395" y="592"/>
            <a:chExt cx="2250363" cy="1044300"/>
          </a:xfrm>
        </p:grpSpPr>
        <p:sp>
          <p:nvSpPr>
            <p:cNvPr id="19" name="Google Shape;19;p21"/>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1"/>
          <p:cNvGrpSpPr/>
          <p:nvPr/>
        </p:nvGrpSpPr>
        <p:grpSpPr>
          <a:xfrm>
            <a:off x="7057468" y="5088"/>
            <a:ext cx="1851282" cy="752108"/>
            <a:chOff x="6917201" y="0"/>
            <a:chExt cx="2227777" cy="863400"/>
          </a:xfrm>
        </p:grpSpPr>
        <p:sp>
          <p:nvSpPr>
            <p:cNvPr id="23" name="Google Shape;23;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1"/>
          <p:cNvGrpSpPr/>
          <p:nvPr/>
        </p:nvGrpSpPr>
        <p:grpSpPr>
          <a:xfrm>
            <a:off x="6553032" y="4217852"/>
            <a:ext cx="2389068" cy="925737"/>
            <a:chOff x="6917201" y="0"/>
            <a:chExt cx="2227777" cy="863400"/>
          </a:xfrm>
        </p:grpSpPr>
        <p:sp>
          <p:nvSpPr>
            <p:cNvPr id="27" name="Google Shape;27;p2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1"/>
          <p:cNvGrpSpPr/>
          <p:nvPr/>
        </p:nvGrpSpPr>
        <p:grpSpPr>
          <a:xfrm>
            <a:off x="199149" y="4055652"/>
            <a:ext cx="2795413" cy="1083308"/>
            <a:chOff x="6917201" y="0"/>
            <a:chExt cx="2227777" cy="863400"/>
          </a:xfrm>
        </p:grpSpPr>
        <p:sp>
          <p:nvSpPr>
            <p:cNvPr id="31" name="Google Shape;31;p2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0"/>
          <p:cNvGrpSpPr/>
          <p:nvPr/>
        </p:nvGrpSpPr>
        <p:grpSpPr>
          <a:xfrm>
            <a:off x="5959222" y="4119576"/>
            <a:ext cx="2520951" cy="1024165"/>
            <a:chOff x="6917201" y="0"/>
            <a:chExt cx="2227777" cy="863400"/>
          </a:xfrm>
        </p:grpSpPr>
        <p:sp>
          <p:nvSpPr>
            <p:cNvPr id="112" name="Google Shape;112;p3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0"/>
          <p:cNvGrpSpPr/>
          <p:nvPr/>
        </p:nvGrpSpPr>
        <p:grpSpPr>
          <a:xfrm>
            <a:off x="199149" y="2"/>
            <a:ext cx="2795413" cy="1083308"/>
            <a:chOff x="6917201" y="0"/>
            <a:chExt cx="2227777" cy="863400"/>
          </a:xfrm>
        </p:grpSpPr>
        <p:sp>
          <p:nvSpPr>
            <p:cNvPr id="116" name="Google Shape;116;p3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0"/>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30"/>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2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3"/>
          <p:cNvGrpSpPr/>
          <p:nvPr/>
        </p:nvGrpSpPr>
        <p:grpSpPr>
          <a:xfrm>
            <a:off x="5594190" y="3961115"/>
            <a:ext cx="2910144" cy="1182340"/>
            <a:chOff x="6917201" y="0"/>
            <a:chExt cx="2227777" cy="863400"/>
          </a:xfrm>
        </p:grpSpPr>
        <p:sp>
          <p:nvSpPr>
            <p:cNvPr id="47" name="Google Shape;4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3"/>
          <p:cNvGrpSpPr/>
          <p:nvPr/>
        </p:nvGrpSpPr>
        <p:grpSpPr>
          <a:xfrm>
            <a:off x="199149" y="2"/>
            <a:ext cx="2795413" cy="1083308"/>
            <a:chOff x="6917201" y="0"/>
            <a:chExt cx="2227777" cy="863400"/>
          </a:xfrm>
        </p:grpSpPr>
        <p:sp>
          <p:nvSpPr>
            <p:cNvPr id="51" name="Google Shape;5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24"/>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24"/>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2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2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27"/>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7"/>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7"/>
          <p:cNvGrpSpPr/>
          <p:nvPr/>
        </p:nvGrpSpPr>
        <p:grpSpPr>
          <a:xfrm>
            <a:off x="255991" y="-118"/>
            <a:ext cx="2251347" cy="1043408"/>
            <a:chOff x="3961956" y="4383950"/>
            <a:chExt cx="1160548" cy="548700"/>
          </a:xfrm>
        </p:grpSpPr>
        <p:sp>
          <p:nvSpPr>
            <p:cNvPr id="81" name="Google Shape;81;p27"/>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7"/>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27"/>
          <p:cNvGrpSpPr/>
          <p:nvPr/>
        </p:nvGrpSpPr>
        <p:grpSpPr>
          <a:xfrm>
            <a:off x="34934" y="4522125"/>
            <a:ext cx="1593306" cy="617072"/>
            <a:chOff x="6917201" y="0"/>
            <a:chExt cx="2227777" cy="863400"/>
          </a:xfrm>
        </p:grpSpPr>
        <p:sp>
          <p:nvSpPr>
            <p:cNvPr id="86" name="Google Shape;86;p27"/>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7"/>
          <p:cNvGrpSpPr/>
          <p:nvPr/>
        </p:nvGrpSpPr>
        <p:grpSpPr>
          <a:xfrm>
            <a:off x="5886353" y="1243"/>
            <a:ext cx="3257454" cy="1261514"/>
            <a:chOff x="6917201" y="0"/>
            <a:chExt cx="2227777" cy="863400"/>
          </a:xfrm>
        </p:grpSpPr>
        <p:sp>
          <p:nvSpPr>
            <p:cNvPr id="90" name="Google Shape;90;p2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7"/>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8"/>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8"/>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8"/>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9"/>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0"/>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ompeufabraeec.eu.qualtrics.com/Q/EditSection/Blocks?ContextSurveyID=SV_bBgvwPiHw1FfZmB"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Risk elicitation</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Yuva Simha and Nick Start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906700" y="5051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Non parametric test</a:t>
            </a:r>
            <a:endParaRPr sz="2800"/>
          </a:p>
          <a:p>
            <a:pPr indent="0" lvl="0" marL="0" rtl="0" algn="ctr">
              <a:lnSpc>
                <a:spcPct val="100000"/>
              </a:lnSpc>
              <a:spcBef>
                <a:spcPts val="0"/>
              </a:spcBef>
              <a:spcAft>
                <a:spcPts val="0"/>
              </a:spcAft>
              <a:buSzPts val="3000"/>
              <a:buNone/>
            </a:pPr>
            <a:r>
              <a:rPr lang="en" sz="2800"/>
              <a:t>(Mann - Whitney U Test) </a:t>
            </a:r>
            <a:endParaRPr sz="2800"/>
          </a:p>
        </p:txBody>
      </p:sp>
      <p:sp>
        <p:nvSpPr>
          <p:cNvPr id="186" name="Google Shape;186;p10"/>
          <p:cNvSpPr txBox="1"/>
          <p:nvPr>
            <p:ph idx="1" type="body"/>
          </p:nvPr>
        </p:nvSpPr>
        <p:spPr>
          <a:xfrm>
            <a:off x="819150" y="1914425"/>
            <a:ext cx="7505700" cy="25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rPr lang="en">
                <a:solidFill>
                  <a:srgbClr val="000000"/>
                </a:solidFill>
                <a:highlight>
                  <a:srgbClr val="FFFFFF"/>
                </a:highlight>
                <a:latin typeface="Arial"/>
                <a:ea typeface="Arial"/>
                <a:cs typeface="Arial"/>
                <a:sym typeface="Arial"/>
              </a:rPr>
              <a:t>Null Hypothesis (H0): Medians of each group are equal</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rPr lang="en">
                <a:solidFill>
                  <a:srgbClr val="000000"/>
                </a:solidFill>
                <a:highlight>
                  <a:srgbClr val="FFFFFF"/>
                </a:highlight>
                <a:latin typeface="Arial"/>
                <a:ea typeface="Arial"/>
                <a:cs typeface="Arial"/>
                <a:sym typeface="Arial"/>
              </a:rPr>
              <a:t>Alternate Hypothesis(H1): Median values for each group are not equal</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rPr lang="en">
                <a:solidFill>
                  <a:srgbClr val="000000"/>
                </a:solidFill>
                <a:highlight>
                  <a:srgbClr val="FFFFFF"/>
                </a:highlight>
                <a:latin typeface="Arial"/>
                <a:ea typeface="Arial"/>
                <a:cs typeface="Arial"/>
                <a:sym typeface="Arial"/>
              </a:rPr>
              <a:t>We can observe that p-value &gt; .05 in both experiments. Hence we don’t reject null hypothesis, i.e medians of each group(gender) are equal</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graphicFrame>
        <p:nvGraphicFramePr>
          <p:cNvPr id="187" name="Google Shape;187;p10"/>
          <p:cNvGraphicFramePr/>
          <p:nvPr/>
        </p:nvGraphicFramePr>
        <p:xfrm>
          <a:off x="952500" y="1716300"/>
          <a:ext cx="3000000" cy="3000000"/>
        </p:xfrm>
        <a:graphic>
          <a:graphicData uri="http://schemas.openxmlformats.org/drawingml/2006/table">
            <a:tbl>
              <a:tblPr>
                <a:noFill/>
                <a:tableStyleId>{59E9B01A-D64D-4DA2-BA02-3599A7B75BFD}</a:tableStyleId>
              </a:tblPr>
              <a:tblGrid>
                <a:gridCol w="3619500"/>
                <a:gridCol w="3619500"/>
              </a:tblGrid>
              <a:tr h="4870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Experiment</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p-value</a:t>
                      </a:r>
                      <a:endParaRPr b="1" sz="1400" u="none" cap="none" strike="noStrike"/>
                    </a:p>
                  </a:txBody>
                  <a:tcPr marT="91425" marB="91425" marR="91425" marL="91425"/>
                </a:tc>
              </a:tr>
              <a:tr h="4870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Holt- Laury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0.433</a:t>
                      </a:r>
                      <a:endParaRPr sz="1400" u="none" cap="none" strike="noStrike"/>
                    </a:p>
                  </a:txBody>
                  <a:tcPr marT="91425" marB="91425" marR="91425" marL="91425"/>
                </a:tc>
              </a:tr>
              <a:tr h="4870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Eckel- Grossman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0.178</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819150" y="66077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Gender differences</a:t>
            </a:r>
            <a:endParaRPr sz="2800"/>
          </a:p>
        </p:txBody>
      </p:sp>
      <p:pic>
        <p:nvPicPr>
          <p:cNvPr id="193" name="Google Shape;193;p11"/>
          <p:cNvPicPr preferRelativeResize="0"/>
          <p:nvPr/>
        </p:nvPicPr>
        <p:blipFill rotWithShape="1">
          <a:blip r:embed="rId3">
            <a:alphaModFix/>
          </a:blip>
          <a:srcRect b="0" l="0" r="0" t="0"/>
          <a:stretch/>
        </p:blipFill>
        <p:spPr>
          <a:xfrm>
            <a:off x="1581213" y="1291225"/>
            <a:ext cx="5981575" cy="352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903825" y="4476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Comparison of the two methods</a:t>
            </a:r>
            <a:endParaRPr sz="2800"/>
          </a:p>
        </p:txBody>
      </p:sp>
      <p:pic>
        <p:nvPicPr>
          <p:cNvPr id="199" name="Google Shape;199;p12"/>
          <p:cNvPicPr preferRelativeResize="0"/>
          <p:nvPr/>
        </p:nvPicPr>
        <p:blipFill rotWithShape="1">
          <a:blip r:embed="rId3">
            <a:alphaModFix/>
          </a:blip>
          <a:srcRect b="0" l="0" r="0" t="0"/>
          <a:stretch/>
        </p:blipFill>
        <p:spPr>
          <a:xfrm>
            <a:off x="3313250" y="1142176"/>
            <a:ext cx="5012275" cy="3011550"/>
          </a:xfrm>
          <a:prstGeom prst="rect">
            <a:avLst/>
          </a:prstGeom>
          <a:noFill/>
          <a:ln>
            <a:noFill/>
          </a:ln>
        </p:spPr>
      </p:pic>
      <p:sp>
        <p:nvSpPr>
          <p:cNvPr id="200" name="Google Shape;200;p12"/>
          <p:cNvSpPr txBox="1"/>
          <p:nvPr/>
        </p:nvSpPr>
        <p:spPr>
          <a:xfrm>
            <a:off x="489475" y="1402250"/>
            <a:ext cx="2734800" cy="32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1: Holt and Laury - full sample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2: Holt and Laury - experimental class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3: Holt and Laury - non-experimental students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4: Excel and Grossman - full sample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5: Eckel and Grossman - experimental class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6: Eckel and Grossman - non-experimental students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819150" y="6943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Within-subject consistency</a:t>
            </a:r>
            <a:endParaRPr sz="2800"/>
          </a:p>
        </p:txBody>
      </p:sp>
      <p:sp>
        <p:nvSpPr>
          <p:cNvPr id="206" name="Google Shape;206;p13"/>
          <p:cNvSpPr txBox="1"/>
          <p:nvPr>
            <p:ph idx="1" type="body"/>
          </p:nvPr>
        </p:nvSpPr>
        <p:spPr>
          <a:xfrm>
            <a:off x="819150" y="1347750"/>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Two subjects displayed risk-averse preferences in one task and risk-seeking preferences in the other</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Further 8 subjects recorded as risk-neutral on one task and either risk-seeking to risk-loving on the other</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Our results are consistent with previous literature showing that risk preferences are not stable across risk elicitation methods </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Anderson and Mellor (2008) find risk preferences are not stable across the Holt-Laury method and a survey-based measure with  hypothetical gambles related to income and inheritance</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Dave et al. (2007) find that subjects exhibit greater risk aversion in the Holt and Laury task compared to the Eckel and Grossman task</a:t>
            </a:r>
            <a:endParaRPr>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Correlation between experiments</a:t>
            </a:r>
            <a:endParaRPr/>
          </a:p>
        </p:txBody>
      </p:sp>
      <p:sp>
        <p:nvSpPr>
          <p:cNvPr id="212" name="Google Shape;212;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213" name="Google Shape;213;p14"/>
          <p:cNvPicPr preferRelativeResize="0"/>
          <p:nvPr/>
        </p:nvPicPr>
        <p:blipFill rotWithShape="1">
          <a:blip r:embed="rId3">
            <a:alphaModFix/>
          </a:blip>
          <a:srcRect b="0" l="0" r="0" t="0"/>
          <a:stretch/>
        </p:blipFill>
        <p:spPr>
          <a:xfrm>
            <a:off x="2267925" y="1562200"/>
            <a:ext cx="4502625" cy="330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819150" y="7191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Why do preferences change within subjects?</a:t>
            </a:r>
            <a:endParaRPr/>
          </a:p>
        </p:txBody>
      </p:sp>
      <p:sp>
        <p:nvSpPr>
          <p:cNvPr id="219" name="Google Shape;219;p15"/>
          <p:cNvSpPr txBox="1"/>
          <p:nvPr>
            <p:ph idx="1" type="body"/>
          </p:nvPr>
        </p:nvSpPr>
        <p:spPr>
          <a:xfrm>
            <a:off x="819150" y="1800200"/>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Risk is domain-specific </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Deck et al. (2008) show risk attitude toward investment decisions influences behaviour in the HL task but not the Deal or no Deal task, but the Deal or no Deal task is associated with attitudes towards gambling, whereas, HL is not.</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Differences in the number of categories and the number of choices</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Focal point </a:t>
            </a:r>
            <a:endParaRPr>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6"/>
          <p:cNvSpPr txBox="1"/>
          <p:nvPr>
            <p:ph idx="1" type="body"/>
          </p:nvPr>
        </p:nvSpPr>
        <p:spPr>
          <a:xfrm>
            <a:off x="741325" y="1347750"/>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In line with previous findings, students in our class are mostly moderately risk-averse</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We don’t find strong evidence for differences between males and females, which are common in studies looking at gender (especially for the Eckels and Grossman task)</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Some subjects display different risk preferences according to the risk elicitation method employed</a:t>
            </a:r>
            <a:endParaRPr>
              <a:latin typeface="Arial"/>
              <a:ea typeface="Arial"/>
              <a:cs typeface="Arial"/>
              <a:sym typeface="Aria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225" name="Google Shape;225;p16"/>
          <p:cNvSpPr txBox="1"/>
          <p:nvPr>
            <p:ph type="title"/>
          </p:nvPr>
        </p:nvSpPr>
        <p:spPr>
          <a:xfrm>
            <a:off x="974800" y="4857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What have we learned?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Duration for completing experiment</a:t>
            </a:r>
            <a:endParaRPr/>
          </a:p>
        </p:txBody>
      </p:sp>
      <p:sp>
        <p:nvSpPr>
          <p:cNvPr id="231" name="Google Shape;231;p1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232" name="Google Shape;232;p17"/>
          <p:cNvPicPr preferRelativeResize="0"/>
          <p:nvPr/>
        </p:nvPicPr>
        <p:blipFill rotWithShape="1">
          <a:blip r:embed="rId4">
            <a:alphaModFix/>
          </a:blip>
          <a:srcRect b="0" l="0" r="0" t="0"/>
          <a:stretch/>
        </p:blipFill>
        <p:spPr>
          <a:xfrm>
            <a:off x="1051900" y="1627925"/>
            <a:ext cx="7164750" cy="290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Attrition rate</a:t>
            </a:r>
            <a:endParaRPr/>
          </a:p>
        </p:txBody>
      </p:sp>
      <p:sp>
        <p:nvSpPr>
          <p:cNvPr id="238" name="Google Shape;238;p1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239" name="Google Shape;239;p18"/>
          <p:cNvPicPr preferRelativeResize="0"/>
          <p:nvPr/>
        </p:nvPicPr>
        <p:blipFill rotWithShape="1">
          <a:blip r:embed="rId3">
            <a:alphaModFix/>
          </a:blip>
          <a:srcRect b="0" l="0" r="0" t="0"/>
          <a:stretch/>
        </p:blipFill>
        <p:spPr>
          <a:xfrm>
            <a:off x="2590400" y="1644427"/>
            <a:ext cx="3963200" cy="279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incomplete surveys looked</a:t>
            </a:r>
            <a:endParaRPr/>
          </a:p>
        </p:txBody>
      </p:sp>
      <p:sp>
        <p:nvSpPr>
          <p:cNvPr id="245" name="Google Shape;245;p1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246" name="Google Shape;246;p19"/>
          <p:cNvPicPr preferRelativeResize="0"/>
          <p:nvPr/>
        </p:nvPicPr>
        <p:blipFill>
          <a:blip r:embed="rId3">
            <a:alphaModFix/>
          </a:blip>
          <a:stretch>
            <a:fillRect/>
          </a:stretch>
        </p:blipFill>
        <p:spPr>
          <a:xfrm>
            <a:off x="2435050" y="1524275"/>
            <a:ext cx="4378500" cy="308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Related literature</a:t>
            </a:r>
            <a:endParaRPr sz="2800"/>
          </a:p>
        </p:txBody>
      </p:sp>
      <p:sp>
        <p:nvSpPr>
          <p:cNvPr id="135" name="Google Shape;135;p2"/>
          <p:cNvSpPr txBox="1"/>
          <p:nvPr>
            <p:ph idx="1" type="body"/>
          </p:nvPr>
        </p:nvSpPr>
        <p:spPr>
          <a:xfrm>
            <a:off x="819150" y="1503050"/>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We replicate two of the risk elicitation tasks studied by Deck, Lee, Reyes and Rosen in ‘Measuring Risk Aversion on Multiple Tasks: Can Domain Specific Risk Attitudes Explain Apparently Inconsistent Behavior’ (2010)</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Holt-Laury multiple price list task (table task)</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Eckel-Grossman (spinner task)</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We focus on gender differences in risk preferences, as in ‘A theoretical and experimental appraisal of four risk elicitation methods’  (Crosetto and Filippin, 2015)</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Not directly comparable since the authors use a between-subjects design</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Experimental design</a:t>
            </a:r>
            <a:endParaRPr sz="2800"/>
          </a:p>
        </p:txBody>
      </p:sp>
      <p:sp>
        <p:nvSpPr>
          <p:cNvPr id="141" name="Google Shape;141;p3"/>
          <p:cNvSpPr txBox="1"/>
          <p:nvPr>
            <p:ph idx="1" type="body"/>
          </p:nvPr>
        </p:nvSpPr>
        <p:spPr>
          <a:xfrm>
            <a:off x="910575" y="1739675"/>
            <a:ext cx="7505700" cy="2211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Within-subject design - each participant completed both the Holt-Laury task and the Eckel and Grossman task, with the order of presentation randomised</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Payoffs equivalent to those in Deck, Lee, Royes and Rosen (2010), but we removed the safe choice from their Holt-Laury task, which might have acted as a focal point</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In all our results we assume a constant relative risk aversion utility function : u(x) =      </a:t>
            </a:r>
            <a:endParaRPr>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a:latin typeface="Arial"/>
                <a:ea typeface="Arial"/>
                <a:cs typeface="Arial"/>
                <a:sym typeface="Arial"/>
              </a:rPr>
              <a:t>r represents the coefficient of relative risk aversion</a:t>
            </a:r>
            <a:endParaRPr>
              <a:latin typeface="Arial"/>
              <a:ea typeface="Arial"/>
              <a:cs typeface="Arial"/>
              <a:sym typeface="Arial"/>
            </a:endParaRPr>
          </a:p>
          <a:p>
            <a:pPr indent="0" lvl="0" marL="0" rtl="0" algn="l">
              <a:lnSpc>
                <a:spcPct val="115000"/>
              </a:lnSpc>
              <a:spcBef>
                <a:spcPts val="1600"/>
              </a:spcBef>
              <a:spcAft>
                <a:spcPts val="0"/>
              </a:spcAft>
              <a:buSzPts val="1300"/>
              <a:buNone/>
            </a:pPr>
            <a:r>
              <a:rPr lang="en"/>
              <a:t> </a:t>
            </a:r>
            <a:endParaRPr/>
          </a:p>
          <a:p>
            <a:pPr indent="0" lvl="0" marL="0" rtl="0" algn="l">
              <a:lnSpc>
                <a:spcPct val="115000"/>
              </a:lnSpc>
              <a:spcBef>
                <a:spcPts val="1600"/>
              </a:spcBef>
              <a:spcAft>
                <a:spcPts val="1600"/>
              </a:spcAft>
              <a:buSzPts val="1300"/>
              <a:buNone/>
            </a:pPr>
            <a:r>
              <a:rPr lang="en"/>
              <a:t>Survey link: </a:t>
            </a:r>
            <a:r>
              <a:rPr lang="en" sz="1100" u="sng">
                <a:solidFill>
                  <a:schemeClr val="hlink"/>
                </a:solidFill>
                <a:latin typeface="Arial"/>
                <a:ea typeface="Arial"/>
                <a:cs typeface="Arial"/>
                <a:sym typeface="Arial"/>
                <a:hlinkClick r:id="rId3"/>
              </a:rPr>
              <a:t>https://pompeufabraeec.eu.qualtrics.com/Q/EditSection/Blocks?ContextSurveyID=SV_bBgvwPiHw1FfZmB</a:t>
            </a:r>
            <a:endParaRPr/>
          </a:p>
        </p:txBody>
      </p:sp>
      <p:sp>
        <p:nvSpPr>
          <p:cNvPr id="142" name="Google Shape;142;p3"/>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143" name="Google Shape;143;p3"/>
          <p:cNvPicPr preferRelativeResize="0"/>
          <p:nvPr/>
        </p:nvPicPr>
        <p:blipFill rotWithShape="1">
          <a:blip r:embed="rId4">
            <a:alphaModFix/>
          </a:blip>
          <a:srcRect b="0" l="0" r="0" t="0"/>
          <a:stretch/>
        </p:blipFill>
        <p:spPr>
          <a:xfrm>
            <a:off x="7513625" y="2621488"/>
            <a:ext cx="581025" cy="44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4"/>
          <p:cNvSpPr txBox="1"/>
          <p:nvPr>
            <p:ph type="title"/>
          </p:nvPr>
        </p:nvSpPr>
        <p:spPr>
          <a:xfrm>
            <a:off x="487800" y="329100"/>
            <a:ext cx="8206800" cy="51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Relative risk aversion using the Holt-Laury method</a:t>
            </a:r>
            <a:endParaRPr sz="2800"/>
          </a:p>
        </p:txBody>
      </p:sp>
      <p:graphicFrame>
        <p:nvGraphicFramePr>
          <p:cNvPr id="149" name="Google Shape;149;p4"/>
          <p:cNvGraphicFramePr/>
          <p:nvPr/>
        </p:nvGraphicFramePr>
        <p:xfrm>
          <a:off x="2259450" y="978690"/>
          <a:ext cx="3000000" cy="3000000"/>
        </p:xfrm>
        <a:graphic>
          <a:graphicData uri="http://schemas.openxmlformats.org/drawingml/2006/table">
            <a:tbl>
              <a:tblPr>
                <a:noFill/>
                <a:tableStyleId>{59E9B01A-D64D-4DA2-BA02-3599A7B75BFD}</a:tableStyleId>
              </a:tblPr>
              <a:tblGrid>
                <a:gridCol w="1156275"/>
                <a:gridCol w="1156275"/>
                <a:gridCol w="1156275"/>
                <a:gridCol w="1156275"/>
              </a:tblGrid>
              <a:tr h="4894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Number of safe choices </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Range of relative risk aversion coefficient</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Proportion of subjects</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Proportion of subjects in Deck et al. (2010)</a:t>
                      </a:r>
                      <a:endParaRPr sz="900" u="none" cap="none" strike="noStrike"/>
                    </a:p>
                  </a:txBody>
                  <a:tcPr marT="91425" marB="91425" marR="91425" marL="91425"/>
                </a:tc>
              </a:tr>
              <a:tr h="232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0 - 1</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r ≤ -0.95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4.55%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2.53%</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-0.95 &lt; r ≤ -0.49</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3</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-0.48 &lt; r ≤ -0.15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2.27%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0.63%</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4</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-0.15 &lt; r ≤ 0.15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13.64%</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5.70%</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0.15 &lt; r ≤ 0.41</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18.18%</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21.52%</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6</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0.41 &lt; r ≤ 0.68</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15.91%</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17.72%</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0.68 &lt; r ≤ 0.97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34.09%</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23.42%</a:t>
                      </a:r>
                      <a:endParaRPr sz="900" u="none" cap="none" strike="noStrike"/>
                    </a:p>
                  </a:txBody>
                  <a:tcPr marT="91425" marB="91425" marR="91425" marL="91425"/>
                </a:tc>
              </a:tr>
              <a:tr h="35620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8</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0.97 &lt; r ≤ 1.37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6.82%</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18.35%</a:t>
                      </a:r>
                      <a:endParaRPr sz="900" u="none" cap="none" strike="noStrike"/>
                    </a:p>
                  </a:txBody>
                  <a:tcPr marT="91425" marB="91425" marR="91425" marL="91425"/>
                </a:tc>
              </a:tr>
              <a:tr h="234450">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9-10</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r &gt; 1.37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4.55%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10.13%</a:t>
                      </a:r>
                      <a:endParaRPr sz="900" u="none" cap="none" strike="noStrike"/>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5"/>
          <p:cNvSpPr txBox="1"/>
          <p:nvPr>
            <p:ph type="title"/>
          </p:nvPr>
        </p:nvSpPr>
        <p:spPr>
          <a:xfrm>
            <a:off x="1033150" y="5246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Risk categorisation</a:t>
            </a:r>
            <a:endParaRPr/>
          </a:p>
        </p:txBody>
      </p:sp>
      <p:pic>
        <p:nvPicPr>
          <p:cNvPr id="155" name="Google Shape;155;p5"/>
          <p:cNvPicPr preferRelativeResize="0"/>
          <p:nvPr/>
        </p:nvPicPr>
        <p:blipFill rotWithShape="1">
          <a:blip r:embed="rId3">
            <a:alphaModFix/>
          </a:blip>
          <a:srcRect b="3271" l="13021" r="14150" t="13052"/>
          <a:stretch/>
        </p:blipFill>
        <p:spPr>
          <a:xfrm>
            <a:off x="2748075" y="1274325"/>
            <a:ext cx="4255825" cy="293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6"/>
          <p:cNvSpPr txBox="1"/>
          <p:nvPr>
            <p:ph type="title"/>
          </p:nvPr>
        </p:nvSpPr>
        <p:spPr>
          <a:xfrm>
            <a:off x="1120300" y="55052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Choices in the Eckel and Grossman task </a:t>
            </a:r>
            <a:endParaRPr sz="2800"/>
          </a:p>
        </p:txBody>
      </p:sp>
      <p:pic>
        <p:nvPicPr>
          <p:cNvPr id="161" name="Google Shape;161;p6"/>
          <p:cNvPicPr preferRelativeResize="0"/>
          <p:nvPr/>
        </p:nvPicPr>
        <p:blipFill rotWithShape="1">
          <a:blip r:embed="rId3">
            <a:alphaModFix/>
          </a:blip>
          <a:srcRect b="0" l="0" r="0" t="0"/>
          <a:stretch/>
        </p:blipFill>
        <p:spPr>
          <a:xfrm>
            <a:off x="2281251" y="1505125"/>
            <a:ext cx="4764375" cy="286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7"/>
          <p:cNvSpPr txBox="1"/>
          <p:nvPr>
            <p:ph type="title"/>
          </p:nvPr>
        </p:nvSpPr>
        <p:spPr>
          <a:xfrm>
            <a:off x="819150" y="52047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Relative risk aversion using the Eckel and Grossman method</a:t>
            </a:r>
            <a:endParaRPr sz="2800"/>
          </a:p>
        </p:txBody>
      </p:sp>
      <p:graphicFrame>
        <p:nvGraphicFramePr>
          <p:cNvPr id="167" name="Google Shape;167;p7"/>
          <p:cNvGraphicFramePr/>
          <p:nvPr/>
        </p:nvGraphicFramePr>
        <p:xfrm>
          <a:off x="1129700" y="1532450"/>
          <a:ext cx="3000000" cy="3000000"/>
        </p:xfrm>
        <a:graphic>
          <a:graphicData uri="http://schemas.openxmlformats.org/drawingml/2006/table">
            <a:tbl>
              <a:tblPr>
                <a:noFill/>
                <a:tableStyleId>{59E9B01A-D64D-4DA2-BA02-3599A7B75BFD}</a:tableStyleId>
              </a:tblPr>
              <a:tblGrid>
                <a:gridCol w="1046850"/>
                <a:gridCol w="1046850"/>
                <a:gridCol w="1046850"/>
                <a:gridCol w="1046850"/>
                <a:gridCol w="1046850"/>
                <a:gridCol w="1046850"/>
                <a:gridCol w="1046850"/>
              </a:tblGrid>
              <a:tr h="5143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Lottery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$15/$15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$12.50/$18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$10/$21.75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$7.25/$26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$4.25/$30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$3.25/$30</a:t>
                      </a:r>
                      <a:endParaRPr sz="1200" u="none" cap="none" strike="noStrike"/>
                    </a:p>
                  </a:txBody>
                  <a:tcPr marT="91425" marB="91425" marR="91425" marL="91425"/>
                </a:tc>
              </a:tr>
              <a:tr h="8958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Range of relative risk aversion coefficient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 &gt; 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0.71 &lt; r ≤</a:t>
                      </a:r>
                      <a:r>
                        <a:rPr lang="en" sz="900" u="none" cap="none" strike="noStrike"/>
                        <a:t> </a:t>
                      </a:r>
                      <a:r>
                        <a:rPr lang="en" sz="11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0.42 &lt; r ≤</a:t>
                      </a:r>
                      <a:r>
                        <a:rPr lang="en" sz="900" u="none" cap="none" strike="noStrike"/>
                        <a:t> </a:t>
                      </a:r>
                      <a:r>
                        <a:rPr lang="en" sz="1200" u="none" cap="none" strike="noStrike"/>
                        <a:t>0.71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0.18 &lt; r ≤ 0.42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-0.14 </a:t>
                      </a:r>
                      <a:r>
                        <a:rPr lang="en" sz="900" u="none" cap="none" strike="noStrike"/>
                        <a:t>&lt;</a:t>
                      </a:r>
                      <a:r>
                        <a:rPr lang="en" sz="1200" u="none" cap="none" strike="noStrike"/>
                        <a:t> r ≤ 0.18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 ≤ -0.14 </a:t>
                      </a:r>
                      <a:endParaRPr sz="1200" u="none" cap="none" strike="noStrike"/>
                    </a:p>
                  </a:txBody>
                  <a:tcPr marT="91425" marB="91425" marR="91425" marL="91425"/>
                </a:tc>
              </a:tr>
              <a:tr h="5143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Proportion of subjects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29.55%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9.09%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29.55%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9.09%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15.91%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6.82%</a:t>
                      </a:r>
                      <a:endParaRPr sz="1200" u="none" cap="none" strike="noStrike"/>
                    </a:p>
                  </a:txBody>
                  <a:tcPr marT="91425" marB="91425" marR="91425" marL="91425"/>
                </a:tc>
              </a:tr>
              <a:tr h="8724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Proportion of subjects in Deck et al. (2010)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19.80%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16.34%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25.74%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9.90%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17.33%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11.39%</a:t>
                      </a:r>
                      <a:endParaRPr sz="12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8"/>
          <p:cNvSpPr txBox="1"/>
          <p:nvPr>
            <p:ph type="title"/>
          </p:nvPr>
        </p:nvSpPr>
        <p:spPr>
          <a:xfrm>
            <a:off x="819150" y="49542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800"/>
              <a:t>Risk categorisation</a:t>
            </a:r>
            <a:endParaRPr sz="2800"/>
          </a:p>
        </p:txBody>
      </p:sp>
      <p:pic>
        <p:nvPicPr>
          <p:cNvPr id="173" name="Google Shape;173;p8"/>
          <p:cNvPicPr preferRelativeResize="0"/>
          <p:nvPr/>
        </p:nvPicPr>
        <p:blipFill rotWithShape="1">
          <a:blip r:embed="rId3">
            <a:alphaModFix/>
          </a:blip>
          <a:srcRect b="3255" l="14807" r="13763" t="12604"/>
          <a:stretch/>
        </p:blipFill>
        <p:spPr>
          <a:xfrm>
            <a:off x="2397850" y="1293800"/>
            <a:ext cx="4563249" cy="322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9"/>
          <p:cNvSpPr txBox="1"/>
          <p:nvPr>
            <p:ph type="title"/>
          </p:nvPr>
        </p:nvSpPr>
        <p:spPr>
          <a:xfrm>
            <a:off x="1092925" y="46232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Gender differences</a:t>
            </a:r>
            <a:endParaRPr/>
          </a:p>
        </p:txBody>
      </p:sp>
      <p:sp>
        <p:nvSpPr>
          <p:cNvPr id="179" name="Google Shape;179;p9"/>
          <p:cNvSpPr txBox="1"/>
          <p:nvPr>
            <p:ph idx="1" type="body"/>
          </p:nvPr>
        </p:nvSpPr>
        <p:spPr>
          <a:xfrm>
            <a:off x="859800" y="1140250"/>
            <a:ext cx="7505700" cy="358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graphicFrame>
        <p:nvGraphicFramePr>
          <p:cNvPr id="180" name="Google Shape;180;p9"/>
          <p:cNvGraphicFramePr/>
          <p:nvPr/>
        </p:nvGraphicFramePr>
        <p:xfrm>
          <a:off x="1215450" y="1274900"/>
          <a:ext cx="3000000" cy="3000000"/>
        </p:xfrm>
        <a:graphic>
          <a:graphicData uri="http://schemas.openxmlformats.org/drawingml/2006/table">
            <a:tbl>
              <a:tblPr>
                <a:noFill/>
                <a:tableStyleId>{59E9B01A-D64D-4DA2-BA02-3599A7B75BFD}</a:tableStyleId>
              </a:tblPr>
              <a:tblGrid>
                <a:gridCol w="2297700"/>
                <a:gridCol w="2297700"/>
                <a:gridCol w="2297700"/>
              </a:tblGrid>
              <a:tr h="5922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Experimental group</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Median</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Mean</a:t>
                      </a:r>
                      <a:endParaRPr b="1" sz="1400" u="none" cap="none" strike="noStrike"/>
                    </a:p>
                  </a:txBody>
                  <a:tcPr marT="91425" marB="91425" marR="91425" marL="91425"/>
                </a:tc>
              </a:tr>
              <a:tr h="592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Female (HL)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0.545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0.47</a:t>
                      </a:r>
                      <a:endParaRPr sz="1400" u="none" cap="none" strike="noStrike"/>
                    </a:p>
                  </a:txBody>
                  <a:tcPr marT="91425" marB="91425" marR="91425" marL="91425"/>
                </a:tc>
              </a:tr>
              <a:tr h="592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Male (HL)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0.545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0.47</a:t>
                      </a:r>
                      <a:endParaRPr sz="1400" u="none" cap="none" strike="noStrike"/>
                    </a:p>
                  </a:txBody>
                  <a:tcPr marT="91425" marB="91425" marR="91425" marL="91425"/>
                </a:tc>
              </a:tr>
              <a:tr h="592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Female (EG)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0.565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0.606</a:t>
                      </a:r>
                      <a:endParaRPr sz="1400" u="none" cap="none" strike="noStrike"/>
                    </a:p>
                  </a:txBody>
                  <a:tcPr marT="91425" marB="91425" marR="91425" marL="91425"/>
                </a:tc>
              </a:tr>
              <a:tr h="592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Male (EG)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0.565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0.478</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