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841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231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582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7221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3796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252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7741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6501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0613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484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16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808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574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552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648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31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896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433948"/>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jnpn.springeropen.com/articles/10.1186/s41983-022-00571-w#ref-CR1" TargetMode="External"/><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184480" cy="1493999"/>
          </a:xfrm>
          <a:prstGeom prst="rect">
            <a:avLst/>
          </a:prstGeom>
        </p:spPr>
        <p:txBody>
          <a:bodyPr vert="horz" wrap="square" lIns="0" tIns="16510" rIns="0" bIns="0" rtlCol="0">
            <a:spAutoFit/>
          </a:bodyPr>
          <a:lstStyle/>
          <a:p>
            <a:pPr marL="3213735">
              <a:lnSpc>
                <a:spcPct val="100000"/>
              </a:lnSpc>
              <a:spcBef>
                <a:spcPts val="130"/>
              </a:spcBef>
            </a:pPr>
            <a:r>
              <a:rPr lang="en-IN" spc="15" dirty="0"/>
              <a:t>YUVASREE G</a:t>
            </a:r>
            <a:br>
              <a:rPr lang="en-IN" spc="15" dirty="0"/>
            </a:br>
            <a:br>
              <a:rPr lang="en-IN" spc="15" dirty="0"/>
            </a:br>
            <a:r>
              <a:rPr lang="en-IN" spc="15" dirty="0"/>
              <a:t>211521104189</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lang="en-IN" sz="1100" b="1" spc="15" dirty="0" err="1">
                <a:solidFill>
                  <a:srgbClr val="2D83C3"/>
                </a:solidFill>
                <a:latin typeface="Trebuchet MS"/>
                <a:cs typeface="Trebuchet MS"/>
              </a:rPr>
              <a:t>nnu</a:t>
            </a:r>
            <a:r>
              <a:rPr sz="1100" b="1" spc="15" dirty="0" err="1">
                <a:solidFill>
                  <a:srgbClr val="2D83C3"/>
                </a:solidFill>
                <a:latin typeface="Trebuchet MS"/>
                <a:cs typeface="Trebuchet MS"/>
              </a:rPr>
              <a:t>u</a:t>
            </a:r>
            <a:r>
              <a:rPr sz="1100" b="1" spc="10" dirty="0" err="1">
                <a:solidFill>
                  <a:srgbClr val="2D83C3"/>
                </a:solidFill>
                <a:latin typeface="Trebuchet MS"/>
                <a:cs typeface="Trebuchet MS"/>
              </a:rPr>
              <a:t>al</a:t>
            </a:r>
            <a:r>
              <a:rPr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sz="1100" b="1" spc="35" dirty="0" err="1">
                <a:solidFill>
                  <a:srgbClr val="2D83C3"/>
                </a:solidFill>
                <a:latin typeface="Trebuchet MS"/>
                <a:cs typeface="Trebuchet MS"/>
              </a:rPr>
              <a:t>e</a:t>
            </a:r>
            <a:r>
              <a:rPr sz="1100" b="1" spc="90" dirty="0" err="1">
                <a:solidFill>
                  <a:srgbClr val="2D83C3"/>
                </a:solidFill>
                <a:latin typeface="Trebuchet MS"/>
                <a:cs typeface="Trebuchet MS"/>
              </a:rPr>
              <a:t>v</a:t>
            </a:r>
            <a:r>
              <a:rPr sz="1100" b="1" spc="-35" dirty="0" err="1">
                <a:solidFill>
                  <a:srgbClr val="2D83C3"/>
                </a:solidFill>
                <a:latin typeface="Trebuchet MS"/>
                <a:cs typeface="Trebuchet MS"/>
              </a:rPr>
              <a:t>i</a:t>
            </a:r>
            <a:r>
              <a:rPr sz="1100" b="1" spc="35" dirty="0" err="1">
                <a:solidFill>
                  <a:srgbClr val="2D83C3"/>
                </a:solidFill>
                <a:latin typeface="Trebuchet MS"/>
                <a:cs typeface="Trebuchet MS"/>
              </a:rPr>
              <a:t>e</a:t>
            </a:r>
            <a:r>
              <a:rPr sz="1100" b="1" spc="15" dirty="0" err="1">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959668"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73ADB7DA-487D-CFD9-07ED-BFAC1B6C4E9B}"/>
              </a:ext>
            </a:extLst>
          </p:cNvPr>
          <p:cNvSpPr txBox="1"/>
          <p:nvPr/>
        </p:nvSpPr>
        <p:spPr>
          <a:xfrm>
            <a:off x="1322342" y="795577"/>
            <a:ext cx="9193257" cy="5447645"/>
          </a:xfrm>
          <a:prstGeom prst="rect">
            <a:avLst/>
          </a:prstGeom>
          <a:noFill/>
        </p:spPr>
        <p:txBody>
          <a:bodyPr wrap="square" rtlCol="0">
            <a:spAutoFit/>
          </a:bodyPr>
          <a:lstStyle/>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endParaRPr lang="en-US" sz="1400" b="0" i="0" dirty="0">
              <a:solidFill>
                <a:srgbClr val="333333"/>
              </a:solidFill>
              <a:effectLst/>
              <a:highlight>
                <a:srgbClr val="FCFCFC"/>
              </a:highlight>
              <a:latin typeface="Georgia" panose="02040502050405020303" pitchFamily="18" charset="0"/>
            </a:endParaRPr>
          </a:p>
          <a:p>
            <a:r>
              <a:rPr lang="en-US" b="0" i="0" dirty="0">
                <a:solidFill>
                  <a:srgbClr val="333333"/>
                </a:solidFill>
                <a:effectLst/>
                <a:highlight>
                  <a:srgbClr val="FCFCFC"/>
                </a:highlight>
                <a:latin typeface="Georgia" panose="02040502050405020303" pitchFamily="18" charset="0"/>
              </a:rPr>
              <a:t>This paper compares and evaluates recent research on machine learning techniques for Alzheimer's disease prognosis and prediction. The most recent developments in machine learning have been exposed, including the types of data employed and the effectiveness of machine learning techniques in diagnosing Alzheimer's in its early stages. Machine learning inevitably increases prediction accuracy, especially compared to standard statistical methods. Accuracy resulted in 80–98% using different convolutional neural networks and 3D CNN. The represented methods did not classify the data set as NC, EMCI, and LMCI but considered the local database from Pune hospital of EEG data set for study. In the proposed models, voting classifiers are preferred in monumental state examinations, and clinical counseling is considered. The data set considered in this model is only right-handed people aged between 60 and 96. The data set's classification is not based on the stages of the disease. However, 80% of training and 20% of testing data are distributed and use the </a:t>
            </a:r>
            <a:r>
              <a:rPr lang="en-US" b="0" i="0" dirty="0" err="1">
                <a:solidFill>
                  <a:srgbClr val="333333"/>
                </a:solidFill>
                <a:effectLst/>
                <a:highlight>
                  <a:srgbClr val="FCFCFC"/>
                </a:highlight>
                <a:latin typeface="Georgia" panose="02040502050405020303" pitchFamily="18" charset="0"/>
              </a:rPr>
              <a:t>DenseNet</a:t>
            </a:r>
            <a:r>
              <a:rPr lang="en-US" b="0" i="0" dirty="0">
                <a:solidFill>
                  <a:srgbClr val="333333"/>
                </a:solidFill>
                <a:effectLst/>
                <a:highlight>
                  <a:srgbClr val="FCFCFC"/>
                </a:highlight>
                <a:latin typeface="Georgia" panose="02040502050405020303" pitchFamily="18" charset="0"/>
              </a:rPr>
              <a:t> model and VGG19 architecture, which is why the accuracy reduction by around 87%. The non-classification of a data set based on stages of the disease is the disadvantage of obtaining the lowest accuracy. Using a convolutional neural network with more than 15 layers is best considered for the highest accuracy rate in work as compared </a:t>
            </a:r>
            <a:r>
              <a:rPr lang="en-IN" b="0" i="0" dirty="0">
                <a:solidFill>
                  <a:srgbClr val="333333"/>
                </a:solidFill>
                <a:effectLst/>
                <a:highlight>
                  <a:srgbClr val="FCFCFC"/>
                </a:highlight>
                <a:latin typeface="Georgia" panose="02040502050405020303" pitchFamily="18" charset="0"/>
              </a:rPr>
              <a:t>3D convolutional neural networks.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19375" y="2076450"/>
            <a:ext cx="5555560" cy="255767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3200" b="1"/>
              <a:t>Visualizing Convolutional Networks for MRI-based Diagnosis of Alzheimer’s Disease</a:t>
            </a:r>
            <a:endParaRPr sz="3200" b="1"/>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1785" y="1456520"/>
            <a:ext cx="6700328" cy="381000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1.Problem statement</a:t>
            </a:r>
          </a:p>
          <a:p>
            <a:endParaRPr lang="en-IN" dirty="0"/>
          </a:p>
          <a:p>
            <a:r>
              <a:rPr lang="en-IN" dirty="0"/>
              <a:t>2.Project overview</a:t>
            </a:r>
          </a:p>
          <a:p>
            <a:endParaRPr lang="en-IN" dirty="0"/>
          </a:p>
          <a:p>
            <a:r>
              <a:rPr lang="en-IN" dirty="0"/>
              <a:t>3.Who are the end users</a:t>
            </a:r>
          </a:p>
          <a:p>
            <a:endParaRPr lang="en-IN" dirty="0"/>
          </a:p>
          <a:p>
            <a:r>
              <a:rPr lang="en-IN" dirty="0"/>
              <a:t>4.Your solution and its value proposition</a:t>
            </a:r>
          </a:p>
          <a:p>
            <a:endParaRPr lang="en-IN" dirty="0"/>
          </a:p>
          <a:p>
            <a:r>
              <a:rPr lang="en-IN" dirty="0"/>
              <a:t>5.Wow in your solution</a:t>
            </a:r>
          </a:p>
          <a:p>
            <a:endParaRPr lang="en-IN" dirty="0"/>
          </a:p>
          <a:p>
            <a:r>
              <a:rPr lang="en-IN" dirty="0"/>
              <a:t>6.Modelling</a:t>
            </a:r>
          </a:p>
          <a:p>
            <a:endParaRPr lang="en-IN" dirty="0"/>
          </a:p>
          <a:p>
            <a:r>
              <a:rPr lang="en-IN" dirty="0"/>
              <a:t>7.Results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46510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BFD1DCE0-7725-78B8-9F11-6DBBFE7CC5B1}"/>
              </a:ext>
            </a:extLst>
          </p:cNvPr>
          <p:cNvSpPr txBox="1"/>
          <p:nvPr/>
        </p:nvSpPr>
        <p:spPr>
          <a:xfrm>
            <a:off x="737624" y="1234130"/>
            <a:ext cx="7465101" cy="4524315"/>
          </a:xfrm>
          <a:prstGeom prst="rect">
            <a:avLst/>
          </a:prstGeom>
          <a:noFill/>
        </p:spPr>
        <p:txBody>
          <a:bodyPr wrap="square">
            <a:spAutoFit/>
          </a:bodyPr>
          <a:lstStyle/>
          <a:p>
            <a:endParaRPr lang="en-IN" dirty="0"/>
          </a:p>
          <a:p>
            <a:r>
              <a:rPr lang="en-IN" dirty="0"/>
              <a:t>The </a:t>
            </a:r>
            <a:r>
              <a:rPr lang="en-US" dirty="0"/>
              <a:t> study aims to employ convolutional neural networks (CNNs) for the classification of Alzheimer's disease (AD) based on MRI scans. The CNN architecture has shown promising results in various image classification tasks, including medical imaging. However, the interpretability of CNNs remains a challenge, particularly in the medical domain where understanding the model's decisions is crucial for clinical acceptance. In this research, we propose a methodology to visualize the features learned by CNNs during the diagnosis of Alzheimer's disease using MRI scans. By understanding the patterns and regions of interest identified by the CNN, clinicians can gain insights into the underlying pathology of AD and enhance the diagnostic process. Our approach contributes to bridging the gap between the black-box nature of deep learning models and the need for interpretability in medical applications. Through experiments on publicly available datasets, we demonstrate the effectiveness of our proposed method in both accurate classification and interpretable feature visualization for Alzheimer's disease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TextBox 15">
            <a:extLst>
              <a:ext uri="{FF2B5EF4-FFF2-40B4-BE49-F238E27FC236}">
                <a16:creationId xmlns:a16="http://schemas.microsoft.com/office/drawing/2014/main" id="{D1C4E929-4146-4472-4256-E11BEA849510}"/>
              </a:ext>
            </a:extLst>
          </p:cNvPr>
          <p:cNvSpPr txBox="1"/>
          <p:nvPr/>
        </p:nvSpPr>
        <p:spPr>
          <a:xfrm>
            <a:off x="739775" y="1695450"/>
            <a:ext cx="8333324" cy="4801314"/>
          </a:xfrm>
          <a:prstGeom prst="rect">
            <a:avLst/>
          </a:prstGeom>
          <a:noFill/>
        </p:spPr>
        <p:txBody>
          <a:bodyPr wrap="square">
            <a:spAutoFit/>
          </a:bodyPr>
          <a:lstStyle/>
          <a:p>
            <a:pPr algn="l"/>
            <a:r>
              <a:rPr lang="en-IN" dirty="0"/>
              <a:t>A</a:t>
            </a:r>
            <a:r>
              <a:rPr lang="en-IN" dirty="0">
                <a:effectLst/>
              </a:rPr>
              <a:t>lzheimer's disease (AD) is a neurodegenerative disorder characterized by progressive cognitive decline. Early and accurate diagnosis is crucial for effective treatment and management. Magnetic resonance imaging (MRI) is a powerful tool for detecting structural brain changes associated with AD. Convolutional neural networks (CNNs) have shown promise in automating the diagnosis of AD from MRI scans. However, understanding how these networks make decisions is essential for clinical acceptance and trust. This project aims to develop a method to visualize the features learned by CNNs in the diagnosis of AD from MRI scans, improving interpretability and facilitating clinical decision-making.</a:t>
            </a:r>
          </a:p>
          <a:p>
            <a:pPr algn="l"/>
            <a:r>
              <a:rPr lang="en-IN" dirty="0"/>
              <a:t>objectives</a:t>
            </a:r>
            <a:endParaRPr lang="en-IN" dirty="0">
              <a:effectLst/>
            </a:endParaRPr>
          </a:p>
          <a:p>
            <a:pPr>
              <a:buFont typeface="+mj-lt"/>
              <a:buAutoNum type="arabicPeriod"/>
            </a:pPr>
            <a:r>
              <a:rPr lang="en-IN" dirty="0">
                <a:effectLst/>
              </a:rPr>
              <a:t>Develop a CNN architecture for the classification of Alzheimer's disease using MRI scans.</a:t>
            </a:r>
          </a:p>
          <a:p>
            <a:pPr>
              <a:buFont typeface="+mj-lt"/>
              <a:buAutoNum type="arabicPeriod"/>
            </a:pPr>
            <a:r>
              <a:rPr lang="en-IN" dirty="0">
                <a:effectLst/>
              </a:rPr>
              <a:t>Implement techniques for visualizing the learned features and activation maps within the CNN.</a:t>
            </a:r>
          </a:p>
          <a:p>
            <a:pPr>
              <a:buFont typeface="+mj-lt"/>
              <a:buAutoNum type="arabicPeriod"/>
            </a:pPr>
            <a:r>
              <a:rPr lang="en-IN" dirty="0">
                <a:effectLst/>
              </a:rPr>
              <a:t>Evaluate the performance of the CNN in terms of classification accuracy and interpretability.</a:t>
            </a:r>
          </a:p>
          <a:p>
            <a:endParaRPr lang="en-IN"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ED653677-8E8D-F6C0-D297-EB9F7D7EAA5B}"/>
              </a:ext>
            </a:extLst>
          </p:cNvPr>
          <p:cNvSpPr txBox="1"/>
          <p:nvPr/>
        </p:nvSpPr>
        <p:spPr>
          <a:xfrm>
            <a:off x="3049398" y="2558128"/>
            <a:ext cx="6098796" cy="1754326"/>
          </a:xfrm>
          <a:prstGeom prst="rect">
            <a:avLst/>
          </a:prstGeom>
          <a:noFill/>
        </p:spPr>
        <p:txBody>
          <a:bodyPr wrap="square">
            <a:spAutoFit/>
          </a:bodyPr>
          <a:lstStyle/>
          <a:p>
            <a:r>
              <a:rPr lang="en-US" b="0" i="0" dirty="0">
                <a:solidFill>
                  <a:srgbClr val="1F1F1F"/>
                </a:solidFill>
                <a:effectLst/>
                <a:highlight>
                  <a:srgbClr val="FFFFFF"/>
                </a:highlight>
                <a:latin typeface="Google Sans"/>
              </a:rPr>
              <a:t>If a primary care doctor suspects Alzheimer's, he or she may refer the patient to a specialist who can provide a detailed diagnosis or further assessment. Specialists include: </a:t>
            </a:r>
            <a:r>
              <a:rPr lang="en-US" b="0" i="0" dirty="0">
                <a:solidFill>
                  <a:srgbClr val="040C28"/>
                </a:solidFill>
                <a:effectLst/>
                <a:highlight>
                  <a:srgbClr val="D3E3FD"/>
                </a:highlight>
                <a:latin typeface="Google Sans"/>
              </a:rPr>
              <a:t>Geriatricians, who manage </a:t>
            </a:r>
            <a:r>
              <a:rPr lang="en-US" i="0" dirty="0">
                <a:solidFill>
                  <a:srgbClr val="040C28"/>
                </a:solidFill>
                <a:effectLst/>
                <a:highlight>
                  <a:srgbClr val="D3E3FD"/>
                </a:highlight>
                <a:latin typeface="Google Sans"/>
              </a:rPr>
              <a:t>health</a:t>
            </a:r>
            <a:r>
              <a:rPr lang="en-US" b="0" i="0" dirty="0">
                <a:solidFill>
                  <a:srgbClr val="040C28"/>
                </a:solidFill>
                <a:effectLst/>
                <a:highlight>
                  <a:srgbClr val="D3E3FD"/>
                </a:highlight>
                <a:latin typeface="Google Sans"/>
              </a:rPr>
              <a:t> care in older adults and know how the body changes as it ages and whether symptoms indicate a serious problem</a:t>
            </a:r>
            <a:r>
              <a:rPr lang="en-US" b="0" i="0" dirty="0">
                <a:solidFill>
                  <a:srgbClr val="1F1F1F"/>
                </a:solidFill>
                <a:effectLst/>
                <a:highlight>
                  <a:srgbClr val="FFFFFF"/>
                </a:highlight>
                <a:latin typeface="Google Sans"/>
              </a:rPr>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5178CDB2-52E0-B935-B9DA-1EEA2DE40B2B}"/>
              </a:ext>
            </a:extLst>
          </p:cNvPr>
          <p:cNvSpPr txBox="1"/>
          <p:nvPr/>
        </p:nvSpPr>
        <p:spPr>
          <a:xfrm>
            <a:off x="304800" y="1476374"/>
            <a:ext cx="11049000" cy="3600986"/>
          </a:xfrm>
          <a:prstGeom prst="rect">
            <a:avLst/>
          </a:prstGeom>
          <a:noFill/>
        </p:spPr>
        <p:txBody>
          <a:bodyPr wrap="square">
            <a:spAutoFit/>
          </a:bodyPr>
          <a:lstStyle/>
          <a:p>
            <a:pPr algn="just"/>
            <a:r>
              <a:rPr lang="en-US" sz="1200" b="0" i="0" dirty="0">
                <a:solidFill>
                  <a:srgbClr val="222222"/>
                </a:solidFill>
                <a:effectLst/>
                <a:highlight>
                  <a:srgbClr val="FFFFFF"/>
                </a:highlight>
                <a:latin typeface="Arial" panose="020B0604020202020204" pitchFamily="34" charset="0"/>
              </a:rPr>
              <a:t>In conclusion, this systematic literature review has provided valuable insights into the current state of Alzheimer’s disease (AD) detection using deep learning approaches. This review highlights the potential of deep models, particularly in neuroimaging, for accurate AD detection and emphasizes the importance of highly discriminative feature representations.</a:t>
            </a:r>
          </a:p>
          <a:p>
            <a:pPr algn="just"/>
            <a:r>
              <a:rPr lang="en-US" sz="1200" b="0" i="0" dirty="0">
                <a:solidFill>
                  <a:srgbClr val="222222"/>
                </a:solidFill>
                <a:effectLst/>
                <a:highlight>
                  <a:srgbClr val="FFFFFF"/>
                </a:highlight>
                <a:latin typeface="Arial" panose="020B0604020202020204" pitchFamily="34" charset="0"/>
              </a:rPr>
              <a:t>The analysis of various biomarkers, features, and pre-processing techniques for neuroimaging data from single-modality and multi-modality studies has demonstrated the versatility of deep learning models in capturing the complex patterns associated with AD. Specifically, deep learning architectures such as convolutional neural networks (CNNs), recurrent neural networks (RNNs), and generative models have been examined for their performance in AD detection.</a:t>
            </a:r>
          </a:p>
          <a:p>
            <a:pPr algn="just"/>
            <a:r>
              <a:rPr lang="en-US" sz="1200" b="0" i="0" dirty="0">
                <a:solidFill>
                  <a:srgbClr val="222222"/>
                </a:solidFill>
                <a:effectLst/>
                <a:highlight>
                  <a:srgbClr val="FFFFFF"/>
                </a:highlight>
                <a:latin typeface="Arial" panose="020B0604020202020204" pitchFamily="34" charset="0"/>
              </a:rPr>
              <a:t>Despite the promising results, this review also identifies several challenges that need to be addressed. The limited availability of datasets and the need for robust training procedures pose significant hurdles in achieving optimal performance with deep learning models. These challenges highlight the importance of developing benchmark platforms and standardized evaluation protocols to facilitate comparative analysis and foster collaboration in the field.</a:t>
            </a:r>
          </a:p>
          <a:p>
            <a:pPr algn="just"/>
            <a:r>
              <a:rPr lang="en-US" sz="1200" b="0" i="0" dirty="0">
                <a:solidFill>
                  <a:srgbClr val="222222"/>
                </a:solidFill>
                <a:effectLst/>
                <a:highlight>
                  <a:srgbClr val="FFFFFF"/>
                </a:highlight>
                <a:latin typeface="Arial" panose="020B0604020202020204" pitchFamily="34" charset="0"/>
              </a:rPr>
              <a:t>Looking ahead, future research directions should focus on overcoming the limitations identified in this review. The development of highly discriminative feature representations that can effectively differentiate AD from similar brain patterns is crucial. Additionally, advancements in model architectures and training methodologies are necessary to enhance the performance and generalizability of deep learning models for AD detection.</a:t>
            </a:r>
          </a:p>
          <a:p>
            <a:pPr algn="just"/>
            <a:r>
              <a:rPr lang="en-US" sz="1200" b="0" i="0" dirty="0">
                <a:solidFill>
                  <a:srgbClr val="222222"/>
                </a:solidFill>
                <a:effectLst/>
                <a:highlight>
                  <a:srgbClr val="FFFFFF"/>
                </a:highlight>
                <a:latin typeface="Arial" panose="020B0604020202020204" pitchFamily="34" charset="0"/>
              </a:rPr>
              <a:t>The findings of this review underscore the potential of deep learning in improving the diagnostic accuracy of AD. However, it is essential to recognize that deep learning is not a standalone solution, and it should be integrated with other clinical data and diagnostic tools to achieve comprehensive and accurate AD detection.</a:t>
            </a:r>
          </a:p>
          <a:p>
            <a:pPr algn="just"/>
            <a:r>
              <a:rPr lang="en-US" sz="1200" b="0" i="0" dirty="0">
                <a:solidFill>
                  <a:srgbClr val="222222"/>
                </a:solidFill>
                <a:effectLst/>
                <a:highlight>
                  <a:srgbClr val="FFFFFF"/>
                </a:highlight>
                <a:latin typeface="Arial" panose="020B0604020202020204" pitchFamily="34" charset="0"/>
              </a:rPr>
              <a:t>In summary, deep learning holds significant promise for advancing AD detection. However, further advancements in models and methodologies are necessary to overcome the challenges associated with limited datasets and training procedures. By addressing these challenges and promoting collaboration and standardization, deep learning can contribute to the development of practical diagnostic methods for AD, leading to earlier detection and intervention for improved patient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B18AF86B-2A26-E397-5269-8E2646C95B2F}"/>
              </a:ext>
            </a:extLst>
          </p:cNvPr>
          <p:cNvSpPr txBox="1"/>
          <p:nvPr/>
        </p:nvSpPr>
        <p:spPr>
          <a:xfrm>
            <a:off x="3048000" y="-77195"/>
            <a:ext cx="8077200" cy="5478423"/>
          </a:xfrm>
          <a:prstGeom prst="rect">
            <a:avLst/>
          </a:prstGeom>
          <a:noFill/>
        </p:spPr>
        <p:txBody>
          <a:bodyPr wrap="square">
            <a:spAutoFit/>
          </a:bodyPr>
          <a:lstStyle/>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endParaRPr lang="en-US" sz="1400" b="0" i="0" dirty="0">
              <a:solidFill>
                <a:srgbClr val="333333"/>
              </a:solidFill>
              <a:effectLst/>
              <a:highlight>
                <a:srgbClr val="FCFCFC"/>
              </a:highlight>
              <a:latin typeface="Georgia" panose="02040502050405020303" pitchFamily="18" charset="0"/>
            </a:endParaRPr>
          </a:p>
          <a:p>
            <a:endParaRPr lang="en-US" sz="1400" dirty="0">
              <a:solidFill>
                <a:srgbClr val="333333"/>
              </a:solidFill>
              <a:highlight>
                <a:srgbClr val="FCFCFC"/>
              </a:highlight>
              <a:latin typeface="Georgia" panose="02040502050405020303" pitchFamily="18" charset="0"/>
            </a:endParaRPr>
          </a:p>
          <a:p>
            <a:pPr algn="just"/>
            <a:r>
              <a:rPr lang="en-US" sz="1400" b="0" i="0" dirty="0">
                <a:solidFill>
                  <a:srgbClr val="333333"/>
                </a:solidFill>
                <a:effectLst/>
                <a:highlight>
                  <a:srgbClr val="FCFCFC"/>
                </a:highlight>
                <a:latin typeface="Georgia" panose="02040502050405020303" pitchFamily="18" charset="0"/>
              </a:rPr>
              <a:t>                       This paper compares and evaluates recent research on machine learning techniques for Alzheimer's disease prognosis and prediction. The most recent developments in machine learning have been exposed, including the types of data employed and the effectiveness of machine learning techniques in diagnosing Alzheimer's in its early stages. Machine learning inevitably increases prediction accuracy, especially compared to standard statistical methods. Accuracy resulted in 80–98% using different convolutional neural networks and 3D CNN. The represented methods did not classify the data set as NC, EMCI, and LMCI but considered the local database from Pune hospital of EEG data set for study. In the proposed models, voting classifiers are preferred in monumental state examinations, and clinical counseling is considered. The data set considered in this model is only right-handed people aged between 60 and 96. The data set's classification is not based on the stages of the disease. However, 80% of training and 20% of testing data are distributed and use the </a:t>
            </a:r>
            <a:r>
              <a:rPr lang="en-US" sz="1400" b="0" i="0" dirty="0" err="1">
                <a:solidFill>
                  <a:srgbClr val="333333"/>
                </a:solidFill>
                <a:effectLst/>
                <a:highlight>
                  <a:srgbClr val="FCFCFC"/>
                </a:highlight>
                <a:latin typeface="Georgia" panose="02040502050405020303" pitchFamily="18" charset="0"/>
              </a:rPr>
              <a:t>DenseNet</a:t>
            </a:r>
            <a:r>
              <a:rPr lang="en-US" sz="1400" b="0" i="0" dirty="0">
                <a:solidFill>
                  <a:srgbClr val="333333"/>
                </a:solidFill>
                <a:effectLst/>
                <a:highlight>
                  <a:srgbClr val="FCFCFC"/>
                </a:highlight>
                <a:latin typeface="Georgia" panose="02040502050405020303" pitchFamily="18" charset="0"/>
              </a:rPr>
              <a:t> model and VGG19 architecture, which is why the accuracy reduction by around 87%. The non-classification of a data set based on stages of the disease is the disadvantage of obtaining the lowest accuracy. Using a convolutional neural network with </a:t>
            </a:r>
            <a:r>
              <a:rPr lang="en-US" sz="1400" b="0" i="0" dirty="0" err="1">
                <a:solidFill>
                  <a:srgbClr val="333333"/>
                </a:solidFill>
                <a:effectLst/>
                <a:highlight>
                  <a:srgbClr val="FCFCFC"/>
                </a:highlight>
                <a:latin typeface="Georgia" panose="02040502050405020303" pitchFamily="18" charset="0"/>
              </a:rPr>
              <a:t>mre</a:t>
            </a:r>
            <a:r>
              <a:rPr lang="en-US" sz="1400" b="0" i="0" dirty="0">
                <a:solidFill>
                  <a:srgbClr val="333333"/>
                </a:solidFill>
                <a:effectLst/>
                <a:highlight>
                  <a:srgbClr val="FCFCFC"/>
                </a:highlight>
                <a:latin typeface="Georgia" panose="02040502050405020303" pitchFamily="18" charset="0"/>
              </a:rPr>
              <a:t> than 15 layers is best considered for the highest accuracy rate in work as compared to 3D convolutional neural networks.</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A860E485-73DD-F7FF-4C9F-657CA4EFAE2C}"/>
              </a:ext>
            </a:extLst>
          </p:cNvPr>
          <p:cNvSpPr txBox="1"/>
          <p:nvPr/>
        </p:nvSpPr>
        <p:spPr>
          <a:xfrm>
            <a:off x="619125" y="1739145"/>
            <a:ext cx="8915400" cy="4247317"/>
          </a:xfrm>
          <a:prstGeom prst="rect">
            <a:avLst/>
          </a:prstGeom>
          <a:noFill/>
        </p:spPr>
        <p:txBody>
          <a:bodyPr wrap="square">
            <a:spAutoFit/>
          </a:bodyPr>
          <a:lstStyle/>
          <a:p>
            <a:endParaRPr lang="en-US" b="0" i="0" dirty="0">
              <a:solidFill>
                <a:srgbClr val="333333"/>
              </a:solidFill>
              <a:effectLst/>
              <a:highlight>
                <a:srgbClr val="FCFCFC"/>
              </a:highlight>
              <a:latin typeface="Georgia" panose="02040502050405020303" pitchFamily="18" charset="0"/>
            </a:endParaRPr>
          </a:p>
          <a:p>
            <a:endParaRPr lang="en-US" dirty="0">
              <a:solidFill>
                <a:srgbClr val="333333"/>
              </a:solidFill>
              <a:highlight>
                <a:srgbClr val="FCFCFC"/>
              </a:highlight>
              <a:latin typeface="Georgia" panose="02040502050405020303" pitchFamily="18" charset="0"/>
            </a:endParaRPr>
          </a:p>
          <a:p>
            <a:endParaRPr lang="en-US" b="0" i="0" dirty="0">
              <a:solidFill>
                <a:srgbClr val="333333"/>
              </a:solidFill>
              <a:effectLst/>
              <a:highlight>
                <a:srgbClr val="FCFCFC"/>
              </a:highlight>
              <a:latin typeface="Georgia" panose="02040502050405020303" pitchFamily="18" charset="0"/>
            </a:endParaRPr>
          </a:p>
          <a:p>
            <a:r>
              <a:rPr lang="en-US" b="0" i="0" dirty="0">
                <a:solidFill>
                  <a:srgbClr val="333333"/>
                </a:solidFill>
                <a:effectLst/>
                <a:highlight>
                  <a:srgbClr val="FCFCFC"/>
                </a:highlight>
                <a:latin typeface="Georgia" panose="02040502050405020303" pitchFamily="18" charset="0"/>
              </a:rPr>
              <a:t>A convolutional neural network with multi-layers such as pooling, </a:t>
            </a:r>
            <a:r>
              <a:rPr lang="en-US" b="0" i="0" dirty="0" err="1">
                <a:solidFill>
                  <a:srgbClr val="333333"/>
                </a:solidFill>
                <a:effectLst/>
                <a:highlight>
                  <a:srgbClr val="FCFCFC"/>
                </a:highlight>
                <a:latin typeface="Georgia" panose="02040502050405020303" pitchFamily="18" charset="0"/>
              </a:rPr>
              <a:t>softmax</a:t>
            </a:r>
            <a:r>
              <a:rPr lang="en-US" b="0" i="0" dirty="0">
                <a:solidFill>
                  <a:srgbClr val="333333"/>
                </a:solidFill>
                <a:effectLst/>
                <a:highlight>
                  <a:srgbClr val="FCFCFC"/>
                </a:highlight>
                <a:latin typeface="Georgia" panose="02040502050405020303" pitchFamily="18" charset="0"/>
              </a:rPr>
              <a:t> regression, and completely interconnected layers is used to detect the disease. A CNN increases the size of the images in length and breadth while decreasing the complexity of the image. A pooling process reduces the overfitting problem as the amount of computation and parameters are reduced. The transfer learning model with customized VGG architecture is used to get the highest accuracy rates [</a:t>
            </a:r>
            <a:r>
              <a:rPr lang="en-US" b="0" i="0" dirty="0">
                <a:solidFill>
                  <a:srgbClr val="004B83"/>
                </a:solidFill>
                <a:effectLst/>
                <a:highlight>
                  <a:srgbClr val="FCFCFC"/>
                </a:highlight>
                <a:latin typeface="Georgia" panose="02040502050405020303" pitchFamily="18" charset="0"/>
                <a:hlinkClick r:id="rId3" tooltip="Mehmood A, Yang S, Feng Z, Wang M, Ahmad AS, Khan R, et al. A transfer learning approach for early diagnosis of Alzheimer’s disease on MRI images. Neuroscience. 2021;460:43–52. &#10;                  https://doi.org/10.1016/j.neuroscience.2021.01.002&#10;                  &#10;                ."/>
              </a:rPr>
              <a:t>1</a:t>
            </a:r>
            <a:r>
              <a:rPr lang="en-US" b="0" i="0" dirty="0">
                <a:solidFill>
                  <a:srgbClr val="333333"/>
                </a:solidFill>
                <a:effectLst/>
                <a:highlight>
                  <a:srgbClr val="FCFCFC"/>
                </a:highlight>
                <a:latin typeface="Georgia" panose="02040502050405020303" pitchFamily="18" charset="0"/>
              </a:rPr>
              <a:t>]: the data collection, preprocessing, fine-tuning, and classification stages. Fine-tuning is used to reduce errors with the help of ImageNet. It uses the residual network with optimal parameters </a:t>
            </a:r>
            <a:r>
              <a:rPr lang="en-US" b="0" i="0" dirty="0" err="1">
                <a:solidFill>
                  <a:srgbClr val="333333"/>
                </a:solidFill>
                <a:effectLst/>
                <a:highlight>
                  <a:srgbClr val="FCFCFC"/>
                </a:highlight>
                <a:latin typeface="Georgia" panose="02040502050405020303" pitchFamily="18" charset="0"/>
              </a:rPr>
              <a:t>ReLU</a:t>
            </a:r>
            <a:r>
              <a:rPr lang="en-US" b="0" i="0" dirty="0">
                <a:solidFill>
                  <a:srgbClr val="333333"/>
                </a:solidFill>
                <a:effectLst/>
                <a:highlight>
                  <a:srgbClr val="FCFCFC"/>
                </a:highlight>
                <a:latin typeface="Georgia" panose="02040502050405020303" pitchFamily="18" charset="0"/>
              </a:rPr>
              <a:t> and stochastic gradient descent. A novel deep learning method with shallow models for integrating data and autoencoders in a minimal data set. VGG 19 of 16 convolutional layers when a large data set is available to classify, and the dense net is utilized to reduce the number of parameters </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1531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Georgia</vt:lpstr>
      <vt:lpstr>Google Sans</vt:lpstr>
      <vt:lpstr>Trebuchet MS</vt:lpstr>
      <vt:lpstr>Wingdings 3</vt:lpstr>
      <vt:lpstr>Facet</vt:lpstr>
      <vt:lpstr>YUVASREE G  211521104189</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YUVASREE G  2111041</dc:title>
  <dc:creator>yuvasree G</dc:creator>
  <cp:lastModifiedBy>yuvasree G</cp:lastModifiedBy>
  <cp:revision>2</cp:revision>
  <dcterms:created xsi:type="dcterms:W3CDTF">2024-04-04T03:19:06Z</dcterms:created>
  <dcterms:modified xsi:type="dcterms:W3CDTF">2024-04-04T18:56:39Z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