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Maven Pro" panose="020B0604020202020204" charset="0"/>
      <p:regular r:id="rId22"/>
    </p:embeddedFont>
    <p:embeddedFont>
      <p:font typeface="Maven Pro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88782" y="3114208"/>
            <a:ext cx="13112360" cy="3027677"/>
          </a:xfrm>
          <a:prstGeom prst="rect">
            <a:avLst/>
          </a:prstGeom>
        </p:spPr>
        <p:txBody>
          <a:bodyPr lIns="0" tIns="0" rIns="0" bIns="0" rtlCol="0" anchor="t">
            <a:spAutoFit/>
          </a:bodyPr>
          <a:lstStyle/>
          <a:p>
            <a:pPr algn="ctr">
              <a:lnSpc>
                <a:spcPts val="11229"/>
              </a:lnSpc>
            </a:pPr>
            <a:r>
              <a:rPr lang="en-US" sz="14037" b="1">
                <a:solidFill>
                  <a:srgbClr val="252930"/>
                </a:solidFill>
                <a:latin typeface="Maven Pro Bold"/>
                <a:ea typeface="Maven Pro Bold"/>
                <a:cs typeface="Maven Pro Bold"/>
                <a:sym typeface="Maven Pro Bold"/>
              </a:rPr>
              <a:t>DIGITAL ASSET MANAGEMENT</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5847923" y="6615730"/>
            <a:ext cx="10864763" cy="503099"/>
          </a:xfrm>
          <a:prstGeom prst="rect">
            <a:avLst/>
          </a:prstGeom>
        </p:spPr>
        <p:txBody>
          <a:bodyPr lIns="0" tIns="0" rIns="0" bIns="0" rtlCol="0" anchor="t">
            <a:spAutoFit/>
          </a:bodyPr>
          <a:lstStyle/>
          <a:p>
            <a:pPr algn="ctr">
              <a:lnSpc>
                <a:spcPts val="3736"/>
              </a:lnSpc>
            </a:pPr>
            <a:r>
              <a:rPr lang="en-US" sz="3736">
                <a:solidFill>
                  <a:srgbClr val="252930"/>
                </a:solidFill>
                <a:latin typeface="Maven Pro"/>
                <a:ea typeface="Maven Pro"/>
                <a:cs typeface="Maven Pro"/>
                <a:sym typeface="Maven Pro"/>
              </a:rPr>
              <a:t>                                       YUVASRI S</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569791" y="3121606"/>
            <a:ext cx="15148419" cy="26670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252930"/>
                </a:solidFill>
                <a:latin typeface="Maven Pro"/>
                <a:ea typeface="Maven Pro"/>
                <a:cs typeface="Maven Pro"/>
                <a:sym typeface="Maven Pro"/>
              </a:rPr>
              <a:t>Releases an allocated asset and updates the return date in the asset_allocations table.</a:t>
            </a:r>
          </a:p>
          <a:p>
            <a:pPr marL="647700" lvl="1" indent="-323850" algn="just">
              <a:lnSpc>
                <a:spcPts val="4200"/>
              </a:lnSpc>
              <a:buFont typeface="Arial"/>
              <a:buChar char="•"/>
            </a:pPr>
            <a:r>
              <a:rPr lang="en-US" sz="3000">
                <a:solidFill>
                  <a:srgbClr val="252930"/>
                </a:solidFill>
                <a:latin typeface="Maven Pro"/>
                <a:ea typeface="Maven Pro"/>
                <a:cs typeface="Maven Pro"/>
                <a:sym typeface="Maven Pro"/>
              </a:rPr>
              <a:t>Ensures the deallocation is only done if a valid allocation exists for the asset and employee.</a:t>
            </a:r>
          </a:p>
          <a:p>
            <a:pPr algn="just">
              <a:lnSpc>
                <a:spcPts val="4200"/>
              </a:lnSpc>
            </a:pPr>
            <a:endParaRPr lang="en-US" sz="3000">
              <a:solidFill>
                <a:srgbClr val="252930"/>
              </a:solidFill>
              <a:latin typeface="Maven Pro"/>
              <a:ea typeface="Maven Pro"/>
              <a:cs typeface="Maven Pro"/>
              <a:sym typeface="Maven Pro"/>
            </a:endParaRPr>
          </a:p>
        </p:txBody>
      </p:sp>
      <p:sp>
        <p:nvSpPr>
          <p:cNvPr id="6" name="Freeform 6"/>
          <p:cNvSpPr/>
          <p:nvPr/>
        </p:nvSpPr>
        <p:spPr>
          <a:xfrm>
            <a:off x="5705659" y="5920536"/>
            <a:ext cx="11301259" cy="2500404"/>
          </a:xfrm>
          <a:custGeom>
            <a:avLst/>
            <a:gdLst/>
            <a:ahLst/>
            <a:cxnLst/>
            <a:rect l="l" t="t" r="r" b="b"/>
            <a:pathLst>
              <a:path w="11301259" h="2500404">
                <a:moveTo>
                  <a:pt x="0" y="0"/>
                </a:moveTo>
                <a:lnTo>
                  <a:pt x="11301259" y="0"/>
                </a:lnTo>
                <a:lnTo>
                  <a:pt x="11301259" y="2500403"/>
                </a:lnTo>
                <a:lnTo>
                  <a:pt x="0" y="2500403"/>
                </a:lnTo>
                <a:lnTo>
                  <a:pt x="0" y="0"/>
                </a:lnTo>
                <a:close/>
              </a:path>
            </a:pathLst>
          </a:custGeom>
          <a:blipFill>
            <a:blip r:embed="rId8"/>
            <a:stretch>
              <a:fillRect/>
            </a:stretch>
          </a:blipFill>
        </p:spPr>
      </p:sp>
      <p:sp>
        <p:nvSpPr>
          <p:cNvPr id="7" name="TextBox 7"/>
          <p:cNvSpPr txBox="1"/>
          <p:nvPr/>
        </p:nvSpPr>
        <p:spPr>
          <a:xfrm>
            <a:off x="783970" y="1890406"/>
            <a:ext cx="9144000" cy="70485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DEALLOCATE ASSET</a:t>
            </a:r>
          </a:p>
        </p:txBody>
      </p:sp>
      <p:sp>
        <p:nvSpPr>
          <p:cNvPr id="8" name="TextBox 8"/>
          <p:cNvSpPr txBox="1"/>
          <p:nvPr/>
        </p:nvSpPr>
        <p:spPr>
          <a:xfrm>
            <a:off x="1028700" y="6592887"/>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193179" y="6237143"/>
            <a:ext cx="10716167" cy="3021157"/>
          </a:xfrm>
          <a:custGeom>
            <a:avLst/>
            <a:gdLst/>
            <a:ahLst/>
            <a:cxnLst/>
            <a:rect l="l" t="t" r="r" b="b"/>
            <a:pathLst>
              <a:path w="10716167" h="3021157">
                <a:moveTo>
                  <a:pt x="0" y="0"/>
                </a:moveTo>
                <a:lnTo>
                  <a:pt x="10716168" y="0"/>
                </a:lnTo>
                <a:lnTo>
                  <a:pt x="10716168" y="3021157"/>
                </a:lnTo>
                <a:lnTo>
                  <a:pt x="0" y="3021157"/>
                </a:lnTo>
                <a:lnTo>
                  <a:pt x="0" y="0"/>
                </a:lnTo>
                <a:close/>
              </a:path>
            </a:pathLst>
          </a:custGeom>
          <a:blipFill>
            <a:blip r:embed="rId8"/>
            <a:stretch>
              <a:fillRect t="-2908" r="-22388" b="-2908"/>
            </a:stretch>
          </a:blipFill>
        </p:spPr>
      </p:sp>
      <p:sp>
        <p:nvSpPr>
          <p:cNvPr id="6" name="TextBox 6"/>
          <p:cNvSpPr txBox="1"/>
          <p:nvPr/>
        </p:nvSpPr>
        <p:spPr>
          <a:xfrm>
            <a:off x="1569791" y="3112081"/>
            <a:ext cx="15148419" cy="2907030"/>
          </a:xfrm>
          <a:prstGeom prst="rect">
            <a:avLst/>
          </a:prstGeom>
        </p:spPr>
        <p:txBody>
          <a:bodyPr lIns="0" tIns="0" rIns="0" bIns="0" rtlCol="0" anchor="t">
            <a:spAutoFit/>
          </a:bodyPr>
          <a:lstStyle/>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Moves an asset into maintenance by adding a record in the maintenance_records table.</a:t>
            </a:r>
          </a:p>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Prevents maintenance for assets that are currently allocated or already under maintenance (throws custom exception if invalid).</a:t>
            </a:r>
          </a:p>
          <a:p>
            <a:pPr algn="just">
              <a:lnSpc>
                <a:spcPts val="4619"/>
              </a:lnSpc>
            </a:pPr>
            <a:endParaRPr lang="en-US" sz="3299">
              <a:solidFill>
                <a:srgbClr val="252930"/>
              </a:solidFill>
              <a:latin typeface="Maven Pro"/>
              <a:ea typeface="Maven Pro"/>
              <a:cs typeface="Maven Pro"/>
              <a:sym typeface="Maven Pro"/>
            </a:endParaRPr>
          </a:p>
        </p:txBody>
      </p:sp>
      <p:sp>
        <p:nvSpPr>
          <p:cNvPr id="7" name="TextBox 7"/>
          <p:cNvSpPr txBox="1"/>
          <p:nvPr/>
        </p:nvSpPr>
        <p:spPr>
          <a:xfrm>
            <a:off x="783970" y="1890406"/>
            <a:ext cx="10491515" cy="70485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PERFORM MAINTENANCE</a:t>
            </a:r>
          </a:p>
        </p:txBody>
      </p:sp>
      <p:sp>
        <p:nvSpPr>
          <p:cNvPr id="8" name="TextBox 8"/>
          <p:cNvSpPr txBox="1"/>
          <p:nvPr/>
        </p:nvSpPr>
        <p:spPr>
          <a:xfrm>
            <a:off x="747620" y="7169871"/>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5416950" y="5255206"/>
            <a:ext cx="10150941" cy="3107846"/>
          </a:xfrm>
          <a:custGeom>
            <a:avLst/>
            <a:gdLst/>
            <a:ahLst/>
            <a:cxnLst/>
            <a:rect l="l" t="t" r="r" b="b"/>
            <a:pathLst>
              <a:path w="10150941" h="3107846">
                <a:moveTo>
                  <a:pt x="0" y="0"/>
                </a:moveTo>
                <a:lnTo>
                  <a:pt x="10150942" y="0"/>
                </a:lnTo>
                <a:lnTo>
                  <a:pt x="10150942" y="3107846"/>
                </a:lnTo>
                <a:lnTo>
                  <a:pt x="0" y="3107846"/>
                </a:lnTo>
                <a:lnTo>
                  <a:pt x="0" y="0"/>
                </a:lnTo>
                <a:close/>
              </a:path>
            </a:pathLst>
          </a:custGeom>
          <a:blipFill>
            <a:blip r:embed="rId8"/>
            <a:stretch>
              <a:fillRect r="-11332"/>
            </a:stretch>
          </a:blipFill>
        </p:spPr>
      </p:sp>
      <p:sp>
        <p:nvSpPr>
          <p:cNvPr id="6" name="TextBox 6"/>
          <p:cNvSpPr txBox="1"/>
          <p:nvPr/>
        </p:nvSpPr>
        <p:spPr>
          <a:xfrm>
            <a:off x="1569791" y="3112081"/>
            <a:ext cx="15148419" cy="2282190"/>
          </a:xfrm>
          <a:prstGeom prst="rect">
            <a:avLst/>
          </a:prstGeom>
        </p:spPr>
        <p:txBody>
          <a:bodyPr lIns="0" tIns="0" rIns="0" bIns="0" rtlCol="0" anchor="t">
            <a:spAutoFit/>
          </a:bodyPr>
          <a:lstStyle/>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Allows employees to reserve an asset in advance for future use.</a:t>
            </a:r>
          </a:p>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Adds a reservation entry with start and end date in the reservations table, ensuring no conflicts with existing reservations.</a:t>
            </a:r>
          </a:p>
          <a:p>
            <a:pPr algn="just">
              <a:lnSpc>
                <a:spcPts val="4200"/>
              </a:lnSpc>
            </a:pPr>
            <a:endParaRPr lang="en-US" sz="3299">
              <a:solidFill>
                <a:srgbClr val="252930"/>
              </a:solidFill>
              <a:latin typeface="Maven Pro"/>
              <a:ea typeface="Maven Pro"/>
              <a:cs typeface="Maven Pro"/>
              <a:sym typeface="Maven Pro"/>
            </a:endParaRPr>
          </a:p>
        </p:txBody>
      </p:sp>
      <p:sp>
        <p:nvSpPr>
          <p:cNvPr id="7" name="TextBox 7"/>
          <p:cNvSpPr txBox="1"/>
          <p:nvPr/>
        </p:nvSpPr>
        <p:spPr>
          <a:xfrm>
            <a:off x="-399214" y="1890406"/>
            <a:ext cx="10491515" cy="70485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RESERVE ASSET</a:t>
            </a:r>
          </a:p>
        </p:txBody>
      </p:sp>
      <p:sp>
        <p:nvSpPr>
          <p:cNvPr id="8" name="TextBox 8"/>
          <p:cNvSpPr txBox="1"/>
          <p:nvPr/>
        </p:nvSpPr>
        <p:spPr>
          <a:xfrm>
            <a:off x="1028700" y="6592887"/>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6029727" y="5562004"/>
            <a:ext cx="9579022" cy="2000853"/>
          </a:xfrm>
          <a:custGeom>
            <a:avLst/>
            <a:gdLst/>
            <a:ahLst/>
            <a:cxnLst/>
            <a:rect l="l" t="t" r="r" b="b"/>
            <a:pathLst>
              <a:path w="9579022" h="2000853">
                <a:moveTo>
                  <a:pt x="0" y="0"/>
                </a:moveTo>
                <a:lnTo>
                  <a:pt x="9579022" y="0"/>
                </a:lnTo>
                <a:lnTo>
                  <a:pt x="9579022" y="2000853"/>
                </a:lnTo>
                <a:lnTo>
                  <a:pt x="0" y="2000853"/>
                </a:lnTo>
                <a:lnTo>
                  <a:pt x="0" y="0"/>
                </a:lnTo>
                <a:close/>
              </a:path>
            </a:pathLst>
          </a:custGeom>
          <a:blipFill>
            <a:blip r:embed="rId8"/>
            <a:stretch>
              <a:fillRect r="-24703"/>
            </a:stretch>
          </a:blipFill>
        </p:spPr>
      </p:sp>
      <p:sp>
        <p:nvSpPr>
          <p:cNvPr id="6" name="TextBox 6"/>
          <p:cNvSpPr txBox="1"/>
          <p:nvPr/>
        </p:nvSpPr>
        <p:spPr>
          <a:xfrm>
            <a:off x="1263156" y="3533775"/>
            <a:ext cx="15148419" cy="1744980"/>
          </a:xfrm>
          <a:prstGeom prst="rect">
            <a:avLst/>
          </a:prstGeom>
        </p:spPr>
        <p:txBody>
          <a:bodyPr lIns="0" tIns="0" rIns="0" bIns="0" rtlCol="0" anchor="t">
            <a:spAutoFit/>
          </a:bodyPr>
          <a:lstStyle/>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Cancels a previously made reservation before its start date.</a:t>
            </a:r>
          </a:p>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Ensures only active or upcoming reservations are eligible for withdrawal.</a:t>
            </a:r>
          </a:p>
          <a:p>
            <a:pPr algn="just">
              <a:lnSpc>
                <a:spcPts val="4619"/>
              </a:lnSpc>
            </a:pPr>
            <a:endParaRPr lang="en-US" sz="3299">
              <a:solidFill>
                <a:srgbClr val="252930"/>
              </a:solidFill>
              <a:latin typeface="Maven Pro"/>
              <a:ea typeface="Maven Pro"/>
              <a:cs typeface="Maven Pro"/>
              <a:sym typeface="Maven Pro"/>
            </a:endParaRPr>
          </a:p>
        </p:txBody>
      </p:sp>
      <p:sp>
        <p:nvSpPr>
          <p:cNvPr id="7" name="TextBox 7"/>
          <p:cNvSpPr txBox="1"/>
          <p:nvPr/>
        </p:nvSpPr>
        <p:spPr>
          <a:xfrm>
            <a:off x="783970" y="2143125"/>
            <a:ext cx="10491515" cy="70485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WITHDRAW RESERVATION</a:t>
            </a:r>
          </a:p>
        </p:txBody>
      </p:sp>
      <p:sp>
        <p:nvSpPr>
          <p:cNvPr id="8" name="TextBox 8"/>
          <p:cNvSpPr txBox="1"/>
          <p:nvPr/>
        </p:nvSpPr>
        <p:spPr>
          <a:xfrm>
            <a:off x="783970" y="6110940"/>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263156" y="3533775"/>
            <a:ext cx="15148419" cy="2907030"/>
          </a:xfrm>
          <a:prstGeom prst="rect">
            <a:avLst/>
          </a:prstGeom>
        </p:spPr>
        <p:txBody>
          <a:bodyPr lIns="0" tIns="0" rIns="0" bIns="0" rtlCol="0" anchor="t">
            <a:spAutoFit/>
          </a:bodyPr>
          <a:lstStyle/>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Displays the number of assets grouped by their type (e.g., Laptop, Chair, Projector) using SQL GROUP BY.</a:t>
            </a:r>
          </a:p>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Helps in inventory analysis and decision-making for procurement and resource allocation.</a:t>
            </a:r>
          </a:p>
          <a:p>
            <a:pPr algn="just">
              <a:lnSpc>
                <a:spcPts val="4619"/>
              </a:lnSpc>
            </a:pPr>
            <a:endParaRPr lang="en-US" sz="3299">
              <a:solidFill>
                <a:srgbClr val="252930"/>
              </a:solidFill>
              <a:latin typeface="Maven Pro"/>
              <a:ea typeface="Maven Pro"/>
              <a:cs typeface="Maven Pro"/>
              <a:sym typeface="Maven Pro"/>
            </a:endParaRPr>
          </a:p>
        </p:txBody>
      </p:sp>
      <p:sp>
        <p:nvSpPr>
          <p:cNvPr id="6" name="Freeform 6"/>
          <p:cNvSpPr/>
          <p:nvPr/>
        </p:nvSpPr>
        <p:spPr>
          <a:xfrm>
            <a:off x="5110316" y="6309377"/>
            <a:ext cx="11301259" cy="2938327"/>
          </a:xfrm>
          <a:custGeom>
            <a:avLst/>
            <a:gdLst/>
            <a:ahLst/>
            <a:cxnLst/>
            <a:rect l="l" t="t" r="r" b="b"/>
            <a:pathLst>
              <a:path w="11301259" h="2938327">
                <a:moveTo>
                  <a:pt x="0" y="0"/>
                </a:moveTo>
                <a:lnTo>
                  <a:pt x="11301259" y="0"/>
                </a:lnTo>
                <a:lnTo>
                  <a:pt x="11301259" y="2938328"/>
                </a:lnTo>
                <a:lnTo>
                  <a:pt x="0" y="2938328"/>
                </a:lnTo>
                <a:lnTo>
                  <a:pt x="0" y="0"/>
                </a:lnTo>
                <a:close/>
              </a:path>
            </a:pathLst>
          </a:custGeom>
          <a:blipFill>
            <a:blip r:embed="rId8"/>
            <a:stretch>
              <a:fillRect/>
            </a:stretch>
          </a:blipFill>
        </p:spPr>
      </p:sp>
      <p:sp>
        <p:nvSpPr>
          <p:cNvPr id="7" name="TextBox 7"/>
          <p:cNvSpPr txBox="1"/>
          <p:nvPr/>
        </p:nvSpPr>
        <p:spPr>
          <a:xfrm>
            <a:off x="783970" y="2143125"/>
            <a:ext cx="10491515" cy="70485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ASSET COUNT BY TYPE</a:t>
            </a:r>
          </a:p>
        </p:txBody>
      </p:sp>
      <p:sp>
        <p:nvSpPr>
          <p:cNvPr id="8" name="TextBox 8"/>
          <p:cNvSpPr txBox="1"/>
          <p:nvPr/>
        </p:nvSpPr>
        <p:spPr>
          <a:xfrm>
            <a:off x="1028700" y="7393305"/>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263156" y="3533775"/>
            <a:ext cx="15148419" cy="2907030"/>
          </a:xfrm>
          <a:prstGeom prst="rect">
            <a:avLst/>
          </a:prstGeom>
        </p:spPr>
        <p:txBody>
          <a:bodyPr lIns="0" tIns="0" rIns="0" bIns="0" rtlCol="0" anchor="t">
            <a:spAutoFit/>
          </a:bodyPr>
          <a:lstStyle/>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Retrieves asset details along with the associated owner's (employee’s) name using SQL JOIN.</a:t>
            </a:r>
          </a:p>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Ensures clear ownership tracking, which aids in accountability and easy communication.</a:t>
            </a:r>
          </a:p>
          <a:p>
            <a:pPr algn="just">
              <a:lnSpc>
                <a:spcPts val="4619"/>
              </a:lnSpc>
            </a:pPr>
            <a:endParaRPr lang="en-US" sz="3299">
              <a:solidFill>
                <a:srgbClr val="252930"/>
              </a:solidFill>
              <a:latin typeface="Maven Pro"/>
              <a:ea typeface="Maven Pro"/>
              <a:cs typeface="Maven Pro"/>
              <a:sym typeface="Maven Pro"/>
            </a:endParaRPr>
          </a:p>
        </p:txBody>
      </p:sp>
      <p:sp>
        <p:nvSpPr>
          <p:cNvPr id="6" name="Freeform 6"/>
          <p:cNvSpPr/>
          <p:nvPr/>
        </p:nvSpPr>
        <p:spPr>
          <a:xfrm>
            <a:off x="5110316" y="6440805"/>
            <a:ext cx="9984067" cy="2817495"/>
          </a:xfrm>
          <a:custGeom>
            <a:avLst/>
            <a:gdLst/>
            <a:ahLst/>
            <a:cxnLst/>
            <a:rect l="l" t="t" r="r" b="b"/>
            <a:pathLst>
              <a:path w="9984067" h="2817495">
                <a:moveTo>
                  <a:pt x="0" y="0"/>
                </a:moveTo>
                <a:lnTo>
                  <a:pt x="9984067" y="0"/>
                </a:lnTo>
                <a:lnTo>
                  <a:pt x="9984067" y="2817495"/>
                </a:lnTo>
                <a:lnTo>
                  <a:pt x="0" y="2817495"/>
                </a:lnTo>
                <a:lnTo>
                  <a:pt x="0" y="0"/>
                </a:lnTo>
                <a:close/>
              </a:path>
            </a:pathLst>
          </a:custGeom>
          <a:blipFill>
            <a:blip r:embed="rId8"/>
            <a:stretch>
              <a:fillRect r="-35185"/>
            </a:stretch>
          </a:blipFill>
        </p:spPr>
      </p:sp>
      <p:sp>
        <p:nvSpPr>
          <p:cNvPr id="7" name="TextBox 7"/>
          <p:cNvSpPr txBox="1"/>
          <p:nvPr/>
        </p:nvSpPr>
        <p:spPr>
          <a:xfrm>
            <a:off x="783970" y="2143125"/>
            <a:ext cx="10491515" cy="70485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ASSET WITH OWNER NAME</a:t>
            </a:r>
          </a:p>
        </p:txBody>
      </p:sp>
      <p:sp>
        <p:nvSpPr>
          <p:cNvPr id="8" name="TextBox 8"/>
          <p:cNvSpPr txBox="1"/>
          <p:nvPr/>
        </p:nvSpPr>
        <p:spPr>
          <a:xfrm>
            <a:off x="1028700" y="7393305"/>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263156" y="3533775"/>
            <a:ext cx="15148419" cy="2907030"/>
          </a:xfrm>
          <a:prstGeom prst="rect">
            <a:avLst/>
          </a:prstGeom>
        </p:spPr>
        <p:txBody>
          <a:bodyPr lIns="0" tIns="0" rIns="0" bIns="0" rtlCol="0" anchor="t">
            <a:spAutoFit/>
          </a:bodyPr>
          <a:lstStyle/>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Lists assets that have never had a maintenance record using LEFT JOIN with NULL check or NOT IN subquery.</a:t>
            </a:r>
          </a:p>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Useful to identify overlooked assets and schedule necessary maintenance.</a:t>
            </a:r>
          </a:p>
          <a:p>
            <a:pPr algn="just">
              <a:lnSpc>
                <a:spcPts val="4619"/>
              </a:lnSpc>
            </a:pPr>
            <a:endParaRPr lang="en-US" sz="3299">
              <a:solidFill>
                <a:srgbClr val="252930"/>
              </a:solidFill>
              <a:latin typeface="Maven Pro"/>
              <a:ea typeface="Maven Pro"/>
              <a:cs typeface="Maven Pro"/>
              <a:sym typeface="Maven Pro"/>
            </a:endParaRPr>
          </a:p>
          <a:p>
            <a:pPr algn="just">
              <a:lnSpc>
                <a:spcPts val="4619"/>
              </a:lnSpc>
            </a:pPr>
            <a:endParaRPr lang="en-US" sz="3299">
              <a:solidFill>
                <a:srgbClr val="252930"/>
              </a:solidFill>
              <a:latin typeface="Maven Pro"/>
              <a:ea typeface="Maven Pro"/>
              <a:cs typeface="Maven Pro"/>
              <a:sym typeface="Maven Pro"/>
            </a:endParaRPr>
          </a:p>
        </p:txBody>
      </p:sp>
      <p:sp>
        <p:nvSpPr>
          <p:cNvPr id="6" name="Freeform 6"/>
          <p:cNvSpPr/>
          <p:nvPr/>
        </p:nvSpPr>
        <p:spPr>
          <a:xfrm>
            <a:off x="5110316" y="6374852"/>
            <a:ext cx="11301259" cy="3192606"/>
          </a:xfrm>
          <a:custGeom>
            <a:avLst/>
            <a:gdLst/>
            <a:ahLst/>
            <a:cxnLst/>
            <a:rect l="l" t="t" r="r" b="b"/>
            <a:pathLst>
              <a:path w="11301259" h="3192606">
                <a:moveTo>
                  <a:pt x="0" y="0"/>
                </a:moveTo>
                <a:lnTo>
                  <a:pt x="11301259" y="0"/>
                </a:lnTo>
                <a:lnTo>
                  <a:pt x="11301259" y="3192606"/>
                </a:lnTo>
                <a:lnTo>
                  <a:pt x="0" y="3192606"/>
                </a:lnTo>
                <a:lnTo>
                  <a:pt x="0" y="0"/>
                </a:lnTo>
                <a:close/>
              </a:path>
            </a:pathLst>
          </a:custGeom>
          <a:blipFill>
            <a:blip r:embed="rId8"/>
            <a:stretch>
              <a:fillRect/>
            </a:stretch>
          </a:blipFill>
        </p:spPr>
      </p:sp>
      <p:sp>
        <p:nvSpPr>
          <p:cNvPr id="7" name="TextBox 7"/>
          <p:cNvSpPr txBox="1"/>
          <p:nvPr/>
        </p:nvSpPr>
        <p:spPr>
          <a:xfrm>
            <a:off x="783970" y="2143125"/>
            <a:ext cx="10491515" cy="70485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ASSET NEVER MAINTAINED</a:t>
            </a:r>
          </a:p>
        </p:txBody>
      </p:sp>
      <p:sp>
        <p:nvSpPr>
          <p:cNvPr id="8" name="TextBox 8"/>
          <p:cNvSpPr txBox="1"/>
          <p:nvPr/>
        </p:nvSpPr>
        <p:spPr>
          <a:xfrm>
            <a:off x="1028700" y="7393305"/>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783970" y="2143125"/>
            <a:ext cx="10491515" cy="70485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EXCEPTION HANDLING</a:t>
            </a:r>
          </a:p>
        </p:txBody>
      </p:sp>
      <p:sp>
        <p:nvSpPr>
          <p:cNvPr id="6" name="TextBox 6"/>
          <p:cNvSpPr txBox="1"/>
          <p:nvPr/>
        </p:nvSpPr>
        <p:spPr>
          <a:xfrm>
            <a:off x="1263156" y="3533775"/>
            <a:ext cx="15148419" cy="5231130"/>
          </a:xfrm>
          <a:prstGeom prst="rect">
            <a:avLst/>
          </a:prstGeom>
        </p:spPr>
        <p:txBody>
          <a:bodyPr lIns="0" tIns="0" rIns="0" bIns="0" rtlCol="0" anchor="t">
            <a:spAutoFit/>
          </a:bodyPr>
          <a:lstStyle/>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Created specific exceptions like AssetNotFoundException and AssetNotMaintainException that can handle errors when trying to access an asset that doesn’t exist.and trying to view maintenance details for an asset that has never been maintained.</a:t>
            </a:r>
          </a:p>
          <a:p>
            <a:pPr algn="just">
              <a:lnSpc>
                <a:spcPts val="4619"/>
              </a:lnSpc>
            </a:pPr>
            <a:endParaRPr lang="en-US" sz="3299">
              <a:solidFill>
                <a:srgbClr val="252930"/>
              </a:solidFill>
              <a:latin typeface="Maven Pro"/>
              <a:ea typeface="Maven Pro"/>
              <a:cs typeface="Maven Pro"/>
              <a:sym typeface="Maven Pro"/>
            </a:endParaRPr>
          </a:p>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Used to catch unexpected runtime errors, such as database connection failures or invalid user inputs.</a:t>
            </a:r>
          </a:p>
          <a:p>
            <a:pPr algn="just">
              <a:lnSpc>
                <a:spcPts val="4619"/>
              </a:lnSpc>
            </a:pPr>
            <a:endParaRPr lang="en-US" sz="3299">
              <a:solidFill>
                <a:srgbClr val="252930"/>
              </a:solidFill>
              <a:latin typeface="Maven Pro"/>
              <a:ea typeface="Maven Pro"/>
              <a:cs typeface="Maven Pro"/>
              <a:sym typeface="Maven Pro"/>
            </a:endParaRPr>
          </a:p>
          <a:p>
            <a:pPr algn="just">
              <a:lnSpc>
                <a:spcPts val="4619"/>
              </a:lnSpc>
            </a:pPr>
            <a:endParaRPr lang="en-US" sz="3299">
              <a:solidFill>
                <a:srgbClr val="252930"/>
              </a:solidFill>
              <a:latin typeface="Maven Pro"/>
              <a:ea typeface="Maven Pro"/>
              <a:cs typeface="Maven Pro"/>
              <a:sym typeface="Maven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550265" y="1581681"/>
            <a:ext cx="11187470" cy="1046687"/>
          </a:xfrm>
          <a:prstGeom prst="rect">
            <a:avLst/>
          </a:prstGeom>
        </p:spPr>
        <p:txBody>
          <a:bodyPr lIns="0" tIns="0" rIns="0" bIns="0" rtlCol="0" anchor="t">
            <a:spAutoFit/>
          </a:bodyPr>
          <a:lstStyle/>
          <a:p>
            <a:pPr algn="ctr">
              <a:lnSpc>
                <a:spcPts val="7333"/>
              </a:lnSpc>
            </a:pPr>
            <a:r>
              <a:rPr lang="en-US" sz="9166" b="1">
                <a:solidFill>
                  <a:srgbClr val="252930"/>
                </a:solidFill>
                <a:latin typeface="Maven Pro Bold"/>
                <a:ea typeface="Maven Pro Bold"/>
                <a:cs typeface="Maven Pro Bold"/>
                <a:sym typeface="Maven Pro Bold"/>
              </a:rPr>
              <a:t>UNIT TESTING</a:t>
            </a:r>
          </a:p>
        </p:txBody>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550265" y="3821065"/>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13783608" y="6976297"/>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8" name="Table 7">
            <a:extLst>
              <a:ext uri="{FF2B5EF4-FFF2-40B4-BE49-F238E27FC236}">
                <a16:creationId xmlns:a16="http://schemas.microsoft.com/office/drawing/2014/main" id="{AE7777D1-574C-B82B-19AD-D8DEA5FEDA5F}"/>
              </a:ext>
            </a:extLst>
          </p:cNvPr>
          <p:cNvGraphicFramePr>
            <a:graphicFrameLocks noGrp="1"/>
          </p:cNvGraphicFramePr>
          <p:nvPr>
            <p:extLst>
              <p:ext uri="{D42A27DB-BD31-4B8C-83A1-F6EECF244321}">
                <p14:modId xmlns:p14="http://schemas.microsoft.com/office/powerpoint/2010/main" val="3313946634"/>
              </p:ext>
            </p:extLst>
          </p:nvPr>
        </p:nvGraphicFramePr>
        <p:xfrm>
          <a:off x="614208" y="2857499"/>
          <a:ext cx="17140392" cy="7010400"/>
        </p:xfrm>
        <a:graphic>
          <a:graphicData uri="http://schemas.openxmlformats.org/drawingml/2006/table">
            <a:tbl>
              <a:tblPr/>
              <a:tblGrid>
                <a:gridCol w="5713464">
                  <a:extLst>
                    <a:ext uri="{9D8B030D-6E8A-4147-A177-3AD203B41FA5}">
                      <a16:colId xmlns:a16="http://schemas.microsoft.com/office/drawing/2014/main" val="2052309419"/>
                    </a:ext>
                  </a:extLst>
                </a:gridCol>
                <a:gridCol w="5713464">
                  <a:extLst>
                    <a:ext uri="{9D8B030D-6E8A-4147-A177-3AD203B41FA5}">
                      <a16:colId xmlns:a16="http://schemas.microsoft.com/office/drawing/2014/main" val="1943343024"/>
                    </a:ext>
                  </a:extLst>
                </a:gridCol>
                <a:gridCol w="5713464">
                  <a:extLst>
                    <a:ext uri="{9D8B030D-6E8A-4147-A177-3AD203B41FA5}">
                      <a16:colId xmlns:a16="http://schemas.microsoft.com/office/drawing/2014/main" val="3901419396"/>
                    </a:ext>
                  </a:extLst>
                </a:gridCol>
              </a:tblGrid>
              <a:tr h="1402080">
                <a:tc>
                  <a:txBody>
                    <a:bodyPr/>
                    <a:lstStyle/>
                    <a:p>
                      <a:r>
                        <a:rPr lang="en-IN" sz="3000" b="1" dirty="0">
                          <a:effectLst/>
                          <a:latin typeface="Times New Roman" panose="02020603050405020304" pitchFamily="18" charset="0"/>
                          <a:cs typeface="Times New Roman" panose="02020603050405020304" pitchFamily="18" charset="0"/>
                        </a:rPr>
                        <a:t>Test Case</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b="1">
                          <a:effectLst/>
                          <a:latin typeface="Times New Roman" panose="02020603050405020304" pitchFamily="18" charset="0"/>
                          <a:cs typeface="Times New Roman" panose="02020603050405020304" pitchFamily="18" charset="0"/>
                        </a:rPr>
                        <a:t>Functionality Tested</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b="1">
                          <a:effectLst/>
                          <a:latin typeface="Times New Roman" panose="02020603050405020304" pitchFamily="18" charset="0"/>
                          <a:cs typeface="Times New Roman" panose="02020603050405020304" pitchFamily="18" charset="0"/>
                        </a:rPr>
                        <a:t>Result</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54125883"/>
                  </a:ext>
                </a:extLst>
              </a:tr>
              <a:tr h="1402080">
                <a:tc>
                  <a:txBody>
                    <a:bodyPr/>
                    <a:lstStyle/>
                    <a:p>
                      <a:r>
                        <a:rPr lang="en-IN" sz="3000" dirty="0">
                          <a:effectLst/>
                          <a:latin typeface="Times New Roman" panose="02020603050405020304" pitchFamily="18" charset="0"/>
                          <a:cs typeface="Times New Roman" panose="02020603050405020304" pitchFamily="18" charset="0"/>
                        </a:rPr>
                        <a:t>TC001</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dirty="0">
                          <a:effectLst/>
                          <a:latin typeface="Times New Roman" panose="02020603050405020304" pitchFamily="18" charset="0"/>
                          <a:cs typeface="Times New Roman" panose="02020603050405020304" pitchFamily="18" charset="0"/>
                        </a:rPr>
                        <a:t>Asset Creation</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a:effectLst/>
                          <a:latin typeface="Times New Roman" panose="02020603050405020304" pitchFamily="18" charset="0"/>
                          <a:cs typeface="Times New Roman" panose="02020603050405020304" pitchFamily="18" charset="0"/>
                        </a:rPr>
                        <a:t>Asset added successfully</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1125294357"/>
                  </a:ext>
                </a:extLst>
              </a:tr>
              <a:tr h="1402080">
                <a:tc>
                  <a:txBody>
                    <a:bodyPr/>
                    <a:lstStyle/>
                    <a:p>
                      <a:r>
                        <a:rPr lang="en-IN" sz="3000">
                          <a:effectLst/>
                          <a:latin typeface="Times New Roman" panose="02020603050405020304" pitchFamily="18" charset="0"/>
                          <a:cs typeface="Times New Roman" panose="02020603050405020304" pitchFamily="18" charset="0"/>
                        </a:rPr>
                        <a:t>TC002</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dirty="0">
                          <a:effectLst/>
                          <a:latin typeface="Times New Roman" panose="02020603050405020304" pitchFamily="18" charset="0"/>
                          <a:cs typeface="Times New Roman" panose="02020603050405020304" pitchFamily="18" charset="0"/>
                        </a:rPr>
                        <a:t>Add Asset to Maintenance</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a:effectLst/>
                          <a:latin typeface="Times New Roman" panose="02020603050405020304" pitchFamily="18" charset="0"/>
                          <a:cs typeface="Times New Roman" panose="02020603050405020304" pitchFamily="18" charset="0"/>
                        </a:rPr>
                        <a:t>Maintenance record created</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754962504"/>
                  </a:ext>
                </a:extLst>
              </a:tr>
              <a:tr h="1402080">
                <a:tc>
                  <a:txBody>
                    <a:bodyPr/>
                    <a:lstStyle/>
                    <a:p>
                      <a:r>
                        <a:rPr lang="en-IN" sz="3000">
                          <a:effectLst/>
                          <a:latin typeface="Times New Roman" panose="02020603050405020304" pitchFamily="18" charset="0"/>
                          <a:cs typeface="Times New Roman" panose="02020603050405020304" pitchFamily="18" charset="0"/>
                        </a:rPr>
                        <a:t>TC003</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dirty="0">
                          <a:effectLst/>
                          <a:latin typeface="Times New Roman" panose="02020603050405020304" pitchFamily="18" charset="0"/>
                          <a:cs typeface="Times New Roman" panose="02020603050405020304" pitchFamily="18" charset="0"/>
                        </a:rPr>
                        <a:t>Reserve Asset</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dirty="0">
                          <a:effectLst/>
                          <a:latin typeface="Times New Roman" panose="02020603050405020304" pitchFamily="18" charset="0"/>
                          <a:cs typeface="Times New Roman" panose="02020603050405020304" pitchFamily="18" charset="0"/>
                        </a:rPr>
                        <a:t>Asset reserved successfully</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1026009578"/>
                  </a:ext>
                </a:extLst>
              </a:tr>
              <a:tr h="1402080">
                <a:tc>
                  <a:txBody>
                    <a:bodyPr/>
                    <a:lstStyle/>
                    <a:p>
                      <a:r>
                        <a:rPr lang="en-IN" sz="3000">
                          <a:effectLst/>
                          <a:latin typeface="Times New Roman" panose="02020603050405020304" pitchFamily="18" charset="0"/>
                          <a:cs typeface="Times New Roman" panose="02020603050405020304" pitchFamily="18" charset="0"/>
                        </a:rPr>
                        <a:t>TC004</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IN" sz="3000">
                          <a:effectLst/>
                          <a:latin typeface="Times New Roman" panose="02020603050405020304" pitchFamily="18" charset="0"/>
                          <a:cs typeface="Times New Roman" panose="02020603050405020304" pitchFamily="18" charset="0"/>
                        </a:rPr>
                        <a:t>Exception Handling for Invalid Asset/Emp</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tc>
                  <a:txBody>
                    <a:bodyPr/>
                    <a:lstStyle/>
                    <a:p>
                      <a:r>
                        <a:rPr lang="en-US" sz="3000" dirty="0">
                          <a:effectLst/>
                          <a:latin typeface="Times New Roman" panose="02020603050405020304" pitchFamily="18" charset="0"/>
                          <a:cs typeface="Times New Roman" panose="02020603050405020304" pitchFamily="18" charset="0"/>
                        </a:rPr>
                        <a:t>Proper exception raised (e.g., </a:t>
                      </a:r>
                      <a:r>
                        <a:rPr lang="en-US" sz="3000" dirty="0" err="1">
                          <a:effectLst/>
                          <a:latin typeface="Times New Roman" panose="02020603050405020304" pitchFamily="18" charset="0"/>
                          <a:cs typeface="Times New Roman" panose="02020603050405020304" pitchFamily="18" charset="0"/>
                        </a:rPr>
                        <a:t>AssetNotFoundException</a:t>
                      </a:r>
                      <a:r>
                        <a:rPr lang="en-US" sz="3000" dirty="0">
                          <a:effectLst/>
                          <a:latin typeface="Times New Roman" panose="02020603050405020304" pitchFamily="18" charset="0"/>
                          <a:cs typeface="Times New Roman" panose="02020603050405020304" pitchFamily="18" charset="0"/>
                        </a:rPr>
                        <a:t>)</a:t>
                      </a:r>
                    </a:p>
                  </a:txBody>
                  <a:tcPr marL="87951" marR="87951" marT="43975" marB="43975" anchor="ctr">
                    <a:lnL w="6350" cap="flat" cmpd="sng" algn="ctr">
                      <a:solidFill>
                        <a:srgbClr val="D9D9D9"/>
                      </a:solidFill>
                      <a:prstDash val="solid"/>
                      <a:round/>
                      <a:headEnd type="none" w="med" len="med"/>
                      <a:tailEnd type="none" w="med" len="med"/>
                    </a:lnL>
                    <a:lnR w="6350" cap="flat" cmpd="sng" algn="ctr">
                      <a:solidFill>
                        <a:srgbClr val="D9D9D9"/>
                      </a:solidFill>
                      <a:prstDash val="solid"/>
                      <a:round/>
                      <a:headEnd type="none" w="med" len="med"/>
                      <a:tailEnd type="none" w="med" len="med"/>
                    </a:lnR>
                    <a:lnT w="6350" cap="flat" cmpd="sng" algn="ctr">
                      <a:solidFill>
                        <a:srgbClr val="D9D9D9"/>
                      </a:solidFill>
                      <a:prstDash val="solid"/>
                      <a:round/>
                      <a:headEnd type="none" w="med" len="med"/>
                      <a:tailEnd type="none" w="med" len="med"/>
                    </a:lnT>
                    <a:lnB w="6350" cap="flat" cmpd="sng" algn="ctr">
                      <a:solidFill>
                        <a:srgbClr val="D9D9D9"/>
                      </a:solidFill>
                      <a:prstDash val="solid"/>
                      <a:round/>
                      <a:headEnd type="none" w="med" len="med"/>
                      <a:tailEnd type="none" w="med" len="med"/>
                    </a:lnB>
                    <a:solidFill>
                      <a:srgbClr val="FFFFFF"/>
                    </a:solidFill>
                  </a:tcPr>
                </a:tc>
                <a:extLst>
                  <a:ext uri="{0D108BD9-81ED-4DB2-BD59-A6C34878D82A}">
                    <a16:rowId xmlns:a16="http://schemas.microsoft.com/office/drawing/2014/main" val="1195237587"/>
                  </a:ext>
                </a:extLst>
              </a:tr>
            </a:tbl>
          </a:graphicData>
        </a:graphic>
      </p:graphicFrame>
      <p:sp>
        <p:nvSpPr>
          <p:cNvPr id="9" name="Rectangle 1">
            <a:extLst>
              <a:ext uri="{FF2B5EF4-FFF2-40B4-BE49-F238E27FC236}">
                <a16:creationId xmlns:a16="http://schemas.microsoft.com/office/drawing/2014/main" id="{66BB0ED3-7050-1DB9-F18F-EDBF5BC7E483}"/>
              </a:ext>
            </a:extLst>
          </p:cNvPr>
          <p:cNvSpPr>
            <a:spLocks noChangeArrowheads="1"/>
          </p:cNvSpPr>
          <p:nvPr/>
        </p:nvSpPr>
        <p:spPr bwMode="auto">
          <a:xfrm>
            <a:off x="614363" y="1600200"/>
            <a:ext cx="396008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4756359" y="3632226"/>
            <a:ext cx="7800780" cy="4597374"/>
            <a:chOff x="0" y="0"/>
            <a:chExt cx="2054526" cy="1210831"/>
          </a:xfrm>
        </p:grpSpPr>
        <p:sp>
          <p:nvSpPr>
            <p:cNvPr id="3" name="Freeform 3"/>
            <p:cNvSpPr/>
            <p:nvPr/>
          </p:nvSpPr>
          <p:spPr>
            <a:xfrm>
              <a:off x="0" y="0"/>
              <a:ext cx="2054526" cy="1210831"/>
            </a:xfrm>
            <a:custGeom>
              <a:avLst/>
              <a:gdLst/>
              <a:ahLst/>
              <a:cxnLst/>
              <a:rect l="l" t="t" r="r" b="b"/>
              <a:pathLst>
                <a:path w="2054526" h="1210831">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id="4" name="TextBox 4"/>
            <p:cNvSpPr txBox="1"/>
            <p:nvPr/>
          </p:nvSpPr>
          <p:spPr>
            <a:xfrm>
              <a:off x="0" y="-38100"/>
              <a:ext cx="2054526" cy="124893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224244" y="1651084"/>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sp>
        <p:nvSpPr>
          <p:cNvPr id="6" name="Freeform 6"/>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756359" y="4440535"/>
            <a:ext cx="7455318" cy="2390140"/>
          </a:xfrm>
          <a:prstGeom prst="rect">
            <a:avLst/>
          </a:prstGeom>
        </p:spPr>
        <p:txBody>
          <a:bodyPr lIns="0" tIns="0" rIns="0" bIns="0" rtlCol="0" anchor="t">
            <a:spAutoFit/>
          </a:bodyPr>
          <a:lstStyle/>
          <a:p>
            <a:pPr algn="ctr">
              <a:lnSpc>
                <a:spcPts val="4759"/>
              </a:lnSpc>
              <a:spcBef>
                <a:spcPct val="0"/>
              </a:spcBef>
            </a:pPr>
            <a:r>
              <a:rPr lang="en-US" sz="3399">
                <a:solidFill>
                  <a:srgbClr val="252D37"/>
                </a:solidFill>
                <a:latin typeface="Maven Pro"/>
                <a:ea typeface="Maven Pro"/>
                <a:cs typeface="Maven Pro"/>
                <a:sym typeface="Maven Pro"/>
              </a:rPr>
              <a:t>The Digital Asset Management System improves asset control, reduces loss, and increases efficiency in managing digital resources.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160009" y="3429683"/>
            <a:ext cx="13967983" cy="5060039"/>
            <a:chOff x="0" y="0"/>
            <a:chExt cx="3678810" cy="1332685"/>
          </a:xfrm>
        </p:grpSpPr>
        <p:sp>
          <p:nvSpPr>
            <p:cNvPr id="3" name="Freeform 3"/>
            <p:cNvSpPr/>
            <p:nvPr/>
          </p:nvSpPr>
          <p:spPr>
            <a:xfrm>
              <a:off x="0" y="0"/>
              <a:ext cx="3678810" cy="1332685"/>
            </a:xfrm>
            <a:custGeom>
              <a:avLst/>
              <a:gdLst/>
              <a:ahLst/>
              <a:cxnLst/>
              <a:rect l="l" t="t" r="r" b="b"/>
              <a:pathLst>
                <a:path w="3678810" h="1332685">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3678810" cy="137078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907324" y="3960171"/>
            <a:ext cx="5094018" cy="4100313"/>
            <a:chOff x="0" y="0"/>
            <a:chExt cx="6792024" cy="5467084"/>
          </a:xfrm>
        </p:grpSpPr>
        <p:sp>
          <p:nvSpPr>
            <p:cNvPr id="6" name="TextBox 6"/>
            <p:cNvSpPr txBox="1"/>
            <p:nvPr/>
          </p:nvSpPr>
          <p:spPr>
            <a:xfrm>
              <a:off x="0" y="-304800"/>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id="7" name="TextBox 7"/>
            <p:cNvSpPr txBox="1"/>
            <p:nvPr/>
          </p:nvSpPr>
          <p:spPr>
            <a:xfrm>
              <a:off x="0" y="1246541"/>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Problem</a:t>
              </a:r>
            </a:p>
          </p:txBody>
        </p:sp>
        <p:sp>
          <p:nvSpPr>
            <p:cNvPr id="8" name="TextBox 8"/>
            <p:cNvSpPr txBox="1"/>
            <p:nvPr/>
          </p:nvSpPr>
          <p:spPr>
            <a:xfrm>
              <a:off x="0" y="2797883"/>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Objectives</a:t>
              </a:r>
            </a:p>
          </p:txBody>
        </p:sp>
        <p:sp>
          <p:nvSpPr>
            <p:cNvPr id="9" name="TextBox 9"/>
            <p:cNvSpPr txBox="1"/>
            <p:nvPr/>
          </p:nvSpPr>
          <p:spPr>
            <a:xfrm>
              <a:off x="0" y="4349224"/>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Technology/Tool</a:t>
              </a:r>
            </a:p>
          </p:txBody>
        </p:sp>
      </p:grpSp>
      <p:grpSp>
        <p:nvGrpSpPr>
          <p:cNvPr id="10" name="Group 10"/>
          <p:cNvGrpSpPr/>
          <p:nvPr/>
        </p:nvGrpSpPr>
        <p:grpSpPr>
          <a:xfrm>
            <a:off x="9995382" y="3960171"/>
            <a:ext cx="5189268" cy="2936807"/>
            <a:chOff x="0" y="0"/>
            <a:chExt cx="6919024" cy="3915742"/>
          </a:xfrm>
        </p:grpSpPr>
        <p:sp>
          <p:nvSpPr>
            <p:cNvPr id="11" name="TextBox 11"/>
            <p:cNvSpPr txBox="1"/>
            <p:nvPr/>
          </p:nvSpPr>
          <p:spPr>
            <a:xfrm>
              <a:off x="127000" y="-304800"/>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Functionalities</a:t>
              </a:r>
            </a:p>
          </p:txBody>
        </p:sp>
        <p:sp>
          <p:nvSpPr>
            <p:cNvPr id="12" name="TextBox 12"/>
            <p:cNvSpPr txBox="1"/>
            <p:nvPr/>
          </p:nvSpPr>
          <p:spPr>
            <a:xfrm>
              <a:off x="63500" y="1246541"/>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Unit Testing</a:t>
              </a:r>
            </a:p>
          </p:txBody>
        </p:sp>
        <p:sp>
          <p:nvSpPr>
            <p:cNvPr id="13" name="TextBox 13"/>
            <p:cNvSpPr txBox="1"/>
            <p:nvPr/>
          </p:nvSpPr>
          <p:spPr>
            <a:xfrm>
              <a:off x="0" y="2797883"/>
              <a:ext cx="6792024"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Conclusion</a:t>
              </a:r>
            </a:p>
          </p:txBody>
        </p:sp>
      </p:grpSp>
      <p:sp>
        <p:nvSpPr>
          <p:cNvPr id="14" name="TextBox 14"/>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OVERVIEW</a:t>
            </a:r>
          </a:p>
        </p:txBody>
      </p:sp>
      <p:sp>
        <p:nvSpPr>
          <p:cNvPr id="15" name="Freeform 1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Thank You</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028700" y="3746492"/>
            <a:ext cx="15382875" cy="2620645"/>
          </a:xfrm>
          <a:prstGeom prst="rect">
            <a:avLst/>
          </a:prstGeom>
        </p:spPr>
        <p:txBody>
          <a:bodyPr lIns="0" tIns="0" rIns="0" bIns="0" rtlCol="0" anchor="t">
            <a:spAutoFit/>
          </a:bodyPr>
          <a:lstStyle/>
          <a:p>
            <a:pPr algn="just">
              <a:lnSpc>
                <a:spcPts val="5179"/>
              </a:lnSpc>
            </a:pPr>
            <a:r>
              <a:rPr lang="en-US" sz="3699">
                <a:solidFill>
                  <a:srgbClr val="252D37"/>
                </a:solidFill>
                <a:latin typeface="Maven Pro"/>
                <a:ea typeface="Maven Pro"/>
                <a:cs typeface="Maven Pro"/>
                <a:sym typeface="Maven Pro"/>
              </a:rPr>
              <a:t>This project is designed to manage the lifecycle of digital assets within an organization, including allocation, maintenance, and reservation. Built using Python and MySQL, it ensures efficient tracking and control of assets.</a:t>
            </a:r>
          </a:p>
        </p:txBody>
      </p:sp>
      <p:sp>
        <p:nvSpPr>
          <p:cNvPr id="3" name="TextBox 3"/>
          <p:cNvSpPr txBox="1"/>
          <p:nvPr/>
        </p:nvSpPr>
        <p:spPr>
          <a:xfrm>
            <a:off x="4596087" y="1912981"/>
            <a:ext cx="9095826"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INTRODUCTION</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495361" y="4238452"/>
            <a:ext cx="13297277" cy="2089150"/>
          </a:xfrm>
          <a:prstGeom prst="rect">
            <a:avLst/>
          </a:prstGeom>
        </p:spPr>
        <p:txBody>
          <a:bodyPr lIns="0" tIns="0" rIns="0" bIns="0" rtlCol="0" anchor="t">
            <a:spAutoFit/>
          </a:bodyPr>
          <a:lstStyle/>
          <a:p>
            <a:pPr algn="just">
              <a:lnSpc>
                <a:spcPts val="5599"/>
              </a:lnSpc>
            </a:pPr>
            <a:r>
              <a:rPr lang="en-US" sz="3999">
                <a:solidFill>
                  <a:srgbClr val="252930"/>
                </a:solidFill>
                <a:latin typeface="Maven Pro"/>
                <a:ea typeface="Maven Pro"/>
                <a:cs typeface="Maven Pro"/>
                <a:sym typeface="Maven Pro"/>
              </a:rPr>
              <a:t>Organizations often struggle with tracking asset allocation, maintenance schedules, and misuse. This leads to inefficiencies, lost assets, or scheduling conflicts.</a:t>
            </a:r>
          </a:p>
        </p:txBody>
      </p:sp>
      <p:sp>
        <p:nvSpPr>
          <p:cNvPr id="3" name="TextBox 3"/>
          <p:cNvSpPr txBox="1"/>
          <p:nvPr/>
        </p:nvSpPr>
        <p:spPr>
          <a:xfrm>
            <a:off x="2999625" y="2095429"/>
            <a:ext cx="12901516" cy="1047750"/>
          </a:xfrm>
          <a:prstGeom prst="rect">
            <a:avLst/>
          </a:prstGeom>
        </p:spPr>
        <p:txBody>
          <a:bodyPr lIns="0" tIns="0" rIns="0" bIns="0" rtlCol="0" anchor="t">
            <a:spAutoFit/>
          </a:bodyPr>
          <a:lstStyle/>
          <a:p>
            <a:pPr algn="ctr">
              <a:lnSpc>
                <a:spcPts val="7200"/>
              </a:lnSpc>
            </a:pPr>
            <a:r>
              <a:rPr lang="en-US" sz="9000" b="1">
                <a:solidFill>
                  <a:srgbClr val="252930"/>
                </a:solidFill>
                <a:latin typeface="Maven Pro Bold"/>
                <a:ea typeface="Maven Pro Bold"/>
                <a:cs typeface="Maven Pro Bold"/>
                <a:sym typeface="Maven Pro Bold"/>
              </a:rPr>
              <a:t>PROBLEM STATEMENT</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987966" y="1620837"/>
            <a:ext cx="6918887"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OBJECTIVES</a:t>
            </a:r>
          </a:p>
        </p:txBody>
      </p:sp>
      <p:sp>
        <p:nvSpPr>
          <p:cNvPr id="3" name="TextBox 3"/>
          <p:cNvSpPr txBox="1"/>
          <p:nvPr/>
        </p:nvSpPr>
        <p:spPr>
          <a:xfrm>
            <a:off x="3147600" y="3112453"/>
            <a:ext cx="11206575" cy="4775835"/>
          </a:xfrm>
          <a:prstGeom prst="rect">
            <a:avLst/>
          </a:prstGeom>
        </p:spPr>
        <p:txBody>
          <a:bodyPr lIns="0" tIns="0" rIns="0" bIns="0" rtlCol="0" anchor="t">
            <a:spAutoFit/>
          </a:bodyPr>
          <a:lstStyle/>
          <a:p>
            <a:pPr algn="just">
              <a:lnSpc>
                <a:spcPts val="5599"/>
              </a:lnSpc>
            </a:pPr>
            <a:r>
              <a:rPr lang="en-US" sz="3999">
                <a:solidFill>
                  <a:srgbClr val="252930"/>
                </a:solidFill>
                <a:latin typeface="Maven Pro"/>
                <a:ea typeface="Maven Pro"/>
                <a:cs typeface="Maven Pro"/>
                <a:sym typeface="Maven Pro"/>
              </a:rPr>
              <a:t>To develop a user-friendly application to:</a:t>
            </a:r>
          </a:p>
          <a:p>
            <a:pPr marL="863596" lvl="1" indent="-431798" algn="just">
              <a:lnSpc>
                <a:spcPts val="5599"/>
              </a:lnSpc>
              <a:buFont typeface="Arial"/>
              <a:buChar char="•"/>
            </a:pPr>
            <a:r>
              <a:rPr lang="en-US" sz="3999">
                <a:solidFill>
                  <a:srgbClr val="252930"/>
                </a:solidFill>
                <a:latin typeface="Maven Pro"/>
                <a:ea typeface="Maven Pro"/>
                <a:cs typeface="Maven Pro"/>
                <a:sym typeface="Maven Pro"/>
              </a:rPr>
              <a:t>Add and manage assets</a:t>
            </a:r>
          </a:p>
          <a:p>
            <a:pPr marL="863596" lvl="1" indent="-431798" algn="just">
              <a:lnSpc>
                <a:spcPts val="5599"/>
              </a:lnSpc>
              <a:buFont typeface="Arial"/>
              <a:buChar char="•"/>
            </a:pPr>
            <a:r>
              <a:rPr lang="en-US" sz="3999">
                <a:solidFill>
                  <a:srgbClr val="252930"/>
                </a:solidFill>
                <a:latin typeface="Maven Pro"/>
                <a:ea typeface="Maven Pro"/>
                <a:cs typeface="Maven Pro"/>
                <a:sym typeface="Maven Pro"/>
              </a:rPr>
              <a:t>Allocate and deallocate assets to employees</a:t>
            </a:r>
          </a:p>
          <a:p>
            <a:pPr marL="863596" lvl="1" indent="-431798" algn="just">
              <a:lnSpc>
                <a:spcPts val="5599"/>
              </a:lnSpc>
              <a:buFont typeface="Arial"/>
              <a:buChar char="•"/>
            </a:pPr>
            <a:r>
              <a:rPr lang="en-US" sz="3999">
                <a:solidFill>
                  <a:srgbClr val="252930"/>
                </a:solidFill>
                <a:latin typeface="Maven Pro"/>
                <a:ea typeface="Maven Pro"/>
                <a:cs typeface="Maven Pro"/>
                <a:sym typeface="Maven Pro"/>
              </a:rPr>
              <a:t>Track maintenance history</a:t>
            </a:r>
          </a:p>
          <a:p>
            <a:pPr marL="863596" lvl="1" indent="-431798" algn="just">
              <a:lnSpc>
                <a:spcPts val="5599"/>
              </a:lnSpc>
              <a:buFont typeface="Arial"/>
              <a:buChar char="•"/>
            </a:pPr>
            <a:r>
              <a:rPr lang="en-US" sz="3999">
                <a:solidFill>
                  <a:srgbClr val="252930"/>
                </a:solidFill>
                <a:latin typeface="Maven Pro"/>
                <a:ea typeface="Maven Pro"/>
                <a:cs typeface="Maven Pro"/>
                <a:sym typeface="Maven Pro"/>
              </a:rPr>
              <a:t>Handle asset reservations</a:t>
            </a:r>
          </a:p>
          <a:p>
            <a:pPr marL="863596" lvl="1" indent="-431798" algn="just">
              <a:lnSpc>
                <a:spcPts val="5599"/>
              </a:lnSpc>
              <a:buFont typeface="Arial"/>
              <a:buChar char="•"/>
            </a:pPr>
            <a:r>
              <a:rPr lang="en-US" sz="3999">
                <a:solidFill>
                  <a:srgbClr val="252930"/>
                </a:solidFill>
                <a:latin typeface="Maven Pro"/>
                <a:ea typeface="Maven Pro"/>
                <a:cs typeface="Maven Pro"/>
                <a:sym typeface="Maven Pro"/>
              </a:rPr>
              <a:t>Generate useful reports</a:t>
            </a:r>
          </a:p>
          <a:p>
            <a:pPr algn="just">
              <a:lnSpc>
                <a:spcPts val="4480"/>
              </a:lnSpc>
            </a:pPr>
            <a:endParaRPr lang="en-US" sz="3999">
              <a:solidFill>
                <a:srgbClr val="252930"/>
              </a:solidFill>
              <a:latin typeface="Maven Pro"/>
              <a:ea typeface="Maven Pro"/>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117945" y="1880071"/>
            <a:ext cx="14381926"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TECHNOLOGIES USED</a:t>
            </a:r>
          </a:p>
        </p:txBody>
      </p:sp>
      <p:sp>
        <p:nvSpPr>
          <p:cNvPr id="3" name="TextBox 3"/>
          <p:cNvSpPr txBox="1"/>
          <p:nvPr/>
        </p:nvSpPr>
        <p:spPr>
          <a:xfrm>
            <a:off x="2756416" y="3933825"/>
            <a:ext cx="13794021" cy="3366135"/>
          </a:xfrm>
          <a:prstGeom prst="rect">
            <a:avLst/>
          </a:prstGeom>
        </p:spPr>
        <p:txBody>
          <a:bodyPr lIns="0" tIns="0" rIns="0" bIns="0" rtlCol="0" anchor="t">
            <a:spAutoFit/>
          </a:bodyPr>
          <a:lstStyle/>
          <a:p>
            <a:pPr algn="just">
              <a:lnSpc>
                <a:spcPts val="5599"/>
              </a:lnSpc>
            </a:pPr>
            <a:r>
              <a:rPr lang="en-US" sz="3999">
                <a:solidFill>
                  <a:srgbClr val="252D37"/>
                </a:solidFill>
                <a:latin typeface="Maven Pro"/>
                <a:ea typeface="Maven Pro"/>
                <a:cs typeface="Maven Pro"/>
                <a:sym typeface="Maven Pro"/>
              </a:rPr>
              <a:t>Programming Language: Python</a:t>
            </a:r>
          </a:p>
          <a:p>
            <a:pPr algn="just">
              <a:lnSpc>
                <a:spcPts val="5599"/>
              </a:lnSpc>
            </a:pPr>
            <a:r>
              <a:rPr lang="en-US" sz="3999">
                <a:solidFill>
                  <a:srgbClr val="252D37"/>
                </a:solidFill>
                <a:latin typeface="Maven Pro"/>
                <a:ea typeface="Maven Pro"/>
                <a:cs typeface="Maven Pro"/>
                <a:sym typeface="Maven Pro"/>
              </a:rPr>
              <a:t>Database: MySQL</a:t>
            </a:r>
          </a:p>
          <a:p>
            <a:pPr algn="just">
              <a:lnSpc>
                <a:spcPts val="5599"/>
              </a:lnSpc>
            </a:pPr>
            <a:r>
              <a:rPr lang="en-US" sz="3999">
                <a:solidFill>
                  <a:srgbClr val="252D37"/>
                </a:solidFill>
                <a:latin typeface="Maven Pro"/>
                <a:ea typeface="Maven Pro"/>
                <a:cs typeface="Maven Pro"/>
                <a:sym typeface="Maven Pro"/>
              </a:rPr>
              <a:t>IDE: VS Code</a:t>
            </a:r>
          </a:p>
          <a:p>
            <a:pPr algn="just">
              <a:lnSpc>
                <a:spcPts val="5599"/>
              </a:lnSpc>
            </a:pPr>
            <a:r>
              <a:rPr lang="en-US" sz="3999">
                <a:solidFill>
                  <a:srgbClr val="252D37"/>
                </a:solidFill>
                <a:latin typeface="Maven Pro"/>
                <a:ea typeface="Maven Pro"/>
                <a:cs typeface="Maven Pro"/>
                <a:sym typeface="Maven Pro"/>
              </a:rPr>
              <a:t>Other Tools: Git</a:t>
            </a:r>
          </a:p>
          <a:p>
            <a:pPr algn="just">
              <a:lnSpc>
                <a:spcPts val="4480"/>
              </a:lnSpc>
            </a:pPr>
            <a:endParaRPr lang="en-US" sz="3999">
              <a:solidFill>
                <a:srgbClr val="252D37"/>
              </a:solidFill>
              <a:latin typeface="Maven Pro"/>
              <a:ea typeface="Maven Pro"/>
              <a:cs typeface="Maven Pro"/>
              <a:sym typeface="Maven Pro"/>
            </a:endParaRP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216423" y="931753"/>
            <a:ext cx="11855154" cy="922447"/>
          </a:xfrm>
          <a:prstGeom prst="rect">
            <a:avLst/>
          </a:prstGeom>
        </p:spPr>
        <p:txBody>
          <a:bodyPr lIns="0" tIns="0" rIns="0" bIns="0" rtlCol="0" anchor="t">
            <a:spAutoFit/>
          </a:bodyPr>
          <a:lstStyle/>
          <a:p>
            <a:pPr algn="ctr">
              <a:lnSpc>
                <a:spcPts val="6426"/>
              </a:lnSpc>
            </a:pPr>
            <a:r>
              <a:rPr lang="en-US" sz="8033" b="1">
                <a:solidFill>
                  <a:srgbClr val="252930"/>
                </a:solidFill>
                <a:latin typeface="Maven Pro Bold"/>
                <a:ea typeface="Maven Pro Bold"/>
                <a:cs typeface="Maven Pro Bold"/>
                <a:sym typeface="Maven Pro Bold"/>
              </a:rPr>
              <a:t>KEY FUNCTIONALITIES</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6655854" y="6411912"/>
            <a:ext cx="9341632" cy="3339981"/>
          </a:xfrm>
          <a:custGeom>
            <a:avLst/>
            <a:gdLst/>
            <a:ahLst/>
            <a:cxnLst/>
            <a:rect l="l" t="t" r="r" b="b"/>
            <a:pathLst>
              <a:path w="9341632" h="3339981">
                <a:moveTo>
                  <a:pt x="0" y="0"/>
                </a:moveTo>
                <a:lnTo>
                  <a:pt x="9341632" y="0"/>
                </a:lnTo>
                <a:lnTo>
                  <a:pt x="9341632" y="3339981"/>
                </a:lnTo>
                <a:lnTo>
                  <a:pt x="0" y="3339981"/>
                </a:lnTo>
                <a:lnTo>
                  <a:pt x="0" y="0"/>
                </a:lnTo>
                <a:close/>
              </a:path>
            </a:pathLst>
          </a:custGeom>
          <a:blipFill>
            <a:blip r:embed="rId8"/>
            <a:stretch>
              <a:fillRect t="-721" r="-3627" b="-721"/>
            </a:stretch>
          </a:blipFill>
        </p:spPr>
      </p:sp>
      <p:sp>
        <p:nvSpPr>
          <p:cNvPr id="7" name="TextBox 7"/>
          <p:cNvSpPr txBox="1"/>
          <p:nvPr/>
        </p:nvSpPr>
        <p:spPr>
          <a:xfrm>
            <a:off x="1028700" y="2499519"/>
            <a:ext cx="4676959" cy="685799"/>
          </a:xfrm>
          <a:prstGeom prst="rect">
            <a:avLst/>
          </a:prstGeom>
        </p:spPr>
        <p:txBody>
          <a:bodyPr lIns="0" tIns="0" rIns="0" bIns="0" rtlCol="0" anchor="t">
            <a:spAutoFit/>
          </a:bodyPr>
          <a:lstStyle/>
          <a:p>
            <a:pPr algn="ctr">
              <a:lnSpc>
                <a:spcPts val="4799"/>
              </a:lnSpc>
            </a:pPr>
            <a:r>
              <a:rPr lang="en-US" sz="5999" b="1">
                <a:solidFill>
                  <a:srgbClr val="252930"/>
                </a:solidFill>
                <a:latin typeface="Maven Pro Bold"/>
                <a:ea typeface="Maven Pro Bold"/>
                <a:cs typeface="Maven Pro Bold"/>
                <a:sym typeface="Maven Pro Bold"/>
              </a:rPr>
              <a:t>ADD ASSET</a:t>
            </a:r>
          </a:p>
        </p:txBody>
      </p:sp>
      <p:sp>
        <p:nvSpPr>
          <p:cNvPr id="8" name="TextBox 8"/>
          <p:cNvSpPr txBox="1"/>
          <p:nvPr/>
        </p:nvSpPr>
        <p:spPr>
          <a:xfrm>
            <a:off x="1028700" y="3525837"/>
            <a:ext cx="16230600" cy="2907030"/>
          </a:xfrm>
          <a:prstGeom prst="rect">
            <a:avLst/>
          </a:prstGeom>
        </p:spPr>
        <p:txBody>
          <a:bodyPr lIns="0" tIns="0" rIns="0" bIns="0" rtlCol="0" anchor="t">
            <a:spAutoFit/>
          </a:bodyPr>
          <a:lstStyle/>
          <a:p>
            <a:pPr marL="712468" lvl="1" indent="-356234" algn="just">
              <a:lnSpc>
                <a:spcPts val="4619"/>
              </a:lnSpc>
              <a:buFont typeface="Arial"/>
              <a:buChar char="•"/>
            </a:pPr>
            <a:r>
              <a:rPr lang="en-US" sz="3299" dirty="0">
                <a:solidFill>
                  <a:srgbClr val="252930"/>
                </a:solidFill>
                <a:latin typeface="Maven Pro"/>
                <a:ea typeface="Maven Pro"/>
                <a:cs typeface="Maven Pro"/>
                <a:sym typeface="Maven Pro"/>
              </a:rPr>
              <a:t>Adds a new asset to the system by storing details such as name, type, serial number, location, and owner.</a:t>
            </a:r>
          </a:p>
          <a:p>
            <a:pPr marL="712468" lvl="1" indent="-356234" algn="just">
              <a:lnSpc>
                <a:spcPts val="4619"/>
              </a:lnSpc>
              <a:buFont typeface="Arial"/>
              <a:buChar char="•"/>
            </a:pPr>
            <a:r>
              <a:rPr lang="en-US" sz="3299" dirty="0">
                <a:solidFill>
                  <a:srgbClr val="252930"/>
                </a:solidFill>
                <a:latin typeface="Maven Pro"/>
                <a:ea typeface="Maven Pro"/>
                <a:cs typeface="Maven Pro"/>
                <a:sym typeface="Maven Pro"/>
              </a:rPr>
              <a:t>Ensures the asset is associated with a valid employee using a foreign key (</a:t>
            </a:r>
            <a:r>
              <a:rPr lang="en-US" sz="3299" dirty="0" err="1">
                <a:solidFill>
                  <a:srgbClr val="252930"/>
                </a:solidFill>
                <a:latin typeface="Maven Pro"/>
                <a:ea typeface="Maven Pro"/>
                <a:cs typeface="Maven Pro"/>
                <a:sym typeface="Maven Pro"/>
              </a:rPr>
              <a:t>owner_id</a:t>
            </a:r>
            <a:r>
              <a:rPr lang="en-US" sz="3299" dirty="0">
                <a:solidFill>
                  <a:srgbClr val="252930"/>
                </a:solidFill>
                <a:latin typeface="Maven Pro"/>
                <a:ea typeface="Maven Pro"/>
                <a:cs typeface="Maven Pro"/>
                <a:sym typeface="Maven Pro"/>
              </a:rPr>
              <a:t>) from the employees table.</a:t>
            </a:r>
          </a:p>
          <a:p>
            <a:pPr algn="just">
              <a:lnSpc>
                <a:spcPts val="4619"/>
              </a:lnSpc>
            </a:pPr>
            <a:endParaRPr lang="en-US" sz="3299" dirty="0">
              <a:solidFill>
                <a:srgbClr val="252930"/>
              </a:solidFill>
              <a:latin typeface="Maven Pro"/>
              <a:ea typeface="Maven Pro"/>
              <a:cs typeface="Maven Pro"/>
              <a:sym typeface="Maven Pro"/>
            </a:endParaRPr>
          </a:p>
        </p:txBody>
      </p:sp>
      <p:sp>
        <p:nvSpPr>
          <p:cNvPr id="9" name="TextBox 9"/>
          <p:cNvSpPr txBox="1"/>
          <p:nvPr/>
        </p:nvSpPr>
        <p:spPr>
          <a:xfrm>
            <a:off x="1028700" y="6592887"/>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6257263" y="5279086"/>
            <a:ext cx="9418259" cy="3979214"/>
          </a:xfrm>
          <a:custGeom>
            <a:avLst/>
            <a:gdLst/>
            <a:ahLst/>
            <a:cxnLst/>
            <a:rect l="l" t="t" r="r" b="b"/>
            <a:pathLst>
              <a:path w="9418259" h="3979214">
                <a:moveTo>
                  <a:pt x="0" y="0"/>
                </a:moveTo>
                <a:lnTo>
                  <a:pt x="9418259" y="0"/>
                </a:lnTo>
                <a:lnTo>
                  <a:pt x="9418259" y="3979214"/>
                </a:lnTo>
                <a:lnTo>
                  <a:pt x="0" y="3979214"/>
                </a:lnTo>
                <a:lnTo>
                  <a:pt x="0" y="0"/>
                </a:lnTo>
                <a:close/>
              </a:path>
            </a:pathLst>
          </a:custGeom>
          <a:blipFill>
            <a:blip r:embed="rId8"/>
            <a:stretch>
              <a:fillRect/>
            </a:stretch>
          </a:blipFill>
        </p:spPr>
      </p:sp>
      <p:sp>
        <p:nvSpPr>
          <p:cNvPr id="6" name="TextBox 6"/>
          <p:cNvSpPr txBox="1"/>
          <p:nvPr/>
        </p:nvSpPr>
        <p:spPr>
          <a:xfrm>
            <a:off x="1285508" y="3065304"/>
            <a:ext cx="14945092" cy="1744980"/>
          </a:xfrm>
          <a:prstGeom prst="rect">
            <a:avLst/>
          </a:prstGeom>
        </p:spPr>
        <p:txBody>
          <a:bodyPr lIns="0" tIns="0" rIns="0" bIns="0" rtlCol="0" anchor="t">
            <a:spAutoFit/>
          </a:bodyPr>
          <a:lstStyle/>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Allows modification of existing asset details like name, location, or status.</a:t>
            </a:r>
          </a:p>
          <a:p>
            <a:pPr marL="712468" lvl="1" indent="-356234" algn="just">
              <a:lnSpc>
                <a:spcPts val="4619"/>
              </a:lnSpc>
              <a:buFont typeface="Arial"/>
              <a:buChar char="•"/>
            </a:pPr>
            <a:r>
              <a:rPr lang="en-US" sz="3299">
                <a:solidFill>
                  <a:srgbClr val="252930"/>
                </a:solidFill>
                <a:latin typeface="Maven Pro"/>
                <a:ea typeface="Maven Pro"/>
                <a:cs typeface="Maven Pro"/>
                <a:sym typeface="Maven Pro"/>
              </a:rPr>
              <a:t>Ensures only valid asset IDs are updated and maintains data consistency</a:t>
            </a:r>
          </a:p>
          <a:p>
            <a:pPr algn="just">
              <a:lnSpc>
                <a:spcPts val="4619"/>
              </a:lnSpc>
            </a:pPr>
            <a:endParaRPr lang="en-US" sz="3299">
              <a:solidFill>
                <a:srgbClr val="252930"/>
              </a:solidFill>
              <a:latin typeface="Maven Pro"/>
              <a:ea typeface="Maven Pro"/>
              <a:cs typeface="Maven Pro"/>
              <a:sym typeface="Maven Pro"/>
            </a:endParaRPr>
          </a:p>
        </p:txBody>
      </p:sp>
      <p:sp>
        <p:nvSpPr>
          <p:cNvPr id="7" name="TextBox 7"/>
          <p:cNvSpPr txBox="1"/>
          <p:nvPr/>
        </p:nvSpPr>
        <p:spPr>
          <a:xfrm>
            <a:off x="693916" y="1998505"/>
            <a:ext cx="7693676" cy="685799"/>
          </a:xfrm>
          <a:prstGeom prst="rect">
            <a:avLst/>
          </a:prstGeom>
        </p:spPr>
        <p:txBody>
          <a:bodyPr lIns="0" tIns="0" rIns="0" bIns="0" rtlCol="0" anchor="t">
            <a:spAutoFit/>
          </a:bodyPr>
          <a:lstStyle/>
          <a:p>
            <a:pPr algn="ctr">
              <a:lnSpc>
                <a:spcPts val="4799"/>
              </a:lnSpc>
            </a:pPr>
            <a:r>
              <a:rPr lang="en-US" sz="5999" b="1">
                <a:solidFill>
                  <a:srgbClr val="252930"/>
                </a:solidFill>
                <a:latin typeface="Maven Pro Bold"/>
                <a:ea typeface="Maven Pro Bold"/>
                <a:cs typeface="Maven Pro Bold"/>
                <a:sym typeface="Maven Pro Bold"/>
              </a:rPr>
              <a:t>UPDATE ASSET</a:t>
            </a:r>
          </a:p>
        </p:txBody>
      </p:sp>
      <p:sp>
        <p:nvSpPr>
          <p:cNvPr id="8" name="TextBox 8"/>
          <p:cNvSpPr txBox="1"/>
          <p:nvPr/>
        </p:nvSpPr>
        <p:spPr>
          <a:xfrm>
            <a:off x="1028700" y="6592887"/>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807941" y="7166343"/>
            <a:ext cx="8082180" cy="2126514"/>
          </a:xfrm>
          <a:custGeom>
            <a:avLst/>
            <a:gdLst/>
            <a:ahLst/>
            <a:cxnLst/>
            <a:rect l="l" t="t" r="r" b="b"/>
            <a:pathLst>
              <a:path w="8082180" h="2126514">
                <a:moveTo>
                  <a:pt x="0" y="0"/>
                </a:moveTo>
                <a:lnTo>
                  <a:pt x="8082181" y="0"/>
                </a:lnTo>
                <a:lnTo>
                  <a:pt x="8082181" y="2126514"/>
                </a:lnTo>
                <a:lnTo>
                  <a:pt x="0" y="2126514"/>
                </a:lnTo>
                <a:lnTo>
                  <a:pt x="0" y="0"/>
                </a:lnTo>
                <a:close/>
              </a:path>
            </a:pathLst>
          </a:custGeom>
          <a:blipFill>
            <a:blip r:embed="rId8"/>
            <a:stretch>
              <a:fillRect r="-26794"/>
            </a:stretch>
          </a:blipFill>
        </p:spPr>
      </p:sp>
      <p:sp>
        <p:nvSpPr>
          <p:cNvPr id="6" name="Freeform 6"/>
          <p:cNvSpPr/>
          <p:nvPr/>
        </p:nvSpPr>
        <p:spPr>
          <a:xfrm>
            <a:off x="9814194" y="7034917"/>
            <a:ext cx="8654781" cy="2223383"/>
          </a:xfrm>
          <a:custGeom>
            <a:avLst/>
            <a:gdLst/>
            <a:ahLst/>
            <a:cxnLst/>
            <a:rect l="l" t="t" r="r" b="b"/>
            <a:pathLst>
              <a:path w="8654781" h="2223383">
                <a:moveTo>
                  <a:pt x="0" y="0"/>
                </a:moveTo>
                <a:lnTo>
                  <a:pt x="8654781" y="0"/>
                </a:lnTo>
                <a:lnTo>
                  <a:pt x="8654781" y="2223383"/>
                </a:lnTo>
                <a:lnTo>
                  <a:pt x="0" y="2223383"/>
                </a:lnTo>
                <a:lnTo>
                  <a:pt x="0" y="0"/>
                </a:lnTo>
                <a:close/>
              </a:path>
            </a:pathLst>
          </a:custGeom>
          <a:blipFill>
            <a:blip r:embed="rId9"/>
            <a:stretch>
              <a:fillRect/>
            </a:stretch>
          </a:blipFill>
        </p:spPr>
      </p:sp>
      <p:sp>
        <p:nvSpPr>
          <p:cNvPr id="7" name="TextBox 7"/>
          <p:cNvSpPr txBox="1"/>
          <p:nvPr/>
        </p:nvSpPr>
        <p:spPr>
          <a:xfrm>
            <a:off x="807941" y="2562880"/>
            <a:ext cx="8082180" cy="3733800"/>
          </a:xfrm>
          <a:prstGeom prst="rect">
            <a:avLst/>
          </a:prstGeom>
        </p:spPr>
        <p:txBody>
          <a:bodyPr lIns="0" tIns="0" rIns="0" bIns="0" rtlCol="0" anchor="t">
            <a:spAutoFit/>
          </a:bodyPr>
          <a:lstStyle/>
          <a:p>
            <a:pPr algn="just">
              <a:lnSpc>
                <a:spcPts val="4200"/>
              </a:lnSpc>
            </a:pPr>
            <a:endParaRPr/>
          </a:p>
          <a:p>
            <a:pPr marL="647700" lvl="1" indent="-323850" algn="just">
              <a:lnSpc>
                <a:spcPts val="4200"/>
              </a:lnSpc>
              <a:buFont typeface="Arial"/>
              <a:buChar char="•"/>
            </a:pPr>
            <a:r>
              <a:rPr lang="en-US" sz="3000">
                <a:solidFill>
                  <a:srgbClr val="252930"/>
                </a:solidFill>
                <a:latin typeface="Maven Pro"/>
                <a:ea typeface="Maven Pro"/>
                <a:cs typeface="Maven Pro"/>
                <a:sym typeface="Maven Pro"/>
              </a:rPr>
              <a:t>Removes an asset from the system based on its asset ID.</a:t>
            </a:r>
          </a:p>
          <a:p>
            <a:pPr marL="647700" lvl="1" indent="-323850" algn="just">
              <a:lnSpc>
                <a:spcPts val="4200"/>
              </a:lnSpc>
              <a:buFont typeface="Arial"/>
              <a:buChar char="•"/>
            </a:pPr>
            <a:r>
              <a:rPr lang="en-US" sz="3000">
                <a:solidFill>
                  <a:srgbClr val="252930"/>
                </a:solidFill>
                <a:latin typeface="Maven Pro"/>
                <a:ea typeface="Maven Pro"/>
                <a:cs typeface="Maven Pro"/>
                <a:sym typeface="Maven Pro"/>
              </a:rPr>
              <a:t>Ensures deletion only occurs if the asset exists and is not currently allocated or reserved.</a:t>
            </a:r>
          </a:p>
          <a:p>
            <a:pPr algn="just">
              <a:lnSpc>
                <a:spcPts val="4200"/>
              </a:lnSpc>
            </a:pPr>
            <a:endParaRPr lang="en-US" sz="3000">
              <a:solidFill>
                <a:srgbClr val="252930"/>
              </a:solidFill>
              <a:latin typeface="Maven Pro"/>
              <a:ea typeface="Maven Pro"/>
              <a:cs typeface="Maven Pro"/>
              <a:sym typeface="Maven Pro"/>
            </a:endParaRPr>
          </a:p>
        </p:txBody>
      </p:sp>
      <p:sp>
        <p:nvSpPr>
          <p:cNvPr id="8" name="TextBox 8"/>
          <p:cNvSpPr txBox="1"/>
          <p:nvPr/>
        </p:nvSpPr>
        <p:spPr>
          <a:xfrm>
            <a:off x="0" y="1685920"/>
            <a:ext cx="7640663" cy="70486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DELETE ASSET</a:t>
            </a:r>
          </a:p>
        </p:txBody>
      </p:sp>
      <p:sp>
        <p:nvSpPr>
          <p:cNvPr id="9" name="TextBox 9"/>
          <p:cNvSpPr txBox="1"/>
          <p:nvPr/>
        </p:nvSpPr>
        <p:spPr>
          <a:xfrm>
            <a:off x="8890122" y="1685920"/>
            <a:ext cx="8737802" cy="704860"/>
          </a:xfrm>
          <a:prstGeom prst="rect">
            <a:avLst/>
          </a:prstGeom>
        </p:spPr>
        <p:txBody>
          <a:bodyPr lIns="0" tIns="0" rIns="0" bIns="0" rtlCol="0" anchor="t">
            <a:spAutoFit/>
          </a:bodyPr>
          <a:lstStyle/>
          <a:p>
            <a:pPr algn="ctr">
              <a:lnSpc>
                <a:spcPts val="4800"/>
              </a:lnSpc>
            </a:pPr>
            <a:r>
              <a:rPr lang="en-US" sz="6000" b="1">
                <a:solidFill>
                  <a:srgbClr val="252930"/>
                </a:solidFill>
                <a:latin typeface="Maven Pro Bold"/>
                <a:ea typeface="Maven Pro Bold"/>
                <a:cs typeface="Maven Pro Bold"/>
                <a:sym typeface="Maven Pro Bold"/>
              </a:rPr>
              <a:t>ALLOCATE ASSET</a:t>
            </a:r>
          </a:p>
        </p:txBody>
      </p:sp>
      <p:sp>
        <p:nvSpPr>
          <p:cNvPr id="10" name="TextBox 10"/>
          <p:cNvSpPr txBox="1"/>
          <p:nvPr/>
        </p:nvSpPr>
        <p:spPr>
          <a:xfrm>
            <a:off x="9550198" y="3072062"/>
            <a:ext cx="8279378" cy="2667000"/>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252930"/>
                </a:solidFill>
                <a:latin typeface="Maven Pro"/>
                <a:ea typeface="Maven Pro"/>
                <a:cs typeface="Maven Pro"/>
                <a:sym typeface="Maven Pro"/>
              </a:rPr>
              <a:t>Assigns an asset to an employee for usage, updating the asset_allocations table.</a:t>
            </a:r>
          </a:p>
          <a:p>
            <a:pPr marL="647700" lvl="1" indent="-323850" algn="just">
              <a:lnSpc>
                <a:spcPts val="4200"/>
              </a:lnSpc>
              <a:buFont typeface="Arial"/>
              <a:buChar char="•"/>
            </a:pPr>
            <a:r>
              <a:rPr lang="en-US" sz="3000">
                <a:solidFill>
                  <a:srgbClr val="252930"/>
                </a:solidFill>
                <a:latin typeface="Maven Pro"/>
                <a:ea typeface="Maven Pro"/>
                <a:cs typeface="Maven Pro"/>
                <a:sym typeface="Maven Pro"/>
              </a:rPr>
              <a:t>Records details such as allocation date and ensures the asset is not already allocated.</a:t>
            </a:r>
          </a:p>
          <a:p>
            <a:pPr algn="just">
              <a:lnSpc>
                <a:spcPts val="4200"/>
              </a:lnSpc>
            </a:pPr>
            <a:endParaRPr lang="en-US" sz="3000">
              <a:solidFill>
                <a:srgbClr val="252930"/>
              </a:solidFill>
              <a:latin typeface="Maven Pro"/>
              <a:ea typeface="Maven Pro"/>
              <a:cs typeface="Maven Pro"/>
              <a:sym typeface="Maven Pro"/>
            </a:endParaRPr>
          </a:p>
        </p:txBody>
      </p:sp>
      <p:sp>
        <p:nvSpPr>
          <p:cNvPr id="11" name="TextBox 11"/>
          <p:cNvSpPr txBox="1"/>
          <p:nvPr/>
        </p:nvSpPr>
        <p:spPr>
          <a:xfrm>
            <a:off x="516220" y="6112243"/>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652</Words>
  <Application>Microsoft Office PowerPoint</Application>
  <PresentationFormat>Custom</PresentationFormat>
  <Paragraphs>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Times New Roman</vt:lpstr>
      <vt:lpstr>Calibri</vt:lpstr>
      <vt:lpstr>Maven Pro</vt:lpstr>
      <vt:lpstr>Maven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cp:lastModifiedBy>YUVASRI S</cp:lastModifiedBy>
  <cp:revision>3</cp:revision>
  <dcterms:created xsi:type="dcterms:W3CDTF">2006-08-16T00:00:00Z</dcterms:created>
  <dcterms:modified xsi:type="dcterms:W3CDTF">2025-06-29T13:59:47Z</dcterms:modified>
  <dc:identifier>DAGrgeTyTxc</dc:identifier>
</cp:coreProperties>
</file>