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38200" y="19665"/>
            <a:ext cx="9991800" cy="9399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2800"/>
              <a:buFont typeface="Times New Roman"/>
              <a:buNone/>
            </a:pPr>
            <a:r>
              <a:rPr b="1" lang="en-GB" sz="2800">
                <a:solidFill>
                  <a:srgbClr val="0F0F0F"/>
                </a:solidFill>
                <a:latin typeface="Times New Roman"/>
                <a:ea typeface="Times New Roman"/>
                <a:cs typeface="Times New Roman"/>
                <a:sym typeface="Times New Roman"/>
              </a:rPr>
              <a:t>Employee Turnover Analysis using Excel</a:t>
            </a:r>
            <a:r>
              <a:rPr b="1" i="0" lang="en-GB" sz="2800">
                <a:solidFill>
                  <a:srgbClr val="0F0F0F"/>
                </a:solidFill>
                <a:latin typeface="Times New Roman"/>
                <a:ea typeface="Times New Roman"/>
                <a:cs typeface="Times New Roman"/>
                <a:sym typeface="Times New Roman"/>
              </a:rPr>
              <a:t> </a:t>
            </a:r>
            <a:br>
              <a:rPr b="1" i="0" lang="en-GB">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GB"/>
              <a:t>‹#›</a:t>
            </a:fld>
            <a:endParaRPr/>
          </a:p>
        </p:txBody>
      </p:sp>
      <p:sp>
        <p:nvSpPr>
          <p:cNvPr id="47" name="Google Shape;47;p1"/>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GB" sz="2400">
                <a:solidFill>
                  <a:schemeClr val="dk1"/>
                </a:solidFill>
                <a:latin typeface="Calibri"/>
                <a:ea typeface="Calibri"/>
                <a:cs typeface="Calibri"/>
                <a:sym typeface="Calibri"/>
              </a:rPr>
              <a:t>STUDENT NAME: Yuvendran.M</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GB" sz="2400">
                <a:solidFill>
                  <a:schemeClr val="dk1"/>
                </a:solidFill>
                <a:latin typeface="Calibri"/>
                <a:ea typeface="Calibri"/>
                <a:cs typeface="Calibri"/>
                <a:sym typeface="Calibri"/>
              </a:rPr>
              <a:t>REGISTER NO: 312210676</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GB" sz="2400">
                <a:solidFill>
                  <a:schemeClr val="dk1"/>
                </a:solidFill>
                <a:latin typeface="Calibri"/>
                <a:ea typeface="Calibri"/>
                <a:cs typeface="Calibri"/>
                <a:sym typeface="Calibri"/>
              </a:rPr>
              <a:t>DEPARTMENT: B.COM (Gen)</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GB" sz="2400">
                <a:solidFill>
                  <a:schemeClr val="dk1"/>
                </a:solidFill>
                <a:latin typeface="Calibri"/>
                <a:ea typeface="Calibri"/>
                <a:cs typeface="Calibri"/>
                <a:sym typeface="Calibri"/>
              </a:rPr>
              <a:t>COLLEGE: SRM ARTS AND SCIENCE COLLEGE</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GB"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36119D3-9058-4DEE-9F5F-1E5DEDBEA520}"/>
              </a:ext>
            </a:extLst>
          </p:cNvPr>
          <p:cNvSpPr txBox="1"/>
          <p:nvPr/>
        </p:nvSpPr>
        <p:spPr>
          <a:xfrm>
            <a:off x="739775" y="1049337"/>
            <a:ext cx="8794750" cy="5970865"/>
          </a:xfrm>
          <a:prstGeom prst="rect">
            <a:avLst/>
          </a:prstGeom>
          <a:noFill/>
        </p:spPr>
        <p:txBody>
          <a:bodyPr wrap="square" rtlCol="0">
            <a:spAutoFit/>
          </a:bodyPr>
          <a:lstStyle/>
          <a:p>
            <a:r>
              <a:rPr lang="en-IN" sz="2800" dirty="0"/>
              <a:t>Data Collection:</a:t>
            </a:r>
          </a:p>
          <a:p>
            <a:r>
              <a:rPr lang="en-IN" sz="2800" dirty="0"/>
              <a:t>“Kaggle= Employee Turnover Analysis.</a:t>
            </a:r>
          </a:p>
          <a:p>
            <a:endParaRPr lang="en-IN" sz="2800" dirty="0"/>
          </a:p>
          <a:p>
            <a:r>
              <a:rPr lang="en-IN" sz="2800" dirty="0"/>
              <a:t>Features Collection:</a:t>
            </a:r>
          </a:p>
          <a:p>
            <a:pPr marL="342900" indent="-342900">
              <a:buFont typeface="+mj-lt"/>
              <a:buAutoNum type="alphaLcPeriod"/>
            </a:pPr>
            <a:endParaRPr lang="en-IN" sz="2800" dirty="0"/>
          </a:p>
          <a:p>
            <a:pPr marL="342900" indent="-342900">
              <a:buFont typeface="+mj-lt"/>
              <a:buAutoNum type="alphaLcPeriod"/>
            </a:pPr>
            <a:r>
              <a:rPr lang="en-IN" sz="2800" dirty="0"/>
              <a:t>Performance Score = Numerical Value</a:t>
            </a:r>
          </a:p>
          <a:p>
            <a:pPr marL="342900" indent="-342900">
              <a:buFont typeface="+mj-lt"/>
              <a:buAutoNum type="alphaLcPeriod"/>
            </a:pPr>
            <a:r>
              <a:rPr lang="en-IN" sz="2800" dirty="0"/>
              <a:t>Gender Code</a:t>
            </a:r>
          </a:p>
          <a:p>
            <a:pPr marL="342900" indent="-342900">
              <a:buFont typeface="+mj-lt"/>
              <a:buAutoNum type="alphaLcPeriod"/>
            </a:pPr>
            <a:r>
              <a:rPr lang="en-IN" sz="2800" dirty="0"/>
              <a:t>Employee Type </a:t>
            </a:r>
          </a:p>
          <a:p>
            <a:pPr marL="342900" indent="-342900">
              <a:buFont typeface="+mj-lt"/>
              <a:buAutoNum type="alphaLcPeriod"/>
            </a:pPr>
            <a:r>
              <a:rPr lang="en-IN" sz="2800" dirty="0"/>
              <a:t>Department Type</a:t>
            </a:r>
          </a:p>
          <a:p>
            <a:pPr marL="342900" indent="-342900">
              <a:buFont typeface="+mj-lt"/>
              <a:buAutoNum type="alphaLcPeriod"/>
            </a:pPr>
            <a:r>
              <a:rPr lang="en-IN" sz="2800" dirty="0"/>
              <a:t>Start Date</a:t>
            </a:r>
          </a:p>
          <a:p>
            <a:pPr marL="342900" indent="-342900">
              <a:buFont typeface="+mj-lt"/>
              <a:buAutoNum type="alphaLcPeriod"/>
            </a:pPr>
            <a:r>
              <a:rPr lang="en-IN" sz="2800" dirty="0"/>
              <a:t>Quarters</a:t>
            </a:r>
          </a:p>
          <a:p>
            <a:pPr marL="342900" indent="-342900">
              <a:buFont typeface="+mj-lt"/>
              <a:buAutoNum type="alphaLcPeriod"/>
            </a:pPr>
            <a:r>
              <a:rPr lang="en-IN" sz="2800" dirty="0"/>
              <a:t>End Date</a:t>
            </a:r>
          </a:p>
          <a:p>
            <a:pPr marL="342900" indent="-342900">
              <a:buFont typeface="+mj-lt"/>
              <a:buAutoNum type="alphaLcPeriod"/>
            </a:pPr>
            <a:r>
              <a:rPr lang="en-IN" sz="2800" dirty="0"/>
              <a:t>Year</a:t>
            </a:r>
          </a:p>
          <a:p>
            <a:pPr marL="342900" indent="-342900">
              <a:buFont typeface="+mj-lt"/>
              <a:buAutoNum type="alphaLcPeriod"/>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FFE847F-F545-4DF8-9270-DB28804C9C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1447800"/>
            <a:ext cx="7391400" cy="4882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E340A5-800B-45E9-A68E-C2EBF9D8EC90}"/>
              </a:ext>
            </a:extLst>
          </p:cNvPr>
          <p:cNvSpPr txBox="1"/>
          <p:nvPr/>
        </p:nvSpPr>
        <p:spPr>
          <a:xfrm>
            <a:off x="755332" y="1143634"/>
            <a:ext cx="8693468" cy="5355312"/>
          </a:xfrm>
          <a:prstGeom prst="rect">
            <a:avLst/>
          </a:prstGeom>
          <a:noFill/>
        </p:spPr>
        <p:txBody>
          <a:bodyPr wrap="square" rtlCol="0">
            <a:spAutoFit/>
          </a:bodyPr>
          <a:lstStyle/>
          <a:p>
            <a:r>
              <a:rPr lang="en-GB" dirty="0"/>
              <a:t>The bar graph reveals significant insights into the distribution of performance scores across various departments, employee types, and over different years</a:t>
            </a:r>
          </a:p>
          <a:p>
            <a:pPr>
              <a:buFont typeface="+mj-lt"/>
              <a:buAutoNum type="arabicPeriod"/>
            </a:pPr>
            <a:endParaRPr lang="en-GB" b="1" dirty="0"/>
          </a:p>
          <a:p>
            <a:pPr>
              <a:buFont typeface="+mj-lt"/>
              <a:buAutoNum type="arabicPeriod"/>
            </a:pPr>
            <a:r>
              <a:rPr lang="en-GB" b="1" dirty="0"/>
              <a:t>High Concentration in Production and IT/IS Departments:</a:t>
            </a:r>
            <a:endParaRPr lang="en-GB" dirty="0"/>
          </a:p>
          <a:p>
            <a:pPr marL="742950" lvl="1" indent="-285750">
              <a:buFont typeface="+mj-lt"/>
              <a:buAutoNum type="arabicPeriod"/>
            </a:pPr>
            <a:r>
              <a:rPr lang="en-GB" dirty="0"/>
              <a:t>The Production and IT/IS departments show the highest concentration of performance scores, particularly among Full-Time employees. This suggests that these departments might have more rigorous or frequent performance evaluations, or that they have a larger workforce compared to other departments.</a:t>
            </a:r>
          </a:p>
          <a:p>
            <a:pPr>
              <a:buFont typeface="+mj-lt"/>
              <a:buAutoNum type="arabicPeriod"/>
            </a:pPr>
            <a:r>
              <a:rPr lang="en-GB" b="1" dirty="0"/>
              <a:t>Limited Performance Scores for Contract and Part-Time Employees:</a:t>
            </a:r>
            <a:endParaRPr lang="en-GB" dirty="0"/>
          </a:p>
          <a:p>
            <a:pPr marL="742950" lvl="1" indent="-285750">
              <a:buFont typeface="+mj-lt"/>
              <a:buAutoNum type="arabicPeriod"/>
            </a:pPr>
            <a:r>
              <a:rPr lang="en-GB" dirty="0"/>
              <a:t>There are noticeably fewer performance scores recorded for Contract and Part-Time employees across all departments. This could indicate that these employee types undergo less frequent performance evaluations or that fewer of them are employed.</a:t>
            </a:r>
          </a:p>
          <a:p>
            <a:pPr>
              <a:buFont typeface="+mj-lt"/>
              <a:buAutoNum type="arabicPeriod"/>
            </a:pPr>
            <a:r>
              <a:rPr lang="en-GB" b="1" dirty="0"/>
              <a:t>Stable Performance Scores Over Time:</a:t>
            </a:r>
            <a:endParaRPr lang="en-GB" dirty="0"/>
          </a:p>
          <a:p>
            <a:pPr marL="742950" lvl="1" indent="-285750">
              <a:buFont typeface="+mj-lt"/>
              <a:buAutoNum type="arabicPeriod"/>
            </a:pPr>
            <a:r>
              <a:rPr lang="en-GB" dirty="0"/>
              <a:t>The performance scores across the years appear relatively stable with some fluctuations. This stability suggests consistency in performance evaluation processes, though it also implies that there may not be significant improvements or declines in performance over the observed period.</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Turnover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68BEDD5-5256-4D62-A704-1B41B04B39DB}"/>
              </a:ext>
            </a:extLst>
          </p:cNvPr>
          <p:cNvSpPr txBox="1"/>
          <p:nvPr/>
        </p:nvSpPr>
        <p:spPr>
          <a:xfrm>
            <a:off x="228600" y="1695450"/>
            <a:ext cx="7905750" cy="3816429"/>
          </a:xfrm>
          <a:prstGeom prst="rect">
            <a:avLst/>
          </a:prstGeom>
          <a:noFill/>
        </p:spPr>
        <p:txBody>
          <a:bodyPr wrap="square" rtlCol="0">
            <a:spAutoFit/>
          </a:bodyPr>
          <a:lstStyle/>
          <a:p>
            <a:r>
              <a:rPr lang="en-GB" sz="2800" dirty="0"/>
              <a:t> To understand and Mitigate Employee Turnover</a:t>
            </a:r>
          </a:p>
          <a:p>
            <a:endParaRPr lang="en-GB" sz="2800" dirty="0"/>
          </a:p>
          <a:p>
            <a:r>
              <a:rPr lang="en-GB" sz="2800" dirty="0"/>
              <a:t>The analyse the distribution of performance scores across different departments categorized by employee type (Contract, Start date, Quarters, End date) over multiple years. The performance scores are segmented by gender, employee type and department.</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r>
              <a:rPr lang="en-GB" sz="2400" b="0" i="0" dirty="0">
                <a:solidFill>
                  <a:srgbClr val="0D0D0D"/>
                </a:solidFill>
                <a:effectLst/>
                <a:latin typeface="Times New Roman" panose="02020603050405020304" pitchFamily="18" charset="0"/>
                <a:cs typeface="Times New Roman" panose="02020603050405020304" pitchFamily="18" charset="0"/>
              </a:rPr>
              <a:t>The Production department has the highest concentration of performance scores, particularly among Full-Time employees.IT/IS also shows a notable concentration of scores, primarily for Full-Time employees. There are fewer performance scores recorded for Contract and Part-Time employees across all departments. The count of performance scores appears relatively stable over time across most departments, with some minor fluctuations.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19D04F1-2B63-4F1A-8720-DAE3E1B33B03}"/>
              </a:ext>
            </a:extLst>
          </p:cNvPr>
          <p:cNvSpPr txBox="1"/>
          <p:nvPr/>
        </p:nvSpPr>
        <p:spPr>
          <a:xfrm>
            <a:off x="723900" y="1828800"/>
            <a:ext cx="6515100" cy="3108543"/>
          </a:xfrm>
          <a:prstGeom prst="rect">
            <a:avLst/>
          </a:prstGeom>
          <a:noFill/>
        </p:spPr>
        <p:txBody>
          <a:bodyPr wrap="square" rtlCol="0">
            <a:spAutoFit/>
          </a:bodyPr>
          <a:lstStyle/>
          <a:p>
            <a:r>
              <a:rPr lang="en-GB" sz="2800" dirty="0"/>
              <a:t>The end users of the information in the bar graph are likely to include:</a:t>
            </a:r>
          </a:p>
          <a:p>
            <a:pPr marL="342900" indent="-342900">
              <a:buAutoNum type="arabicPeriod"/>
            </a:pPr>
            <a:r>
              <a:rPr lang="en-US" sz="2800" dirty="0"/>
              <a:t>Human Resources (HR) Managers</a:t>
            </a:r>
          </a:p>
          <a:p>
            <a:pPr marL="342900" indent="-342900">
              <a:buAutoNum type="arabicPeriod"/>
            </a:pPr>
            <a:r>
              <a:rPr lang="en-US" sz="2800" dirty="0"/>
              <a:t>Department Heads</a:t>
            </a:r>
          </a:p>
          <a:p>
            <a:pPr marL="342900" indent="-342900">
              <a:buAutoNum type="arabicPeriod"/>
            </a:pPr>
            <a:r>
              <a:rPr lang="en-US" sz="2800" dirty="0"/>
              <a:t>Executives and Leadership</a:t>
            </a:r>
          </a:p>
          <a:p>
            <a:pPr marL="342900" indent="-342900">
              <a:buAutoNum type="arabicPeriod"/>
            </a:pPr>
            <a:r>
              <a:rPr lang="en-US" sz="2800" dirty="0"/>
              <a:t>Diversity and Inclusion Officers</a:t>
            </a:r>
          </a:p>
          <a:p>
            <a:pPr marL="342900" indent="-342900">
              <a:buAutoNum type="arabicPeriod"/>
            </a:pPr>
            <a:r>
              <a:rPr lang="en-US" sz="2800" dirty="0"/>
              <a:t>Data Analysts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E221F9B-4323-4DFF-BF8F-DE3A017A9380}"/>
              </a:ext>
            </a:extLst>
          </p:cNvPr>
          <p:cNvSpPr txBox="1"/>
          <p:nvPr/>
        </p:nvSpPr>
        <p:spPr>
          <a:xfrm>
            <a:off x="2971799" y="1828800"/>
            <a:ext cx="5396023" cy="4370427"/>
          </a:xfrm>
          <a:prstGeom prst="rect">
            <a:avLst/>
          </a:prstGeom>
          <a:noFill/>
        </p:spPr>
        <p:txBody>
          <a:bodyPr wrap="square" rtlCol="0">
            <a:spAutoFit/>
          </a:bodyPr>
          <a:lstStyle/>
          <a:p>
            <a:endParaRPr lang="en-GB" sz="1800" spc="10" dirty="0"/>
          </a:p>
          <a:p>
            <a:r>
              <a:rPr lang="en-GB" sz="2000" spc="10" dirty="0"/>
              <a:t>O</a:t>
            </a:r>
            <a:r>
              <a:rPr lang="en-GB" sz="2000" spc="25" dirty="0"/>
              <a:t>U</a:t>
            </a:r>
            <a:r>
              <a:rPr lang="en-GB" sz="2000" dirty="0"/>
              <a:t>R</a:t>
            </a:r>
            <a:r>
              <a:rPr lang="en-GB" sz="2000" spc="5" dirty="0"/>
              <a:t> </a:t>
            </a:r>
            <a:r>
              <a:rPr lang="en-GB" sz="2000" spc="25" dirty="0"/>
              <a:t>S</a:t>
            </a:r>
            <a:r>
              <a:rPr lang="en-GB" sz="2000" spc="10" dirty="0"/>
              <a:t>O</a:t>
            </a:r>
            <a:r>
              <a:rPr lang="en-GB" sz="2000" spc="25" dirty="0"/>
              <a:t>LU</a:t>
            </a:r>
            <a:r>
              <a:rPr lang="en-GB" sz="2000" spc="-35" dirty="0"/>
              <a:t>T</a:t>
            </a:r>
            <a:r>
              <a:rPr lang="en-GB" sz="2000" spc="-30" dirty="0"/>
              <a:t>I</a:t>
            </a:r>
            <a:r>
              <a:rPr lang="en-GB" sz="2000" spc="10" dirty="0"/>
              <a:t>O</a:t>
            </a:r>
            <a:r>
              <a:rPr lang="en-GB" sz="2000" dirty="0"/>
              <a:t>N</a:t>
            </a:r>
            <a:r>
              <a:rPr lang="en-GB" sz="2000" spc="-345" dirty="0"/>
              <a:t> </a:t>
            </a:r>
            <a:r>
              <a:rPr lang="en-GB" sz="2000" spc="-35" dirty="0"/>
              <a:t>A</a:t>
            </a:r>
            <a:r>
              <a:rPr lang="en-GB" sz="2000" spc="-5" dirty="0"/>
              <a:t>N</a:t>
            </a:r>
            <a:r>
              <a:rPr lang="en-GB" sz="2000" dirty="0"/>
              <a:t>D</a:t>
            </a:r>
            <a:r>
              <a:rPr lang="en-GB" sz="2000" spc="35" dirty="0"/>
              <a:t> </a:t>
            </a:r>
            <a:r>
              <a:rPr lang="en-GB" sz="2000" spc="-30" dirty="0"/>
              <a:t>I</a:t>
            </a:r>
            <a:r>
              <a:rPr lang="en-GB" sz="2000" spc="-35" dirty="0"/>
              <a:t>T</a:t>
            </a:r>
            <a:r>
              <a:rPr lang="en-GB" sz="2000" dirty="0"/>
              <a:t>S</a:t>
            </a:r>
            <a:r>
              <a:rPr lang="en-GB" sz="2000" spc="60" dirty="0"/>
              <a:t> </a:t>
            </a:r>
            <a:r>
              <a:rPr lang="en-GB" sz="2000" spc="-295" dirty="0"/>
              <a:t>V </a:t>
            </a:r>
            <a:r>
              <a:rPr lang="en-GB" sz="2000" spc="-35" dirty="0"/>
              <a:t>A</a:t>
            </a:r>
            <a:r>
              <a:rPr lang="en-GB" sz="2000" spc="25" dirty="0"/>
              <a:t>LU</a:t>
            </a:r>
            <a:r>
              <a:rPr lang="en-GB" sz="2000" dirty="0"/>
              <a:t>E</a:t>
            </a:r>
            <a:r>
              <a:rPr lang="en-GB" sz="2000" spc="-65" dirty="0"/>
              <a:t> </a:t>
            </a:r>
            <a:r>
              <a:rPr lang="en-GB" sz="2000" spc="-15" dirty="0"/>
              <a:t>P</a:t>
            </a:r>
            <a:r>
              <a:rPr lang="en-GB" sz="2000" spc="-30" dirty="0"/>
              <a:t>R</a:t>
            </a:r>
            <a:r>
              <a:rPr lang="en-GB" sz="2000" spc="10" dirty="0"/>
              <a:t>O</a:t>
            </a:r>
            <a:r>
              <a:rPr lang="en-GB" sz="2000" spc="-15" dirty="0"/>
              <a:t>P</a:t>
            </a:r>
            <a:r>
              <a:rPr lang="en-GB" sz="2000" spc="10" dirty="0"/>
              <a:t>O</a:t>
            </a:r>
            <a:r>
              <a:rPr lang="en-GB" sz="2000" spc="25" dirty="0"/>
              <a:t>S</a:t>
            </a:r>
            <a:r>
              <a:rPr lang="en-GB" sz="2000" spc="-30" dirty="0"/>
              <a:t>I</a:t>
            </a:r>
            <a:r>
              <a:rPr lang="en-GB" sz="2000" spc="-35" dirty="0"/>
              <a:t>T</a:t>
            </a:r>
            <a:r>
              <a:rPr lang="en-GB" sz="2000" spc="-30" dirty="0"/>
              <a:t>I</a:t>
            </a:r>
            <a:r>
              <a:rPr lang="en-GB" sz="2000" spc="10" dirty="0"/>
              <a:t>O</a:t>
            </a:r>
            <a:r>
              <a:rPr lang="en-GB" sz="2000" dirty="0"/>
              <a:t>N IS AS FOLLOWS:</a:t>
            </a:r>
          </a:p>
          <a:p>
            <a:pPr marL="342900" indent="-342900">
              <a:buAutoNum type="arabicPeriod"/>
            </a:pPr>
            <a:r>
              <a:rPr lang="en-US" sz="2000" dirty="0"/>
              <a:t>Data-Driven Decision-Making</a:t>
            </a:r>
          </a:p>
          <a:p>
            <a:pPr marL="342900" indent="-342900">
              <a:buAutoNum type="arabicPeriod"/>
            </a:pPr>
            <a:r>
              <a:rPr lang="en-US" sz="2000" dirty="0"/>
              <a:t>Enhanced Performance Management</a:t>
            </a:r>
          </a:p>
          <a:p>
            <a:pPr marL="342900" indent="-342900">
              <a:buAutoNum type="arabicPeriod"/>
            </a:pPr>
            <a:r>
              <a:rPr lang="en-US" sz="2000" dirty="0"/>
              <a:t>Promoting Equity and Inclusion</a:t>
            </a:r>
          </a:p>
          <a:p>
            <a:pPr marL="342900" indent="-342900">
              <a:buAutoNum type="arabicPeriod"/>
            </a:pPr>
            <a:r>
              <a:rPr lang="en-GB" sz="2000" dirty="0"/>
              <a:t>Historical Insights and Trend Analysis</a:t>
            </a:r>
          </a:p>
          <a:p>
            <a:pPr marL="342900" indent="-342900">
              <a:buAutoNum type="arabicPeriod"/>
            </a:pPr>
            <a:r>
              <a:rPr lang="en-US" sz="2000" dirty="0"/>
              <a:t>Resource Optimization</a:t>
            </a:r>
          </a:p>
          <a:p>
            <a:endParaRPr lang="en-GB" sz="2000" dirty="0"/>
          </a:p>
          <a:p>
            <a:r>
              <a:rPr lang="en-GB" sz="2000" dirty="0"/>
              <a:t>our solution delivers actionable insights that help organizations improve overall performance, promote fairness, and optimize resource utilization, ultimately driving better business outcomes</a:t>
            </a:r>
            <a:r>
              <a:rPr lang="en-GB" dirty="0"/>
              <a:t>.</a:t>
            </a:r>
            <a:endParaRPr lang="en-GB"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33B9C94-FD4C-47A6-B66D-97A25051751F}"/>
              </a:ext>
            </a:extLst>
          </p:cNvPr>
          <p:cNvSpPr txBox="1"/>
          <p:nvPr/>
        </p:nvSpPr>
        <p:spPr>
          <a:xfrm>
            <a:off x="755332" y="1143634"/>
            <a:ext cx="8845868" cy="7294305"/>
          </a:xfrm>
          <a:prstGeom prst="rect">
            <a:avLst/>
          </a:prstGeom>
          <a:noFill/>
        </p:spPr>
        <p:txBody>
          <a:bodyPr wrap="square" rtlCol="0">
            <a:spAutoFit/>
          </a:bodyPr>
          <a:lstStyle/>
          <a:p>
            <a:pPr marL="285750" indent="-285750">
              <a:buFont typeface="Arial" panose="020B0604020202020204" pitchFamily="34" charset="0"/>
              <a:buChar char="•"/>
            </a:pPr>
            <a:r>
              <a:rPr lang="en-IN" dirty="0"/>
              <a:t>Employees:</a:t>
            </a:r>
          </a:p>
          <a:p>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Gender Code</a:t>
            </a:r>
          </a:p>
          <a:p>
            <a:pPr marL="285750" indent="-285750">
              <a:buFont typeface="Wingdings" panose="05000000000000000000" pitchFamily="2" charset="2"/>
              <a:buChar char="ü"/>
            </a:pPr>
            <a:r>
              <a:rPr lang="en-IN" dirty="0"/>
              <a:t>Employee type</a:t>
            </a:r>
          </a:p>
          <a:p>
            <a:endParaRPr lang="en-IN" dirty="0"/>
          </a:p>
          <a:p>
            <a:pPr marL="285750" indent="-285750">
              <a:buFont typeface="Arial" panose="020B0604020202020204" pitchFamily="34" charset="0"/>
              <a:buChar char="•"/>
            </a:pPr>
            <a:r>
              <a:rPr lang="en-IN" dirty="0"/>
              <a:t>Departments:</a:t>
            </a:r>
          </a:p>
          <a:p>
            <a:endParaRPr lang="en-IN" dirty="0"/>
          </a:p>
          <a:p>
            <a:pPr marL="285750" indent="-285750">
              <a:buFont typeface="Wingdings" panose="05000000000000000000" pitchFamily="2" charset="2"/>
              <a:buChar char="ü"/>
            </a:pPr>
            <a:r>
              <a:rPr lang="en-IN" dirty="0"/>
              <a:t>Department ID</a:t>
            </a:r>
          </a:p>
          <a:p>
            <a:pPr marL="285750" indent="-285750">
              <a:buFont typeface="Wingdings" panose="05000000000000000000" pitchFamily="2" charset="2"/>
              <a:buChar char="ü"/>
            </a:pPr>
            <a:r>
              <a:rPr lang="en-IN" dirty="0"/>
              <a:t>Department Name</a:t>
            </a:r>
          </a:p>
          <a:p>
            <a:pPr marL="285750" indent="-285750">
              <a:buFont typeface="Arial" panose="020B0604020202020204" pitchFamily="34" charset="0"/>
              <a:buChar char="•"/>
            </a:pPr>
            <a:r>
              <a:rPr lang="en-IN" dirty="0"/>
              <a:t>Performance Score:</a:t>
            </a:r>
          </a:p>
          <a:p>
            <a:pPr marL="285750" indent="-285750">
              <a:buFont typeface="Wingdings" panose="05000000000000000000" pitchFamily="2" charset="2"/>
              <a:buChar char="ü"/>
            </a:pPr>
            <a:r>
              <a:rPr lang="en-IN" dirty="0"/>
              <a:t>Performance Score ID</a:t>
            </a:r>
          </a:p>
          <a:p>
            <a:pPr marL="285750" indent="-285750">
              <a:buFont typeface="Wingdings" panose="05000000000000000000" pitchFamily="2" charset="2"/>
              <a:buChar char="ü"/>
            </a:pPr>
            <a:r>
              <a:rPr lang="en-IN" dirty="0"/>
              <a:t>Score Date</a:t>
            </a:r>
          </a:p>
          <a:p>
            <a:pPr marL="285750" indent="-285750">
              <a:buFont typeface="Wingdings" panose="05000000000000000000" pitchFamily="2" charset="2"/>
              <a:buChar char="ü"/>
            </a:pPr>
            <a:r>
              <a:rPr lang="en-IN" dirty="0"/>
              <a:t>Year</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r>
              <a:rPr lang="en-IN" dirty="0"/>
              <a:t>Employees Details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Employee ID</a:t>
            </a:r>
          </a:p>
          <a:p>
            <a:pPr marL="285750" indent="-285750">
              <a:buFont typeface="Wingdings" panose="05000000000000000000" pitchFamily="2" charset="2"/>
              <a:buChar char="ü"/>
            </a:pPr>
            <a:r>
              <a:rPr lang="en-IN" dirty="0"/>
              <a:t>Start Date</a:t>
            </a:r>
          </a:p>
          <a:p>
            <a:pPr marL="285750" indent="-285750">
              <a:buFont typeface="Wingdings" panose="05000000000000000000" pitchFamily="2" charset="2"/>
              <a:buChar char="ü"/>
            </a:pPr>
            <a:r>
              <a:rPr lang="en-IN" dirty="0"/>
              <a:t>End Date</a:t>
            </a:r>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Wingdings" panose="05000000000000000000" pitchFamily="2" charset="2"/>
              <a:buChar char="ü"/>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2354703"/>
            <a:ext cx="7239000" cy="2246769"/>
          </a:xfrm>
          <a:prstGeom prst="rect">
            <a:avLst/>
          </a:prstGeom>
          <a:noFill/>
        </p:spPr>
        <p:txBody>
          <a:bodyPr wrap="square" rtlCol="0">
            <a:spAutoFit/>
          </a:bodyPr>
          <a:lstStyle/>
          <a:p>
            <a:pPr algn="l"/>
            <a:r>
              <a:rPr lang="en-GB" sz="2800" dirty="0">
                <a:solidFill>
                  <a:srgbClr val="0D0D0D"/>
                </a:solidFill>
                <a:latin typeface="Times New Roman" panose="02020603050405020304" pitchFamily="18" charset="0"/>
                <a:cs typeface="Times New Roman" panose="02020603050405020304" pitchFamily="18" charset="0"/>
              </a:rPr>
              <a:t> =J2+K2+L2+other components, </a:t>
            </a:r>
          </a:p>
          <a:p>
            <a:pPr algn="l"/>
            <a:r>
              <a:rPr lang="en-GB" sz="2800" dirty="0">
                <a:solidFill>
                  <a:srgbClr val="0D0D0D"/>
                </a:solidFill>
                <a:latin typeface="Times New Roman" panose="02020603050405020304" pitchFamily="18" charset="0"/>
                <a:cs typeface="Times New Roman" panose="02020603050405020304" pitchFamily="18" charset="0"/>
              </a:rPr>
              <a:t>=J2+K2+L2</a:t>
            </a:r>
          </a:p>
          <a:p>
            <a:pPr algn="l"/>
            <a:r>
              <a:rPr lang="en-GB" sz="2800" dirty="0">
                <a:solidFill>
                  <a:srgbClr val="0D0D0D"/>
                </a:solidFill>
                <a:latin typeface="Times New Roman" panose="02020603050405020304" pitchFamily="18" charset="0"/>
                <a:cs typeface="Times New Roman" panose="02020603050405020304" pitchFamily="18" charset="0"/>
              </a:rPr>
              <a:t> =F2-(G2+H2+I2)</a:t>
            </a:r>
          </a:p>
          <a:p>
            <a:pPr algn="l"/>
            <a:r>
              <a:rPr lang="en-GB" sz="2800" b="0" i="0" dirty="0">
                <a:solidFill>
                  <a:srgbClr val="0D0D0D"/>
                </a:solidFill>
                <a:effectLst/>
                <a:latin typeface="Times New Roman" panose="02020603050405020304" pitchFamily="18" charset="0"/>
                <a:cs typeface="Times New Roman" panose="02020603050405020304" pitchFamily="18" charset="0"/>
              </a:rPr>
              <a:t>=IFS( Z * 8 &gt;= 5 "VERY HIGH", Z * 8 &gt;= 4 , "HI GH" Z * 8 &gt;= 3 "MED", TRUE, "LOW")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