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72" r:id="rId4"/>
    <p:sldId id="273" r:id="rId5"/>
    <p:sldId id="289" r:id="rId6"/>
    <p:sldId id="264" r:id="rId7"/>
    <p:sldId id="285" r:id="rId8"/>
    <p:sldId id="293" r:id="rId9"/>
    <p:sldId id="291" r:id="rId10"/>
    <p:sldId id="286" r:id="rId11"/>
    <p:sldId id="294" r:id="rId12"/>
    <p:sldId id="295" r:id="rId13"/>
    <p:sldId id="287" r:id="rId14"/>
    <p:sldId id="288" r:id="rId15"/>
    <p:sldId id="280" r:id="rId16"/>
    <p:sldId id="296" r:id="rId17"/>
    <p:sldId id="282" r:id="rId18"/>
    <p:sldId id="281" r:id="rId19"/>
    <p:sldId id="283" r:id="rId20"/>
    <p:sldId id="269" r:id="rId21"/>
    <p:sldId id="297" r:id="rId22"/>
    <p:sldId id="270" r:id="rId23"/>
    <p:sldId id="271" r:id="rId24"/>
    <p:sldId id="26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3D6414-53F5-6520-BF3A-1341EFDB486E}" v="644" dt="2023-11-30T16:33:20.831"/>
    <p1510:client id="{6C4273E2-588E-D57F-6265-0F03DB2CF401}" v="2205" dt="2023-11-30T03:11:33.243"/>
    <p1510:client id="{804CAEDB-FF11-E2F8-E4FD-5C120F6D3C7D}" v="4187" dt="2023-12-01T03:11:56.572"/>
    <p1510:client id="{82D2840C-BD4D-C872-7451-2EE191E80EAE}" v="463" dt="2023-11-30T23:00:33"/>
    <p1510:client id="{85DD4E72-D705-42CA-9043-3F190AC48B09}" v="617" dt="2023-11-30T22:45:07.323"/>
    <p1510:client id="{ACF3E63B-7A34-E80D-AF4B-610545FC202F}" v="1696" dt="2023-11-30T15:19:47.678"/>
    <p1510:client id="{BF62CC73-E485-093F-E276-3911E5F88364}" v="4" dt="2023-11-29T16:27:16.231"/>
    <p1510:client id="{D51E6979-3432-4288-BAF3-C7CB7C132C4D}" v="628" dt="2023-11-29T05:21:45.6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8018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83237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25306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11634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29120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7881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67520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46318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65059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8777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9694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952139952"/>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rive.google.com/drive/folders/1L9WKun7X6ojoGvx7F-5_RamziUVVAuhu?usp=shari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rive.google.com/drive/folders/1L9WKun7X6ojoGvx7F-5_RamziUVVAuhu?usp=sharing" TargetMode="External"/><Relationship Id="rId2" Type="http://schemas.openxmlformats.org/officeDocument/2006/relationships/hyperlink" Target="https://drive.google.com/file/d/1LpEEwroVzbh8pXIBYRlCNPuqt68DSQfB/view?usp=sharing" TargetMode="External"/><Relationship Id="rId1" Type="http://schemas.openxmlformats.org/officeDocument/2006/relationships/slideLayout" Target="../slideLayouts/slideLayout2.xml"/><Relationship Id="rId4" Type="http://schemas.openxmlformats.org/officeDocument/2006/relationships/hyperlink" Target="https://drive.google.com/file/d/1rmgRmPpAcsmPpZiKxHpRQ85ee3-GsXEF/view?usp=sharing"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nytimes.com/2020/02/25/business/stock-markets-covid-19.html" TargetMode="External"/><Relationship Id="rId2" Type="http://schemas.openxmlformats.org/officeDocument/2006/relationships/hyperlink" Target="https://doi.org/10.1080/1331677x.2021.1914125" TargetMode="External"/><Relationship Id="rId1" Type="http://schemas.openxmlformats.org/officeDocument/2006/relationships/slideLayout" Target="../slideLayouts/slideLayout2.xml"/><Relationship Id="rId5" Type="http://schemas.openxmlformats.org/officeDocument/2006/relationships/hyperlink" Target="https://doi.org/10.3390/su13084304" TargetMode="External"/><Relationship Id="rId4" Type="http://schemas.openxmlformats.org/officeDocument/2006/relationships/hyperlink" Target="https://doi.org/10.1002/pa.276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eeexplore.ieee.org/document/9643820" TargetMode="External"/><Relationship Id="rId2" Type="http://schemas.openxmlformats.org/officeDocument/2006/relationships/hyperlink" Target="https://ieeexplore.ieee.org/document/1002061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343E1-AC3A-59C1-4714-D7B0CC0B8CB9}"/>
              </a:ext>
            </a:extLst>
          </p:cNvPr>
          <p:cNvSpPr>
            <a:spLocks noGrp="1"/>
          </p:cNvSpPr>
          <p:nvPr>
            <p:ph type="ctrTitle"/>
          </p:nvPr>
        </p:nvSpPr>
        <p:spPr>
          <a:xfrm>
            <a:off x="841248" y="251312"/>
            <a:ext cx="10506456" cy="1010264"/>
          </a:xfrm>
        </p:spPr>
        <p:txBody>
          <a:bodyPr vert="horz" lIns="91440" tIns="45720" rIns="91440" bIns="45720" rtlCol="0" anchor="ctr">
            <a:normAutofit/>
          </a:bodyPr>
          <a:lstStyle/>
          <a:p>
            <a:pPr algn="l"/>
            <a:r>
              <a:rPr lang="en-US" sz="3100" b="1" kern="1200">
                <a:latin typeface="+mj-lt"/>
                <a:ea typeface="+mj-ea"/>
                <a:cs typeface="+mj-cs"/>
              </a:rPr>
              <a:t>Title:</a:t>
            </a:r>
            <a:r>
              <a:rPr lang="en-US" sz="3100" b="1"/>
              <a:t> </a:t>
            </a:r>
            <a:r>
              <a:rPr lang="en-US" sz="3100" b="1">
                <a:ea typeface="+mj-lt"/>
                <a:cs typeface="+mj-lt"/>
              </a:rPr>
              <a:t>Impact of COVID-19 Deaths on Stock Market</a:t>
            </a:r>
            <a:endParaRPr lang="en-US" sz="3100" b="1" kern="1200">
              <a:latin typeface="+mj-lt"/>
              <a:cs typeface="Calibri Light"/>
            </a:endParaRPr>
          </a:p>
        </p:txBody>
      </p:sp>
      <p:sp>
        <p:nvSpPr>
          <p:cNvPr id="16" name="Rectangle 15">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title 2">
            <a:extLst>
              <a:ext uri="{FF2B5EF4-FFF2-40B4-BE49-F238E27FC236}">
                <a16:creationId xmlns:a16="http://schemas.microsoft.com/office/drawing/2014/main" id="{8D6539BD-BF25-969F-31B8-9A360A78479B}"/>
              </a:ext>
            </a:extLst>
          </p:cNvPr>
          <p:cNvSpPr>
            <a:spLocks/>
          </p:cNvSpPr>
          <p:nvPr/>
        </p:nvSpPr>
        <p:spPr>
          <a:xfrm>
            <a:off x="7712628" y="4823404"/>
            <a:ext cx="4071147" cy="1861616"/>
          </a:xfrm>
          <a:prstGeom prst="rect">
            <a:avLst/>
          </a:prstGeom>
        </p:spPr>
        <p:txBody>
          <a:bodyPr vert="horz" lIns="91440" tIns="45720" rIns="91440" bIns="45720" rtlCol="0" anchor="t">
            <a:normAutofit/>
          </a:bodyPr>
          <a:lstStyle/>
          <a:p>
            <a:pPr algn="r" defTabSz="950976">
              <a:spcAft>
                <a:spcPts val="600"/>
              </a:spcAft>
            </a:pPr>
            <a:r>
              <a:rPr lang="en-US" sz="1600" kern="1200">
                <a:latin typeface="Calibri"/>
                <a:ea typeface="+mn-ea"/>
                <a:cs typeface="Calibri"/>
              </a:rPr>
              <a:t>Team Members </a:t>
            </a:r>
            <a:endParaRPr lang="en-US" sz="1600" kern="1200">
              <a:latin typeface="Calibri"/>
              <a:cs typeface="Calibri"/>
            </a:endParaRPr>
          </a:p>
          <a:p>
            <a:pPr algn="r" defTabSz="950976">
              <a:lnSpc>
                <a:spcPct val="150000"/>
              </a:lnSpc>
            </a:pPr>
            <a:r>
              <a:rPr lang="en-US" sz="1400">
                <a:latin typeface="Calibri"/>
                <a:ea typeface="+mn-lt"/>
                <a:cs typeface="+mn-lt"/>
              </a:rPr>
              <a:t>Yuva Raj Jami -11690083</a:t>
            </a:r>
            <a:br>
              <a:rPr lang="en-US" sz="1400">
                <a:latin typeface="Calibri"/>
                <a:ea typeface="+mn-lt"/>
                <a:cs typeface="+mn-lt"/>
              </a:rPr>
            </a:br>
            <a:r>
              <a:rPr lang="en-US" sz="1400">
                <a:latin typeface="Calibri"/>
                <a:ea typeface="+mn-lt"/>
                <a:cs typeface="+mn-lt"/>
              </a:rPr>
              <a:t> Gaddam </a:t>
            </a:r>
            <a:r>
              <a:rPr lang="en-US" sz="1400" err="1">
                <a:latin typeface="Calibri"/>
                <a:ea typeface="+mn-lt"/>
                <a:cs typeface="+mn-lt"/>
              </a:rPr>
              <a:t>Durgasantosh</a:t>
            </a:r>
            <a:r>
              <a:rPr lang="en-US" sz="1400">
                <a:latin typeface="Calibri"/>
                <a:ea typeface="+mn-lt"/>
                <a:cs typeface="+mn-lt"/>
              </a:rPr>
              <a:t> -11722484 </a:t>
            </a:r>
          </a:p>
          <a:p>
            <a:pPr algn="r" defTabSz="950976">
              <a:lnSpc>
                <a:spcPct val="150000"/>
              </a:lnSpc>
            </a:pPr>
            <a:r>
              <a:rPr lang="en-US" sz="1400" err="1">
                <a:latin typeface="Calibri"/>
                <a:ea typeface="+mn-lt"/>
                <a:cs typeface="+mn-lt"/>
              </a:rPr>
              <a:t>Chavalam</a:t>
            </a:r>
            <a:r>
              <a:rPr lang="en-US" sz="1400">
                <a:latin typeface="Calibri"/>
                <a:ea typeface="+mn-lt"/>
                <a:cs typeface="+mn-lt"/>
              </a:rPr>
              <a:t> Venkata </a:t>
            </a:r>
            <a:r>
              <a:rPr lang="en-US" sz="1400" err="1">
                <a:latin typeface="Calibri"/>
                <a:ea typeface="+mn-lt"/>
                <a:cs typeface="+mn-lt"/>
              </a:rPr>
              <a:t>Chennaiah</a:t>
            </a:r>
            <a:r>
              <a:rPr lang="en-US" sz="1400">
                <a:latin typeface="Calibri"/>
                <a:ea typeface="+mn-lt"/>
                <a:cs typeface="+mn-lt"/>
              </a:rPr>
              <a:t> -11733972 </a:t>
            </a:r>
          </a:p>
          <a:p>
            <a:pPr algn="r" defTabSz="950976">
              <a:lnSpc>
                <a:spcPct val="150000"/>
              </a:lnSpc>
            </a:pPr>
            <a:r>
              <a:rPr lang="en-US" sz="1400">
                <a:latin typeface="Calibri"/>
                <a:ea typeface="+mn-lt"/>
                <a:cs typeface="+mn-lt"/>
              </a:rPr>
              <a:t>Chilukuri Tagore Reddy -11652327</a:t>
            </a:r>
            <a:r>
              <a:rPr lang="en-US" sz="1200">
                <a:latin typeface="ArialMT"/>
                <a:ea typeface="+mn-lt"/>
                <a:cs typeface="+mn-lt"/>
              </a:rPr>
              <a:t> </a:t>
            </a:r>
            <a:endParaRPr lang="en-US">
              <a:cs typeface="Calibri"/>
            </a:endParaRPr>
          </a:p>
          <a:p>
            <a:pPr algn="r" defTabSz="950976">
              <a:spcAft>
                <a:spcPts val="600"/>
              </a:spcAft>
            </a:pPr>
            <a:endParaRPr lang="en-US" sz="1600" b="1">
              <a:cs typeface="Calibri"/>
            </a:endParaRPr>
          </a:p>
        </p:txBody>
      </p:sp>
      <p:sp>
        <p:nvSpPr>
          <p:cNvPr id="9" name="Subtitle 2">
            <a:extLst>
              <a:ext uri="{FF2B5EF4-FFF2-40B4-BE49-F238E27FC236}">
                <a16:creationId xmlns:a16="http://schemas.microsoft.com/office/drawing/2014/main" id="{8D6E303B-A1C7-BF71-0EE1-8CF481E820AC}"/>
              </a:ext>
            </a:extLst>
          </p:cNvPr>
          <p:cNvSpPr txBox="1">
            <a:spLocks/>
          </p:cNvSpPr>
          <p:nvPr/>
        </p:nvSpPr>
        <p:spPr>
          <a:xfrm>
            <a:off x="839994" y="1936539"/>
            <a:ext cx="7337163" cy="678040"/>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defTabSz="950976">
              <a:spcBef>
                <a:spcPts val="1040"/>
              </a:spcBef>
            </a:pPr>
            <a:r>
              <a:rPr lang="en-US" sz="1450" b="1" dirty="0">
                <a:ea typeface="+mn-lt"/>
                <a:cs typeface="+mn-lt"/>
              </a:rPr>
              <a:t>Drive Link</a:t>
            </a:r>
          </a:p>
          <a:p>
            <a:pPr algn="l" defTabSz="950976">
              <a:spcBef>
                <a:spcPts val="1040"/>
              </a:spcBef>
            </a:pPr>
            <a:r>
              <a:rPr lang="en-US" sz="1450" dirty="0">
                <a:ea typeface="+mn-lt"/>
                <a:cs typeface="+mn-lt"/>
                <a:hlinkClick r:id="rId2"/>
              </a:rPr>
              <a:t>https://drive.google.com/drive/folders/1L9WKun7X6ojoGvx7F-5_RamziUVVAuhu?usp=sharing</a:t>
            </a:r>
            <a:endParaRPr lang="en-US">
              <a:ea typeface="+mn-lt"/>
              <a:cs typeface="+mn-lt"/>
            </a:endParaRPr>
          </a:p>
          <a:p>
            <a:pPr algn="l" defTabSz="950976">
              <a:spcBef>
                <a:spcPts val="1040"/>
              </a:spcBef>
            </a:pPr>
            <a:endParaRPr lang="en-US" sz="1450" dirty="0">
              <a:cs typeface="Calibri"/>
            </a:endParaRPr>
          </a:p>
        </p:txBody>
      </p:sp>
    </p:spTree>
    <p:extLst>
      <p:ext uri="{BB962C8B-B14F-4D97-AF65-F5344CB8AC3E}">
        <p14:creationId xmlns:p14="http://schemas.microsoft.com/office/powerpoint/2010/main" val="3822397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E5BA-553C-F506-1C1B-F66E2F7E1A76}"/>
              </a:ext>
            </a:extLst>
          </p:cNvPr>
          <p:cNvSpPr>
            <a:spLocks noGrp="1"/>
          </p:cNvSpPr>
          <p:nvPr>
            <p:ph type="title"/>
          </p:nvPr>
        </p:nvSpPr>
        <p:spPr>
          <a:xfrm>
            <a:off x="838200" y="365125"/>
            <a:ext cx="10515600" cy="398463"/>
          </a:xfrm>
        </p:spPr>
        <p:txBody>
          <a:bodyPr>
            <a:normAutofit fontScale="90000"/>
          </a:bodyPr>
          <a:lstStyle/>
          <a:p>
            <a:r>
              <a:rPr lang="en-US" sz="2200" b="1">
                <a:latin typeface="Calibri"/>
                <a:ea typeface="Roboto"/>
                <a:cs typeface="Roboto"/>
              </a:rPr>
              <a:t>Exploratory data analysis or EDA | </a:t>
            </a:r>
            <a:r>
              <a:rPr lang="en-US" sz="2400" b="1">
                <a:latin typeface="Calibri"/>
                <a:ea typeface="Roboto"/>
                <a:cs typeface="Calibri"/>
              </a:rPr>
              <a:t>Histogram</a:t>
            </a:r>
            <a:endParaRPr lang="en-US" sz="2400" b="1">
              <a:latin typeface="Calibri"/>
              <a:cs typeface="Calibri Light"/>
            </a:endParaRPr>
          </a:p>
        </p:txBody>
      </p:sp>
      <p:sp>
        <p:nvSpPr>
          <p:cNvPr id="5" name="Rectangle 4">
            <a:extLst>
              <a:ext uri="{FF2B5EF4-FFF2-40B4-BE49-F238E27FC236}">
                <a16:creationId xmlns:a16="http://schemas.microsoft.com/office/drawing/2014/main" id="{F1AAF929-3AB7-468E-CF0C-533A17AA9652}"/>
              </a:ext>
            </a:extLst>
          </p:cNvPr>
          <p:cNvSpPr/>
          <p:nvPr/>
        </p:nvSpPr>
        <p:spPr>
          <a:xfrm>
            <a:off x="-1" y="258304"/>
            <a:ext cx="129153" cy="613475"/>
          </a:xfrm>
          <a:prstGeom prst="rect">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CF376E6A-5AE0-C539-D8BF-E7D716718909}"/>
              </a:ext>
            </a:extLst>
          </p:cNvPr>
          <p:cNvCxnSpPr/>
          <p:nvPr/>
        </p:nvCxnSpPr>
        <p:spPr>
          <a:xfrm flipV="1">
            <a:off x="924733" y="786538"/>
            <a:ext cx="10549177" cy="2584"/>
          </a:xfrm>
          <a:prstGeom prst="straightConnector1">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950B039-F3AB-F334-76EC-94A894432695}"/>
              </a:ext>
            </a:extLst>
          </p:cNvPr>
          <p:cNvSpPr txBox="1"/>
          <p:nvPr/>
        </p:nvSpPr>
        <p:spPr>
          <a:xfrm>
            <a:off x="959971" y="3118224"/>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cs typeface="Calibri"/>
              </a:rPr>
              <a:t>Histogram:</a:t>
            </a:r>
          </a:p>
        </p:txBody>
      </p:sp>
      <p:sp>
        <p:nvSpPr>
          <p:cNvPr id="11" name="TextBox 10">
            <a:extLst>
              <a:ext uri="{FF2B5EF4-FFF2-40B4-BE49-F238E27FC236}">
                <a16:creationId xmlns:a16="http://schemas.microsoft.com/office/drawing/2014/main" id="{DE6EE99D-86A8-E4B2-9A76-814348897097}"/>
              </a:ext>
            </a:extLst>
          </p:cNvPr>
          <p:cNvSpPr txBox="1"/>
          <p:nvPr/>
        </p:nvSpPr>
        <p:spPr>
          <a:xfrm>
            <a:off x="959223" y="349773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Source Code:</a:t>
            </a:r>
            <a:endParaRPr lang="en-US"/>
          </a:p>
        </p:txBody>
      </p:sp>
      <p:sp>
        <p:nvSpPr>
          <p:cNvPr id="14" name="TextBox 13">
            <a:extLst>
              <a:ext uri="{FF2B5EF4-FFF2-40B4-BE49-F238E27FC236}">
                <a16:creationId xmlns:a16="http://schemas.microsoft.com/office/drawing/2014/main" id="{386AC4CF-7882-2E06-60CA-305FCF7D111A}"/>
              </a:ext>
            </a:extLst>
          </p:cNvPr>
          <p:cNvSpPr txBox="1"/>
          <p:nvPr/>
        </p:nvSpPr>
        <p:spPr>
          <a:xfrm>
            <a:off x="6096747" y="3495488"/>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cs typeface="Calibri"/>
              </a:rPr>
              <a:t>Output:</a:t>
            </a:r>
          </a:p>
        </p:txBody>
      </p:sp>
      <p:pic>
        <p:nvPicPr>
          <p:cNvPr id="15" name="Picture 14" descr="A computer screen shot of a code&#10;&#10;Description automatically generated">
            <a:extLst>
              <a:ext uri="{FF2B5EF4-FFF2-40B4-BE49-F238E27FC236}">
                <a16:creationId xmlns:a16="http://schemas.microsoft.com/office/drawing/2014/main" id="{F436FB2A-9EC1-9B48-4E3B-891A86036C9D}"/>
              </a:ext>
            </a:extLst>
          </p:cNvPr>
          <p:cNvPicPr>
            <a:picLocks noChangeAspect="1"/>
          </p:cNvPicPr>
          <p:nvPr/>
        </p:nvPicPr>
        <p:blipFill>
          <a:blip r:embed="rId2"/>
          <a:stretch>
            <a:fillRect/>
          </a:stretch>
        </p:blipFill>
        <p:spPr>
          <a:xfrm>
            <a:off x="956982" y="3932144"/>
            <a:ext cx="4783419" cy="2493682"/>
          </a:xfrm>
          <a:prstGeom prst="rect">
            <a:avLst/>
          </a:prstGeom>
        </p:spPr>
      </p:pic>
      <p:pic>
        <p:nvPicPr>
          <p:cNvPr id="16" name="Picture 15" descr="A graph of a person with a blue line&#10;&#10;Description automatically generated">
            <a:extLst>
              <a:ext uri="{FF2B5EF4-FFF2-40B4-BE49-F238E27FC236}">
                <a16:creationId xmlns:a16="http://schemas.microsoft.com/office/drawing/2014/main" id="{ADE0F88D-81C9-CE14-59EB-51A113C5C7CF}"/>
              </a:ext>
            </a:extLst>
          </p:cNvPr>
          <p:cNvPicPr>
            <a:picLocks noChangeAspect="1"/>
          </p:cNvPicPr>
          <p:nvPr/>
        </p:nvPicPr>
        <p:blipFill>
          <a:blip r:embed="rId3"/>
          <a:stretch>
            <a:fillRect/>
          </a:stretch>
        </p:blipFill>
        <p:spPr>
          <a:xfrm>
            <a:off x="6933453" y="3569056"/>
            <a:ext cx="4775200" cy="3018525"/>
          </a:xfrm>
          <a:prstGeom prst="rect">
            <a:avLst/>
          </a:prstGeom>
        </p:spPr>
      </p:pic>
      <p:sp>
        <p:nvSpPr>
          <p:cNvPr id="10" name="Content Placeholder 2">
            <a:extLst>
              <a:ext uri="{FF2B5EF4-FFF2-40B4-BE49-F238E27FC236}">
                <a16:creationId xmlns:a16="http://schemas.microsoft.com/office/drawing/2014/main" id="{FB3FD4C6-4C8D-7035-9161-84BC89AC898B}"/>
              </a:ext>
            </a:extLst>
          </p:cNvPr>
          <p:cNvSpPr txBox="1">
            <a:spLocks/>
          </p:cNvSpPr>
          <p:nvPr/>
        </p:nvSpPr>
        <p:spPr>
          <a:xfrm>
            <a:off x="838200" y="1002366"/>
            <a:ext cx="10638402" cy="207902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a:buChar char="§"/>
            </a:pPr>
            <a:r>
              <a:rPr lang="en-US" sz="1600">
                <a:solidFill>
                  <a:srgbClr val="1F1F1F"/>
                </a:solidFill>
                <a:ea typeface="+mn-lt"/>
                <a:cs typeface="+mn-lt"/>
              </a:rPr>
              <a:t>By analyzing possible relationships between the S&amp;P 500 Close Price and COVID-19 instances, running data analysis on the financial and health trends of the S&amp;P 500 over time, and updating historical S&amp;P 500 data. It calculates the link between growing and financial metrics.</a:t>
            </a:r>
            <a:endParaRPr lang="en-US" sz="1600">
              <a:solidFill>
                <a:srgbClr val="000000"/>
              </a:solidFill>
              <a:ea typeface="+mn-lt"/>
              <a:cs typeface="+mn-lt"/>
            </a:endParaRPr>
          </a:p>
          <a:p>
            <a:pPr>
              <a:lnSpc>
                <a:spcPct val="150000"/>
              </a:lnSpc>
              <a:buFont typeface="Wingdings"/>
              <a:buChar char="§"/>
            </a:pPr>
            <a:r>
              <a:rPr lang="en-US" sz="1600">
                <a:solidFill>
                  <a:srgbClr val="1F1F1F"/>
                </a:solidFill>
                <a:ea typeface="+mn-lt"/>
                <a:cs typeface="+mn-lt"/>
              </a:rPr>
              <a:t> This complete approach offers insights into possible relationships between financial indices and health-related variables, which are important for decision-making and further exploratory data analysis.</a:t>
            </a:r>
          </a:p>
        </p:txBody>
      </p:sp>
    </p:spTree>
    <p:extLst>
      <p:ext uri="{BB962C8B-B14F-4D97-AF65-F5344CB8AC3E}">
        <p14:creationId xmlns:p14="http://schemas.microsoft.com/office/powerpoint/2010/main" val="1459249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E5BA-553C-F506-1C1B-F66E2F7E1A76}"/>
              </a:ext>
            </a:extLst>
          </p:cNvPr>
          <p:cNvSpPr>
            <a:spLocks noGrp="1"/>
          </p:cNvSpPr>
          <p:nvPr>
            <p:ph type="title"/>
          </p:nvPr>
        </p:nvSpPr>
        <p:spPr>
          <a:xfrm>
            <a:off x="838200" y="365125"/>
            <a:ext cx="10515600" cy="398463"/>
          </a:xfrm>
        </p:spPr>
        <p:txBody>
          <a:bodyPr>
            <a:normAutofit/>
          </a:bodyPr>
          <a:lstStyle/>
          <a:p>
            <a:r>
              <a:rPr lang="en-US" sz="2200" b="1">
                <a:latin typeface="Calibri"/>
                <a:ea typeface="Roboto"/>
                <a:cs typeface="Roboto"/>
              </a:rPr>
              <a:t>Exploratory data analysis or EDA | Time series</a:t>
            </a:r>
            <a:endParaRPr lang="en-US" b="1">
              <a:latin typeface="Calibri"/>
              <a:cs typeface="Calibri Light"/>
            </a:endParaRPr>
          </a:p>
        </p:txBody>
      </p:sp>
      <p:sp>
        <p:nvSpPr>
          <p:cNvPr id="3" name="Content Placeholder 2">
            <a:extLst>
              <a:ext uri="{FF2B5EF4-FFF2-40B4-BE49-F238E27FC236}">
                <a16:creationId xmlns:a16="http://schemas.microsoft.com/office/drawing/2014/main" id="{A7570323-02B0-56A7-E9BC-CCCBCBD077DE}"/>
              </a:ext>
            </a:extLst>
          </p:cNvPr>
          <p:cNvSpPr>
            <a:spLocks noGrp="1"/>
          </p:cNvSpPr>
          <p:nvPr>
            <p:ph idx="1"/>
          </p:nvPr>
        </p:nvSpPr>
        <p:spPr>
          <a:xfrm>
            <a:off x="838200" y="987425"/>
            <a:ext cx="10638402" cy="974120"/>
          </a:xfrm>
        </p:spPr>
        <p:txBody>
          <a:bodyPr vert="horz" lIns="91440" tIns="45720" rIns="91440" bIns="45720" rtlCol="0" anchor="t">
            <a:noAutofit/>
          </a:bodyPr>
          <a:lstStyle/>
          <a:p>
            <a:pPr>
              <a:lnSpc>
                <a:spcPct val="150000"/>
              </a:lnSpc>
              <a:buFont typeface="Wingdings,Sans-Serif"/>
              <a:buChar char="§"/>
            </a:pPr>
            <a:r>
              <a:rPr lang="en-US" sz="1600">
                <a:solidFill>
                  <a:srgbClr val="1F1F1F"/>
                </a:solidFill>
                <a:latin typeface="Arial"/>
                <a:ea typeface="+mn-lt"/>
                <a:cs typeface="Arial"/>
              </a:rPr>
              <a:t>Following is an output for collected data from Covid-19 and S&amp;P 500 data for specific timeline from 2020 - 2021.</a:t>
            </a:r>
          </a:p>
          <a:p>
            <a:pPr>
              <a:lnSpc>
                <a:spcPct val="150000"/>
              </a:lnSpc>
              <a:buFont typeface="Wingdings,Sans-Serif"/>
              <a:buChar char="§"/>
            </a:pPr>
            <a:r>
              <a:rPr lang="en-US" sz="1600">
                <a:solidFill>
                  <a:srgbClr val="1F1F1F"/>
                </a:solidFill>
                <a:latin typeface="Arial"/>
                <a:ea typeface="+mn-lt"/>
                <a:cs typeface="Arial"/>
              </a:rPr>
              <a:t>This Time series plot shows the cases and deaths that occurred at US-Counties during that period of time.</a:t>
            </a:r>
          </a:p>
        </p:txBody>
      </p:sp>
      <p:sp>
        <p:nvSpPr>
          <p:cNvPr id="5" name="Rectangle 4">
            <a:extLst>
              <a:ext uri="{FF2B5EF4-FFF2-40B4-BE49-F238E27FC236}">
                <a16:creationId xmlns:a16="http://schemas.microsoft.com/office/drawing/2014/main" id="{F1AAF929-3AB7-468E-CF0C-533A17AA9652}"/>
              </a:ext>
            </a:extLst>
          </p:cNvPr>
          <p:cNvSpPr/>
          <p:nvPr/>
        </p:nvSpPr>
        <p:spPr>
          <a:xfrm>
            <a:off x="-1" y="258304"/>
            <a:ext cx="129153" cy="613475"/>
          </a:xfrm>
          <a:prstGeom prst="rect">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CF376E6A-5AE0-C539-D8BF-E7D716718909}"/>
              </a:ext>
            </a:extLst>
          </p:cNvPr>
          <p:cNvCxnSpPr/>
          <p:nvPr/>
        </p:nvCxnSpPr>
        <p:spPr>
          <a:xfrm flipV="1">
            <a:off x="924733" y="786538"/>
            <a:ext cx="10549177" cy="2584"/>
          </a:xfrm>
          <a:prstGeom prst="straightConnector1">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E6EE99D-86A8-E4B2-9A76-814348897097}"/>
              </a:ext>
            </a:extLst>
          </p:cNvPr>
          <p:cNvSpPr txBox="1"/>
          <p:nvPr/>
        </p:nvSpPr>
        <p:spPr>
          <a:xfrm>
            <a:off x="838573" y="319293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Source Code:</a:t>
            </a:r>
            <a:endParaRPr lang="en-US"/>
          </a:p>
        </p:txBody>
      </p:sp>
      <p:sp>
        <p:nvSpPr>
          <p:cNvPr id="14" name="TextBox 13">
            <a:extLst>
              <a:ext uri="{FF2B5EF4-FFF2-40B4-BE49-F238E27FC236}">
                <a16:creationId xmlns:a16="http://schemas.microsoft.com/office/drawing/2014/main" id="{386AC4CF-7882-2E06-60CA-305FCF7D111A}"/>
              </a:ext>
            </a:extLst>
          </p:cNvPr>
          <p:cNvSpPr txBox="1"/>
          <p:nvPr/>
        </p:nvSpPr>
        <p:spPr>
          <a:xfrm>
            <a:off x="6338047" y="3139888"/>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cs typeface="Calibri"/>
              </a:rPr>
              <a:t>Output:</a:t>
            </a:r>
          </a:p>
        </p:txBody>
      </p:sp>
      <p:pic>
        <p:nvPicPr>
          <p:cNvPr id="4" name="Picture 3" descr="A computer code with text&#10;&#10;Description automatically generated">
            <a:extLst>
              <a:ext uri="{FF2B5EF4-FFF2-40B4-BE49-F238E27FC236}">
                <a16:creationId xmlns:a16="http://schemas.microsoft.com/office/drawing/2014/main" id="{2151BD90-5EC9-EC9C-C22B-732B8DF3562D}"/>
              </a:ext>
            </a:extLst>
          </p:cNvPr>
          <p:cNvPicPr>
            <a:picLocks noChangeAspect="1"/>
          </p:cNvPicPr>
          <p:nvPr/>
        </p:nvPicPr>
        <p:blipFill>
          <a:blip r:embed="rId2"/>
          <a:stretch>
            <a:fillRect/>
          </a:stretch>
        </p:blipFill>
        <p:spPr>
          <a:xfrm>
            <a:off x="657412" y="3758214"/>
            <a:ext cx="5289177" cy="2658514"/>
          </a:xfrm>
          <a:prstGeom prst="rect">
            <a:avLst/>
          </a:prstGeom>
        </p:spPr>
      </p:pic>
      <p:pic>
        <p:nvPicPr>
          <p:cNvPr id="6" name="Picture 5" descr="A graph of a number of cases&#10;&#10;Description automatically generated">
            <a:extLst>
              <a:ext uri="{FF2B5EF4-FFF2-40B4-BE49-F238E27FC236}">
                <a16:creationId xmlns:a16="http://schemas.microsoft.com/office/drawing/2014/main" id="{0BF27D7C-80B6-B3B9-2EE7-0D9837297549}"/>
              </a:ext>
            </a:extLst>
          </p:cNvPr>
          <p:cNvPicPr>
            <a:picLocks noChangeAspect="1"/>
          </p:cNvPicPr>
          <p:nvPr/>
        </p:nvPicPr>
        <p:blipFill>
          <a:blip r:embed="rId3"/>
          <a:stretch>
            <a:fillRect/>
          </a:stretch>
        </p:blipFill>
        <p:spPr>
          <a:xfrm>
            <a:off x="5946588" y="3425189"/>
            <a:ext cx="6096000" cy="3391798"/>
          </a:xfrm>
          <a:prstGeom prst="rect">
            <a:avLst/>
          </a:prstGeom>
        </p:spPr>
      </p:pic>
      <p:sp>
        <p:nvSpPr>
          <p:cNvPr id="12" name="TextBox 11">
            <a:extLst>
              <a:ext uri="{FF2B5EF4-FFF2-40B4-BE49-F238E27FC236}">
                <a16:creationId xmlns:a16="http://schemas.microsoft.com/office/drawing/2014/main" id="{227E3937-E8B8-6FF6-8188-39E36202A940}"/>
              </a:ext>
            </a:extLst>
          </p:cNvPr>
          <p:cNvSpPr txBox="1"/>
          <p:nvPr/>
        </p:nvSpPr>
        <p:spPr>
          <a:xfrm>
            <a:off x="841189" y="2690159"/>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cs typeface="Calibri"/>
              </a:rPr>
              <a:t>Time series:</a:t>
            </a:r>
          </a:p>
        </p:txBody>
      </p:sp>
    </p:spTree>
    <p:extLst>
      <p:ext uri="{BB962C8B-B14F-4D97-AF65-F5344CB8AC3E}">
        <p14:creationId xmlns:p14="http://schemas.microsoft.com/office/powerpoint/2010/main" val="712149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E5BA-553C-F506-1C1B-F66E2F7E1A76}"/>
              </a:ext>
            </a:extLst>
          </p:cNvPr>
          <p:cNvSpPr>
            <a:spLocks noGrp="1"/>
          </p:cNvSpPr>
          <p:nvPr>
            <p:ph type="title"/>
          </p:nvPr>
        </p:nvSpPr>
        <p:spPr>
          <a:xfrm>
            <a:off x="838200" y="365125"/>
            <a:ext cx="10515600" cy="398463"/>
          </a:xfrm>
        </p:spPr>
        <p:txBody>
          <a:bodyPr>
            <a:normAutofit/>
          </a:bodyPr>
          <a:lstStyle/>
          <a:p>
            <a:r>
              <a:rPr lang="en-US" sz="2200" b="1">
                <a:latin typeface="Calibri"/>
                <a:ea typeface="Roboto"/>
                <a:cs typeface="Roboto"/>
              </a:rPr>
              <a:t>Exploratory data analysis or EDA | S&amp;P 500</a:t>
            </a:r>
            <a:endParaRPr lang="en-US" b="1">
              <a:latin typeface="Calibri"/>
              <a:cs typeface="Calibri Light"/>
            </a:endParaRPr>
          </a:p>
        </p:txBody>
      </p:sp>
      <p:sp>
        <p:nvSpPr>
          <p:cNvPr id="3" name="Content Placeholder 2">
            <a:extLst>
              <a:ext uri="{FF2B5EF4-FFF2-40B4-BE49-F238E27FC236}">
                <a16:creationId xmlns:a16="http://schemas.microsoft.com/office/drawing/2014/main" id="{A7570323-02B0-56A7-E9BC-CCCBCBD077DE}"/>
              </a:ext>
            </a:extLst>
          </p:cNvPr>
          <p:cNvSpPr>
            <a:spLocks noGrp="1"/>
          </p:cNvSpPr>
          <p:nvPr>
            <p:ph idx="1"/>
          </p:nvPr>
        </p:nvSpPr>
        <p:spPr>
          <a:xfrm>
            <a:off x="838200" y="987425"/>
            <a:ext cx="10638402" cy="599470"/>
          </a:xfrm>
        </p:spPr>
        <p:txBody>
          <a:bodyPr vert="horz" lIns="91440" tIns="45720" rIns="91440" bIns="45720" rtlCol="0" anchor="t">
            <a:noAutofit/>
          </a:bodyPr>
          <a:lstStyle/>
          <a:p>
            <a:pPr>
              <a:lnSpc>
                <a:spcPct val="150000"/>
              </a:lnSpc>
              <a:buFont typeface="Wingdings"/>
              <a:buChar char="§"/>
            </a:pPr>
            <a:r>
              <a:rPr lang="en-US" sz="1600">
                <a:solidFill>
                  <a:srgbClr val="1F1F1F"/>
                </a:solidFill>
                <a:ea typeface="+mn-lt"/>
                <a:cs typeface="+mn-lt"/>
              </a:rPr>
              <a:t>Following is an output for collected data from Covid-19 and S&amp;P 500 data.</a:t>
            </a:r>
            <a:endParaRPr lang="en-US" sz="1600">
              <a:solidFill>
                <a:srgbClr val="000000"/>
              </a:solidFill>
              <a:ea typeface="+mn-lt"/>
              <a:cs typeface="+mn-lt"/>
            </a:endParaRPr>
          </a:p>
        </p:txBody>
      </p:sp>
      <p:sp>
        <p:nvSpPr>
          <p:cNvPr id="5" name="Rectangle 4">
            <a:extLst>
              <a:ext uri="{FF2B5EF4-FFF2-40B4-BE49-F238E27FC236}">
                <a16:creationId xmlns:a16="http://schemas.microsoft.com/office/drawing/2014/main" id="{F1AAF929-3AB7-468E-CF0C-533A17AA9652}"/>
              </a:ext>
            </a:extLst>
          </p:cNvPr>
          <p:cNvSpPr/>
          <p:nvPr/>
        </p:nvSpPr>
        <p:spPr>
          <a:xfrm>
            <a:off x="-1" y="258304"/>
            <a:ext cx="129153" cy="613475"/>
          </a:xfrm>
          <a:prstGeom prst="rect">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CF376E6A-5AE0-C539-D8BF-E7D716718909}"/>
              </a:ext>
            </a:extLst>
          </p:cNvPr>
          <p:cNvCxnSpPr/>
          <p:nvPr/>
        </p:nvCxnSpPr>
        <p:spPr>
          <a:xfrm flipV="1">
            <a:off x="924733" y="786538"/>
            <a:ext cx="10549177" cy="2584"/>
          </a:xfrm>
          <a:prstGeom prst="straightConnector1">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950B039-F3AB-F334-76EC-94A894432695}"/>
              </a:ext>
            </a:extLst>
          </p:cNvPr>
          <p:cNvSpPr txBox="1"/>
          <p:nvPr/>
        </p:nvSpPr>
        <p:spPr>
          <a:xfrm>
            <a:off x="839321" y="1878853"/>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cs typeface="Calibri"/>
              </a:rPr>
              <a:t>Visualization:</a:t>
            </a:r>
          </a:p>
        </p:txBody>
      </p:sp>
      <p:sp>
        <p:nvSpPr>
          <p:cNvPr id="11" name="TextBox 10">
            <a:extLst>
              <a:ext uri="{FF2B5EF4-FFF2-40B4-BE49-F238E27FC236}">
                <a16:creationId xmlns:a16="http://schemas.microsoft.com/office/drawing/2014/main" id="{DE6EE99D-86A8-E4B2-9A76-814348897097}"/>
              </a:ext>
            </a:extLst>
          </p:cNvPr>
          <p:cNvSpPr txBox="1"/>
          <p:nvPr/>
        </p:nvSpPr>
        <p:spPr>
          <a:xfrm>
            <a:off x="838573" y="244363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Source Code:</a:t>
            </a:r>
            <a:endParaRPr lang="en-US"/>
          </a:p>
        </p:txBody>
      </p:sp>
      <p:sp>
        <p:nvSpPr>
          <p:cNvPr id="14" name="TextBox 13">
            <a:extLst>
              <a:ext uri="{FF2B5EF4-FFF2-40B4-BE49-F238E27FC236}">
                <a16:creationId xmlns:a16="http://schemas.microsoft.com/office/drawing/2014/main" id="{386AC4CF-7882-2E06-60CA-305FCF7D111A}"/>
              </a:ext>
            </a:extLst>
          </p:cNvPr>
          <p:cNvSpPr txBox="1"/>
          <p:nvPr/>
        </p:nvSpPr>
        <p:spPr>
          <a:xfrm>
            <a:off x="6338047" y="2441388"/>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cs typeface="Calibri"/>
              </a:rPr>
              <a:t>Output:</a:t>
            </a:r>
          </a:p>
        </p:txBody>
      </p:sp>
      <p:pic>
        <p:nvPicPr>
          <p:cNvPr id="4" name="Picture 3" descr="A screen shot of a computer&#10;&#10;Description automatically generated">
            <a:extLst>
              <a:ext uri="{FF2B5EF4-FFF2-40B4-BE49-F238E27FC236}">
                <a16:creationId xmlns:a16="http://schemas.microsoft.com/office/drawing/2014/main" id="{71DF573A-7AB6-6DE0-ED13-B4FEA1955A7F}"/>
              </a:ext>
            </a:extLst>
          </p:cNvPr>
          <p:cNvPicPr>
            <a:picLocks noChangeAspect="1"/>
          </p:cNvPicPr>
          <p:nvPr/>
        </p:nvPicPr>
        <p:blipFill>
          <a:blip r:embed="rId2"/>
          <a:stretch>
            <a:fillRect/>
          </a:stretch>
        </p:blipFill>
        <p:spPr>
          <a:xfrm>
            <a:off x="560294" y="2972274"/>
            <a:ext cx="5438589" cy="2190921"/>
          </a:xfrm>
          <a:prstGeom prst="rect">
            <a:avLst/>
          </a:prstGeom>
        </p:spPr>
      </p:pic>
      <p:pic>
        <p:nvPicPr>
          <p:cNvPr id="6" name="Picture 5" descr="A graph of a stock market&#10;&#10;Description automatically generated">
            <a:extLst>
              <a:ext uri="{FF2B5EF4-FFF2-40B4-BE49-F238E27FC236}">
                <a16:creationId xmlns:a16="http://schemas.microsoft.com/office/drawing/2014/main" id="{05EBE3C9-D455-610A-8166-B084ACF2F77B}"/>
              </a:ext>
            </a:extLst>
          </p:cNvPr>
          <p:cNvPicPr>
            <a:picLocks noChangeAspect="1"/>
          </p:cNvPicPr>
          <p:nvPr/>
        </p:nvPicPr>
        <p:blipFill>
          <a:blip r:embed="rId3"/>
          <a:stretch>
            <a:fillRect/>
          </a:stretch>
        </p:blipFill>
        <p:spPr>
          <a:xfrm>
            <a:off x="5998882" y="2691780"/>
            <a:ext cx="6096000" cy="4014439"/>
          </a:xfrm>
          <a:prstGeom prst="rect">
            <a:avLst/>
          </a:prstGeom>
        </p:spPr>
      </p:pic>
    </p:spTree>
    <p:extLst>
      <p:ext uri="{BB962C8B-B14F-4D97-AF65-F5344CB8AC3E}">
        <p14:creationId xmlns:p14="http://schemas.microsoft.com/office/powerpoint/2010/main" val="2310854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E5BA-553C-F506-1C1B-F66E2F7E1A76}"/>
              </a:ext>
            </a:extLst>
          </p:cNvPr>
          <p:cNvSpPr>
            <a:spLocks noGrp="1"/>
          </p:cNvSpPr>
          <p:nvPr>
            <p:ph type="title"/>
          </p:nvPr>
        </p:nvSpPr>
        <p:spPr>
          <a:xfrm>
            <a:off x="838200" y="365125"/>
            <a:ext cx="10515600" cy="398463"/>
          </a:xfrm>
        </p:spPr>
        <p:txBody>
          <a:bodyPr>
            <a:normAutofit/>
          </a:bodyPr>
          <a:lstStyle/>
          <a:p>
            <a:r>
              <a:rPr lang="en-US" sz="2200" b="1">
                <a:latin typeface="Calibri"/>
                <a:ea typeface="Roboto"/>
                <a:cs typeface="Roboto"/>
              </a:rPr>
              <a:t>Feature Selection</a:t>
            </a:r>
            <a:endParaRPr lang="en-US"/>
          </a:p>
        </p:txBody>
      </p:sp>
      <p:sp>
        <p:nvSpPr>
          <p:cNvPr id="3" name="Content Placeholder 2">
            <a:extLst>
              <a:ext uri="{FF2B5EF4-FFF2-40B4-BE49-F238E27FC236}">
                <a16:creationId xmlns:a16="http://schemas.microsoft.com/office/drawing/2014/main" id="{A7570323-02B0-56A7-E9BC-CCCBCBD077DE}"/>
              </a:ext>
            </a:extLst>
          </p:cNvPr>
          <p:cNvSpPr>
            <a:spLocks noGrp="1"/>
          </p:cNvSpPr>
          <p:nvPr>
            <p:ph idx="1"/>
          </p:nvPr>
        </p:nvSpPr>
        <p:spPr>
          <a:xfrm>
            <a:off x="838200" y="987425"/>
            <a:ext cx="10638402" cy="942370"/>
          </a:xfrm>
        </p:spPr>
        <p:txBody>
          <a:bodyPr vert="horz" lIns="91440" tIns="45720" rIns="91440" bIns="45720" rtlCol="0" anchor="t">
            <a:noAutofit/>
          </a:bodyPr>
          <a:lstStyle/>
          <a:p>
            <a:pPr>
              <a:lnSpc>
                <a:spcPct val="150000"/>
              </a:lnSpc>
              <a:buFont typeface="Wingdings"/>
              <a:buChar char="§"/>
            </a:pPr>
            <a:r>
              <a:rPr lang="en-US" sz="1600">
                <a:solidFill>
                  <a:srgbClr val="1F1F1F"/>
                </a:solidFill>
                <a:ea typeface="+mn-lt"/>
                <a:cs typeface="+mn-lt"/>
              </a:rPr>
              <a:t>Feature selection for S&amp;P 500 data is taken as it helps in prediction as well as gives an idea about the core metrics that are essential for merged the data.</a:t>
            </a:r>
          </a:p>
        </p:txBody>
      </p:sp>
      <p:sp>
        <p:nvSpPr>
          <p:cNvPr id="5" name="Rectangle 4">
            <a:extLst>
              <a:ext uri="{FF2B5EF4-FFF2-40B4-BE49-F238E27FC236}">
                <a16:creationId xmlns:a16="http://schemas.microsoft.com/office/drawing/2014/main" id="{F1AAF929-3AB7-468E-CF0C-533A17AA9652}"/>
              </a:ext>
            </a:extLst>
          </p:cNvPr>
          <p:cNvSpPr/>
          <p:nvPr/>
        </p:nvSpPr>
        <p:spPr>
          <a:xfrm>
            <a:off x="-1" y="258304"/>
            <a:ext cx="129153" cy="613475"/>
          </a:xfrm>
          <a:prstGeom prst="rect">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CF376E6A-5AE0-C539-D8BF-E7D716718909}"/>
              </a:ext>
            </a:extLst>
          </p:cNvPr>
          <p:cNvCxnSpPr/>
          <p:nvPr/>
        </p:nvCxnSpPr>
        <p:spPr>
          <a:xfrm flipV="1">
            <a:off x="924733" y="786538"/>
            <a:ext cx="10549177" cy="2584"/>
          </a:xfrm>
          <a:prstGeom prst="straightConnector1">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white background with black text&#10;&#10;Description automatically generated">
            <a:extLst>
              <a:ext uri="{FF2B5EF4-FFF2-40B4-BE49-F238E27FC236}">
                <a16:creationId xmlns:a16="http://schemas.microsoft.com/office/drawing/2014/main" id="{BBB63619-8DBD-15F3-A0D9-9B70017E2223}"/>
              </a:ext>
            </a:extLst>
          </p:cNvPr>
          <p:cNvPicPr>
            <a:picLocks noChangeAspect="1"/>
          </p:cNvPicPr>
          <p:nvPr/>
        </p:nvPicPr>
        <p:blipFill>
          <a:blip r:embed="rId2"/>
          <a:stretch>
            <a:fillRect/>
          </a:stretch>
        </p:blipFill>
        <p:spPr>
          <a:xfrm>
            <a:off x="926353" y="2323292"/>
            <a:ext cx="4878295" cy="2115791"/>
          </a:xfrm>
          <a:prstGeom prst="rect">
            <a:avLst/>
          </a:prstGeom>
        </p:spPr>
      </p:pic>
      <p:pic>
        <p:nvPicPr>
          <p:cNvPr id="6" name="Picture 5">
            <a:extLst>
              <a:ext uri="{FF2B5EF4-FFF2-40B4-BE49-F238E27FC236}">
                <a16:creationId xmlns:a16="http://schemas.microsoft.com/office/drawing/2014/main" id="{55788FB7-F28D-84CF-A39E-F685FD5E069D}"/>
              </a:ext>
            </a:extLst>
          </p:cNvPr>
          <p:cNvPicPr>
            <a:picLocks noChangeAspect="1"/>
          </p:cNvPicPr>
          <p:nvPr/>
        </p:nvPicPr>
        <p:blipFill>
          <a:blip r:embed="rId3"/>
          <a:stretch>
            <a:fillRect/>
          </a:stretch>
        </p:blipFill>
        <p:spPr>
          <a:xfrm>
            <a:off x="838947" y="5101648"/>
            <a:ext cx="5808756" cy="1386573"/>
          </a:xfrm>
          <a:prstGeom prst="rect">
            <a:avLst/>
          </a:prstGeom>
        </p:spPr>
      </p:pic>
      <p:sp>
        <p:nvSpPr>
          <p:cNvPr id="9" name="TextBox 8">
            <a:extLst>
              <a:ext uri="{FF2B5EF4-FFF2-40B4-BE49-F238E27FC236}">
                <a16:creationId xmlns:a16="http://schemas.microsoft.com/office/drawing/2014/main" id="{3BFA27C8-AB1A-1F95-3CAE-A749D2918C81}"/>
              </a:ext>
            </a:extLst>
          </p:cNvPr>
          <p:cNvSpPr txBox="1"/>
          <p:nvPr/>
        </p:nvSpPr>
        <p:spPr>
          <a:xfrm>
            <a:off x="841935" y="4607859"/>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Source Code:</a:t>
            </a:r>
            <a:endParaRPr lang="en-US"/>
          </a:p>
        </p:txBody>
      </p:sp>
      <p:sp>
        <p:nvSpPr>
          <p:cNvPr id="11" name="TextBox 10">
            <a:extLst>
              <a:ext uri="{FF2B5EF4-FFF2-40B4-BE49-F238E27FC236}">
                <a16:creationId xmlns:a16="http://schemas.microsoft.com/office/drawing/2014/main" id="{16B25EE9-FACA-D194-4C47-E4BDD6612B7C}"/>
              </a:ext>
            </a:extLst>
          </p:cNvPr>
          <p:cNvSpPr txBox="1"/>
          <p:nvPr/>
        </p:nvSpPr>
        <p:spPr>
          <a:xfrm>
            <a:off x="927315" y="1911941"/>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ea typeface="+mn-lt"/>
                <a:cs typeface="+mn-lt"/>
              </a:rPr>
              <a:t>Pseudo Code:</a:t>
            </a:r>
            <a:endParaRPr lang="en-US" sz="1400">
              <a:ea typeface="+mn-lt"/>
              <a:cs typeface="+mn-lt"/>
            </a:endParaRPr>
          </a:p>
        </p:txBody>
      </p:sp>
      <p:pic>
        <p:nvPicPr>
          <p:cNvPr id="10" name="Picture 9" descr="A screenshot of a computer&#10;&#10;Description automatically generated">
            <a:extLst>
              <a:ext uri="{FF2B5EF4-FFF2-40B4-BE49-F238E27FC236}">
                <a16:creationId xmlns:a16="http://schemas.microsoft.com/office/drawing/2014/main" id="{96ED8EF1-9081-A36D-0E46-CE14130865D2}"/>
              </a:ext>
            </a:extLst>
          </p:cNvPr>
          <p:cNvPicPr>
            <a:picLocks noChangeAspect="1"/>
          </p:cNvPicPr>
          <p:nvPr/>
        </p:nvPicPr>
        <p:blipFill>
          <a:blip r:embed="rId4"/>
          <a:stretch>
            <a:fillRect/>
          </a:stretch>
        </p:blipFill>
        <p:spPr>
          <a:xfrm>
            <a:off x="6974849" y="2575112"/>
            <a:ext cx="4698758" cy="3924300"/>
          </a:xfrm>
          <a:prstGeom prst="rect">
            <a:avLst/>
          </a:prstGeom>
        </p:spPr>
      </p:pic>
      <p:sp>
        <p:nvSpPr>
          <p:cNvPr id="14" name="TextBox 13">
            <a:extLst>
              <a:ext uri="{FF2B5EF4-FFF2-40B4-BE49-F238E27FC236}">
                <a16:creationId xmlns:a16="http://schemas.microsoft.com/office/drawing/2014/main" id="{89D7E945-926F-46E5-A471-9DE9A8691617}"/>
              </a:ext>
            </a:extLst>
          </p:cNvPr>
          <p:cNvSpPr txBox="1"/>
          <p:nvPr/>
        </p:nvSpPr>
        <p:spPr>
          <a:xfrm>
            <a:off x="6973421" y="191135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cs typeface="Calibri"/>
              </a:rPr>
              <a:t>Output:</a:t>
            </a:r>
          </a:p>
        </p:txBody>
      </p:sp>
    </p:spTree>
    <p:extLst>
      <p:ext uri="{BB962C8B-B14F-4D97-AF65-F5344CB8AC3E}">
        <p14:creationId xmlns:p14="http://schemas.microsoft.com/office/powerpoint/2010/main" val="1039465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E5BA-553C-F506-1C1B-F66E2F7E1A76}"/>
              </a:ext>
            </a:extLst>
          </p:cNvPr>
          <p:cNvSpPr>
            <a:spLocks noGrp="1"/>
          </p:cNvSpPr>
          <p:nvPr>
            <p:ph type="title"/>
          </p:nvPr>
        </p:nvSpPr>
        <p:spPr>
          <a:xfrm>
            <a:off x="838200" y="365125"/>
            <a:ext cx="10515600" cy="398463"/>
          </a:xfrm>
        </p:spPr>
        <p:txBody>
          <a:bodyPr>
            <a:normAutofit/>
          </a:bodyPr>
          <a:lstStyle/>
          <a:p>
            <a:r>
              <a:rPr lang="en-US" sz="2200" b="1">
                <a:latin typeface="Calibri"/>
                <a:ea typeface="Roboto"/>
                <a:cs typeface="Roboto"/>
              </a:rPr>
              <a:t>Merged Data</a:t>
            </a:r>
            <a:endParaRPr lang="en-US"/>
          </a:p>
        </p:txBody>
      </p:sp>
      <p:sp>
        <p:nvSpPr>
          <p:cNvPr id="3" name="Content Placeholder 2">
            <a:extLst>
              <a:ext uri="{FF2B5EF4-FFF2-40B4-BE49-F238E27FC236}">
                <a16:creationId xmlns:a16="http://schemas.microsoft.com/office/drawing/2014/main" id="{A7570323-02B0-56A7-E9BC-CCCBCBD077DE}"/>
              </a:ext>
            </a:extLst>
          </p:cNvPr>
          <p:cNvSpPr>
            <a:spLocks noGrp="1"/>
          </p:cNvSpPr>
          <p:nvPr>
            <p:ph idx="1"/>
          </p:nvPr>
        </p:nvSpPr>
        <p:spPr>
          <a:xfrm>
            <a:off x="850900" y="987425"/>
            <a:ext cx="10625702" cy="1704370"/>
          </a:xfrm>
        </p:spPr>
        <p:txBody>
          <a:bodyPr vert="horz" lIns="91440" tIns="45720" rIns="91440" bIns="45720" rtlCol="0" anchor="t">
            <a:noAutofit/>
          </a:bodyPr>
          <a:lstStyle/>
          <a:p>
            <a:pPr>
              <a:lnSpc>
                <a:spcPct val="150000"/>
              </a:lnSpc>
              <a:buFont typeface="Wingdings"/>
              <a:buChar char="§"/>
            </a:pPr>
            <a:r>
              <a:rPr lang="en-US" sz="1600">
                <a:solidFill>
                  <a:srgbClr val="1F1F1F"/>
                </a:solidFill>
                <a:ea typeface="+mn-lt"/>
                <a:cs typeface="+mn-lt"/>
              </a:rPr>
              <a:t>The merged dataset most likely combines financial market data—possibly even incorporating information on the S&amp;P 500 stock index—with COVID-19 statistics. By combining several sources, it can establish a connection between COVID-19 measures (cases, fatalities) and financial indicators (stock prices) by utilizing shared identifiers such as dates or places. The goal of the dataset is probably to investigate any relationships or effects between financial markets and the pandemic.</a:t>
            </a:r>
          </a:p>
        </p:txBody>
      </p:sp>
      <p:sp>
        <p:nvSpPr>
          <p:cNvPr id="5" name="Rectangle 4">
            <a:extLst>
              <a:ext uri="{FF2B5EF4-FFF2-40B4-BE49-F238E27FC236}">
                <a16:creationId xmlns:a16="http://schemas.microsoft.com/office/drawing/2014/main" id="{F1AAF929-3AB7-468E-CF0C-533A17AA9652}"/>
              </a:ext>
            </a:extLst>
          </p:cNvPr>
          <p:cNvSpPr/>
          <p:nvPr/>
        </p:nvSpPr>
        <p:spPr>
          <a:xfrm>
            <a:off x="-1" y="258304"/>
            <a:ext cx="129153" cy="613475"/>
          </a:xfrm>
          <a:prstGeom prst="rect">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CF376E6A-5AE0-C539-D8BF-E7D716718909}"/>
              </a:ext>
            </a:extLst>
          </p:cNvPr>
          <p:cNvCxnSpPr/>
          <p:nvPr/>
        </p:nvCxnSpPr>
        <p:spPr>
          <a:xfrm flipV="1">
            <a:off x="924733" y="786538"/>
            <a:ext cx="10549177" cy="2584"/>
          </a:xfrm>
          <a:prstGeom prst="straightConnector1">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omputer code&#10;&#10;Description automatically generated">
            <a:extLst>
              <a:ext uri="{FF2B5EF4-FFF2-40B4-BE49-F238E27FC236}">
                <a16:creationId xmlns:a16="http://schemas.microsoft.com/office/drawing/2014/main" id="{577A391E-9BD8-BCA5-427B-631B83282CE7}"/>
              </a:ext>
            </a:extLst>
          </p:cNvPr>
          <p:cNvPicPr>
            <a:picLocks noChangeAspect="1"/>
          </p:cNvPicPr>
          <p:nvPr/>
        </p:nvPicPr>
        <p:blipFill>
          <a:blip r:embed="rId2"/>
          <a:stretch>
            <a:fillRect/>
          </a:stretch>
        </p:blipFill>
        <p:spPr>
          <a:xfrm>
            <a:off x="576356" y="3796157"/>
            <a:ext cx="5505824" cy="1739945"/>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6467A752-A4F2-5E2E-4366-DAA01DFDCC8A}"/>
              </a:ext>
            </a:extLst>
          </p:cNvPr>
          <p:cNvPicPr>
            <a:picLocks noChangeAspect="1"/>
          </p:cNvPicPr>
          <p:nvPr/>
        </p:nvPicPr>
        <p:blipFill>
          <a:blip r:embed="rId3"/>
          <a:stretch>
            <a:fillRect/>
          </a:stretch>
        </p:blipFill>
        <p:spPr>
          <a:xfrm>
            <a:off x="6348880" y="3793860"/>
            <a:ext cx="4893609" cy="2753817"/>
          </a:xfrm>
          <a:prstGeom prst="rect">
            <a:avLst/>
          </a:prstGeom>
        </p:spPr>
      </p:pic>
      <p:sp>
        <p:nvSpPr>
          <p:cNvPr id="9" name="TextBox 8">
            <a:extLst>
              <a:ext uri="{FF2B5EF4-FFF2-40B4-BE49-F238E27FC236}">
                <a16:creationId xmlns:a16="http://schemas.microsoft.com/office/drawing/2014/main" id="{F1612A45-DE08-FFC0-42C2-A843C779032F}"/>
              </a:ext>
            </a:extLst>
          </p:cNvPr>
          <p:cNvSpPr txBox="1"/>
          <p:nvPr/>
        </p:nvSpPr>
        <p:spPr>
          <a:xfrm>
            <a:off x="861358" y="3166036"/>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Source Code:</a:t>
            </a:r>
            <a:endParaRPr lang="en-US"/>
          </a:p>
        </p:txBody>
      </p:sp>
      <p:sp>
        <p:nvSpPr>
          <p:cNvPr id="11" name="TextBox 10">
            <a:extLst>
              <a:ext uri="{FF2B5EF4-FFF2-40B4-BE49-F238E27FC236}">
                <a16:creationId xmlns:a16="http://schemas.microsoft.com/office/drawing/2014/main" id="{C11A425A-F046-A563-740C-9A6831D027EC}"/>
              </a:ext>
            </a:extLst>
          </p:cNvPr>
          <p:cNvSpPr txBox="1"/>
          <p:nvPr/>
        </p:nvSpPr>
        <p:spPr>
          <a:xfrm>
            <a:off x="6132821" y="3165878"/>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cs typeface="Calibri"/>
              </a:rPr>
              <a:t>Output:</a:t>
            </a:r>
            <a:endParaRPr lang="en-US"/>
          </a:p>
        </p:txBody>
      </p:sp>
    </p:spTree>
    <p:extLst>
      <p:ext uri="{BB962C8B-B14F-4D97-AF65-F5344CB8AC3E}">
        <p14:creationId xmlns:p14="http://schemas.microsoft.com/office/powerpoint/2010/main" val="2431479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570323-02B0-56A7-E9BC-CCCBCBD077DE}"/>
              </a:ext>
            </a:extLst>
          </p:cNvPr>
          <p:cNvSpPr>
            <a:spLocks noGrp="1"/>
          </p:cNvSpPr>
          <p:nvPr>
            <p:ph idx="1"/>
          </p:nvPr>
        </p:nvSpPr>
        <p:spPr>
          <a:xfrm>
            <a:off x="838200" y="987425"/>
            <a:ext cx="10515600" cy="1169531"/>
          </a:xfrm>
        </p:spPr>
        <p:txBody>
          <a:bodyPr vert="horz" lIns="91440" tIns="45720" rIns="91440" bIns="45720" rtlCol="0" anchor="t">
            <a:noAutofit/>
          </a:bodyPr>
          <a:lstStyle/>
          <a:p>
            <a:pPr>
              <a:buFont typeface="Wingdings"/>
              <a:buChar char="§"/>
            </a:pPr>
            <a:r>
              <a:rPr lang="en-US" sz="1600">
                <a:solidFill>
                  <a:srgbClr val="374151"/>
                </a:solidFill>
                <a:ea typeface="+mn-lt"/>
                <a:cs typeface="+mn-lt"/>
              </a:rPr>
              <a:t>Machine learning model development includes defining the problem, collecting and preprocessing data, selecting features, choosing an algorithm, training and optimizing the model, and evaluating performance. Deployment is followed by continuous monitoring and maintenance for long-term effectiveness.</a:t>
            </a:r>
            <a:endParaRPr lang="en-US" sz="1600">
              <a:solidFill>
                <a:srgbClr val="1F1F1F"/>
              </a:solidFill>
              <a:ea typeface="+mn-lt"/>
              <a:cs typeface="+mn-lt"/>
            </a:endParaRPr>
          </a:p>
          <a:p>
            <a:pPr>
              <a:buFont typeface="Wingdings"/>
              <a:buChar char="§"/>
            </a:pPr>
            <a:r>
              <a:rPr lang="en-US" sz="1600">
                <a:solidFill>
                  <a:srgbClr val="1F1F1F"/>
                </a:solidFill>
                <a:ea typeface="+mn-lt"/>
                <a:cs typeface="+mn-lt"/>
              </a:rPr>
              <a:t>Here we imports the scikit-learn modules needed for model evaluation, training, and cross-validation. In order to define Variable and Features.</a:t>
            </a:r>
            <a:endParaRPr lang="en-US">
              <a:ea typeface="Calibri"/>
              <a:cs typeface="Calibri" panose="020F0502020204030204"/>
            </a:endParaRPr>
          </a:p>
          <a:p>
            <a:pPr>
              <a:buFont typeface="Wingdings"/>
              <a:buChar char="§"/>
            </a:pPr>
            <a:r>
              <a:rPr lang="en-US" sz="1600">
                <a:solidFill>
                  <a:srgbClr val="1F1F1F"/>
                </a:solidFill>
                <a:ea typeface="+mn-lt"/>
                <a:cs typeface="+mn-lt"/>
              </a:rPr>
              <a:t>Training and Testing a data set is used for splitting the data, and thus we can build a linear regression model to do predictions on the test dataset.                                                             </a:t>
            </a:r>
          </a:p>
          <a:p>
            <a:pPr>
              <a:buFont typeface="Arial"/>
              <a:buChar char="•"/>
            </a:pPr>
            <a:r>
              <a:rPr lang="en-US" sz="1400" b="1">
                <a:solidFill>
                  <a:srgbClr val="000000"/>
                </a:solidFill>
                <a:ea typeface="+mn-lt"/>
                <a:cs typeface="+mn-lt"/>
              </a:rPr>
              <a:t>Pseudo Code:                                                                                                       Source code :</a:t>
            </a:r>
            <a:endParaRPr lang="en-US" sz="1400">
              <a:solidFill>
                <a:srgbClr val="000000"/>
              </a:solidFill>
              <a:ea typeface="+mn-lt"/>
              <a:cs typeface="+mn-lt"/>
            </a:endParaRPr>
          </a:p>
          <a:p>
            <a:pPr>
              <a:buFont typeface="Wingdings"/>
              <a:buChar char="§"/>
            </a:pPr>
            <a:endParaRPr lang="en-US" sz="1600">
              <a:solidFill>
                <a:srgbClr val="1F1F1F"/>
              </a:solidFill>
              <a:ea typeface="+mn-lt"/>
              <a:cs typeface="+mn-lt"/>
            </a:endParaRPr>
          </a:p>
          <a:p>
            <a:pPr>
              <a:buFont typeface="Wingdings"/>
              <a:buChar char="§"/>
            </a:pPr>
            <a:endParaRPr lang="en-US" sz="1600">
              <a:solidFill>
                <a:srgbClr val="1F1F1F"/>
              </a:solidFill>
              <a:ea typeface="+mn-lt"/>
              <a:cs typeface="+mn-lt"/>
            </a:endParaRPr>
          </a:p>
          <a:p>
            <a:pPr>
              <a:buFont typeface="Wingdings"/>
              <a:buChar char="§"/>
            </a:pPr>
            <a:endParaRPr lang="en-US" sz="1600">
              <a:solidFill>
                <a:srgbClr val="1F1F1F"/>
              </a:solidFill>
              <a:ea typeface="+mn-lt"/>
              <a:cs typeface="+mn-lt"/>
            </a:endParaRPr>
          </a:p>
        </p:txBody>
      </p:sp>
      <p:sp>
        <p:nvSpPr>
          <p:cNvPr id="5" name="Rectangle 4">
            <a:extLst>
              <a:ext uri="{FF2B5EF4-FFF2-40B4-BE49-F238E27FC236}">
                <a16:creationId xmlns:a16="http://schemas.microsoft.com/office/drawing/2014/main" id="{10458961-4797-6744-8E69-93AED367C880}"/>
              </a:ext>
            </a:extLst>
          </p:cNvPr>
          <p:cNvSpPr/>
          <p:nvPr/>
        </p:nvSpPr>
        <p:spPr>
          <a:xfrm>
            <a:off x="-1" y="258304"/>
            <a:ext cx="129153" cy="613475"/>
          </a:xfrm>
          <a:prstGeom prst="rect">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2D21F2C-4F33-8295-8F4B-C9CE7B8A2648}"/>
              </a:ext>
            </a:extLst>
          </p:cNvPr>
          <p:cNvSpPr txBox="1"/>
          <p:nvPr/>
        </p:nvSpPr>
        <p:spPr>
          <a:xfrm>
            <a:off x="838415" y="2283381"/>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b="1">
              <a:ea typeface="+mn-lt"/>
              <a:cs typeface="+mn-lt"/>
            </a:endParaRPr>
          </a:p>
        </p:txBody>
      </p:sp>
      <p:sp>
        <p:nvSpPr>
          <p:cNvPr id="8" name="TextBox 7">
            <a:extLst>
              <a:ext uri="{FF2B5EF4-FFF2-40B4-BE49-F238E27FC236}">
                <a16:creationId xmlns:a16="http://schemas.microsoft.com/office/drawing/2014/main" id="{78DA827A-0548-D657-CDB9-7468BD3988DA}"/>
              </a:ext>
            </a:extLst>
          </p:cNvPr>
          <p:cNvSpPr txBox="1"/>
          <p:nvPr/>
        </p:nvSpPr>
        <p:spPr>
          <a:xfrm>
            <a:off x="6278427" y="228338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b="1">
              <a:ea typeface="Calibri"/>
              <a:cs typeface="Calibri"/>
            </a:endParaRPr>
          </a:p>
        </p:txBody>
      </p:sp>
      <p:pic>
        <p:nvPicPr>
          <p:cNvPr id="13" name="Picture 12" descr="A screenshot of a computer program&#10;&#10;Description automatically generated">
            <a:extLst>
              <a:ext uri="{FF2B5EF4-FFF2-40B4-BE49-F238E27FC236}">
                <a16:creationId xmlns:a16="http://schemas.microsoft.com/office/drawing/2014/main" id="{A79EEA19-5DF6-A9B4-15E5-30F89B57EC29}"/>
              </a:ext>
            </a:extLst>
          </p:cNvPr>
          <p:cNvPicPr>
            <a:picLocks noChangeAspect="1"/>
          </p:cNvPicPr>
          <p:nvPr/>
        </p:nvPicPr>
        <p:blipFill>
          <a:blip r:embed="rId2"/>
          <a:stretch>
            <a:fillRect/>
          </a:stretch>
        </p:blipFill>
        <p:spPr>
          <a:xfrm>
            <a:off x="797257" y="3118894"/>
            <a:ext cx="3962056" cy="3894040"/>
          </a:xfrm>
          <a:prstGeom prst="rect">
            <a:avLst/>
          </a:prstGeom>
        </p:spPr>
      </p:pic>
      <p:pic>
        <p:nvPicPr>
          <p:cNvPr id="14" name="Picture 13" descr="A screenshot of a computer program&#10;&#10;Description automatically generated">
            <a:extLst>
              <a:ext uri="{FF2B5EF4-FFF2-40B4-BE49-F238E27FC236}">
                <a16:creationId xmlns:a16="http://schemas.microsoft.com/office/drawing/2014/main" id="{6850DE3D-6A90-01E1-6274-4D715E12FB12}"/>
              </a:ext>
            </a:extLst>
          </p:cNvPr>
          <p:cNvPicPr>
            <a:picLocks noChangeAspect="1"/>
          </p:cNvPicPr>
          <p:nvPr/>
        </p:nvPicPr>
        <p:blipFill>
          <a:blip r:embed="rId3"/>
          <a:stretch>
            <a:fillRect/>
          </a:stretch>
        </p:blipFill>
        <p:spPr>
          <a:xfrm>
            <a:off x="6094925" y="3199668"/>
            <a:ext cx="4872453" cy="3730900"/>
          </a:xfrm>
          <a:prstGeom prst="rect">
            <a:avLst/>
          </a:prstGeom>
        </p:spPr>
      </p:pic>
      <p:sp>
        <p:nvSpPr>
          <p:cNvPr id="16" name="Title 1">
            <a:extLst>
              <a:ext uri="{FF2B5EF4-FFF2-40B4-BE49-F238E27FC236}">
                <a16:creationId xmlns:a16="http://schemas.microsoft.com/office/drawing/2014/main" id="{7F77EDA2-DB25-2DAA-DA5A-51A53EF446D5}"/>
              </a:ext>
            </a:extLst>
          </p:cNvPr>
          <p:cNvSpPr txBox="1">
            <a:spLocks/>
          </p:cNvSpPr>
          <p:nvPr/>
        </p:nvSpPr>
        <p:spPr>
          <a:xfrm>
            <a:off x="838200" y="365125"/>
            <a:ext cx="10515600" cy="398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b="1">
                <a:latin typeface="Calibri"/>
                <a:ea typeface="+mj-lt"/>
                <a:cs typeface="+mj-lt"/>
              </a:rPr>
              <a:t>Machine Learning Model Developemnt</a:t>
            </a:r>
          </a:p>
        </p:txBody>
      </p:sp>
      <p:cxnSp>
        <p:nvCxnSpPr>
          <p:cNvPr id="18" name="Straight Arrow Connector 17">
            <a:extLst>
              <a:ext uri="{FF2B5EF4-FFF2-40B4-BE49-F238E27FC236}">
                <a16:creationId xmlns:a16="http://schemas.microsoft.com/office/drawing/2014/main" id="{DBAFFA88-D1FB-4097-6F13-7898C29BAAF4}"/>
              </a:ext>
            </a:extLst>
          </p:cNvPr>
          <p:cNvCxnSpPr/>
          <p:nvPr/>
        </p:nvCxnSpPr>
        <p:spPr>
          <a:xfrm flipV="1">
            <a:off x="924733" y="786538"/>
            <a:ext cx="10549177" cy="2584"/>
          </a:xfrm>
          <a:prstGeom prst="straightConnector1">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936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E5BA-553C-F506-1C1B-F66E2F7E1A76}"/>
              </a:ext>
            </a:extLst>
          </p:cNvPr>
          <p:cNvSpPr>
            <a:spLocks noGrp="1"/>
          </p:cNvSpPr>
          <p:nvPr>
            <p:ph type="title"/>
          </p:nvPr>
        </p:nvSpPr>
        <p:spPr>
          <a:xfrm>
            <a:off x="838200" y="365125"/>
            <a:ext cx="10515600" cy="398463"/>
          </a:xfrm>
        </p:spPr>
        <p:txBody>
          <a:bodyPr>
            <a:normAutofit/>
          </a:bodyPr>
          <a:lstStyle/>
          <a:p>
            <a:r>
              <a:rPr lang="en-US" sz="2200" b="1">
                <a:latin typeface="Calibri"/>
                <a:ea typeface="Roboto"/>
                <a:cs typeface="Roboto"/>
              </a:rPr>
              <a:t>Machine Learning Model Developemnt | Score</a:t>
            </a:r>
            <a:endParaRPr lang="en-US" b="1">
              <a:latin typeface="Calibri"/>
              <a:cs typeface="Calibri"/>
            </a:endParaRPr>
          </a:p>
        </p:txBody>
      </p:sp>
      <p:sp>
        <p:nvSpPr>
          <p:cNvPr id="3" name="Content Placeholder 2">
            <a:extLst>
              <a:ext uri="{FF2B5EF4-FFF2-40B4-BE49-F238E27FC236}">
                <a16:creationId xmlns:a16="http://schemas.microsoft.com/office/drawing/2014/main" id="{A7570323-02B0-56A7-E9BC-CCCBCBD077DE}"/>
              </a:ext>
            </a:extLst>
          </p:cNvPr>
          <p:cNvSpPr>
            <a:spLocks noGrp="1"/>
          </p:cNvSpPr>
          <p:nvPr>
            <p:ph idx="1"/>
          </p:nvPr>
        </p:nvSpPr>
        <p:spPr>
          <a:xfrm>
            <a:off x="838200" y="987425"/>
            <a:ext cx="10515600" cy="813931"/>
          </a:xfrm>
        </p:spPr>
        <p:txBody>
          <a:bodyPr vert="horz" lIns="91440" tIns="45720" rIns="91440" bIns="45720" rtlCol="0" anchor="t">
            <a:noAutofit/>
          </a:bodyPr>
          <a:lstStyle/>
          <a:p>
            <a:pPr>
              <a:buFont typeface="Arial"/>
              <a:buChar char="•"/>
            </a:pPr>
            <a:r>
              <a:rPr lang="en-US" sz="1600">
                <a:solidFill>
                  <a:srgbClr val="1F1F1F"/>
                </a:solidFill>
                <a:ea typeface="+mn-lt"/>
                <a:cs typeface="+mn-lt"/>
              </a:rPr>
              <a:t>Metrics like Mean Squared Error (MSE), Root Mean Squared Error (RMSE), and R-squared (R2) are used to know about our model performance. To obtain cross-validation scores and the mean cross-validation score for the model's overall performance evaluation, validation score is used in conjunction with a 5-fold cross-validation method.</a:t>
            </a:r>
          </a:p>
        </p:txBody>
      </p:sp>
      <p:sp>
        <p:nvSpPr>
          <p:cNvPr id="5" name="Rectangle 4">
            <a:extLst>
              <a:ext uri="{FF2B5EF4-FFF2-40B4-BE49-F238E27FC236}">
                <a16:creationId xmlns:a16="http://schemas.microsoft.com/office/drawing/2014/main" id="{10458961-4797-6744-8E69-93AED367C880}"/>
              </a:ext>
            </a:extLst>
          </p:cNvPr>
          <p:cNvSpPr/>
          <p:nvPr/>
        </p:nvSpPr>
        <p:spPr>
          <a:xfrm>
            <a:off x="-1" y="258304"/>
            <a:ext cx="129153" cy="613475"/>
          </a:xfrm>
          <a:prstGeom prst="rect">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C830DADD-6043-1223-8B61-0F9EC250E664}"/>
              </a:ext>
            </a:extLst>
          </p:cNvPr>
          <p:cNvCxnSpPr/>
          <p:nvPr/>
        </p:nvCxnSpPr>
        <p:spPr>
          <a:xfrm flipV="1">
            <a:off x="924733" y="786538"/>
            <a:ext cx="10549177" cy="2584"/>
          </a:xfrm>
          <a:prstGeom prst="straightConnector1">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2D21F2C-4F33-8295-8F4B-C9CE7B8A2648}"/>
              </a:ext>
            </a:extLst>
          </p:cNvPr>
          <p:cNvSpPr txBox="1"/>
          <p:nvPr/>
        </p:nvSpPr>
        <p:spPr>
          <a:xfrm>
            <a:off x="927315" y="2346881"/>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ea typeface="+mn-lt"/>
                <a:cs typeface="+mn-lt"/>
              </a:rPr>
              <a:t>Output:</a:t>
            </a:r>
            <a:endParaRPr lang="en-US"/>
          </a:p>
        </p:txBody>
      </p:sp>
      <p:pic>
        <p:nvPicPr>
          <p:cNvPr id="7" name="Picture 6" descr="A number on a white background&#10;&#10;Description automatically generated">
            <a:extLst>
              <a:ext uri="{FF2B5EF4-FFF2-40B4-BE49-F238E27FC236}">
                <a16:creationId xmlns:a16="http://schemas.microsoft.com/office/drawing/2014/main" id="{1B339CCC-BADB-37BF-F05B-8E6C88BF063B}"/>
              </a:ext>
            </a:extLst>
          </p:cNvPr>
          <p:cNvPicPr>
            <a:picLocks noChangeAspect="1"/>
          </p:cNvPicPr>
          <p:nvPr/>
        </p:nvPicPr>
        <p:blipFill>
          <a:blip r:embed="rId2"/>
          <a:stretch>
            <a:fillRect/>
          </a:stretch>
        </p:blipFill>
        <p:spPr>
          <a:xfrm>
            <a:off x="780047" y="2849059"/>
            <a:ext cx="10478504" cy="1920541"/>
          </a:xfrm>
          <a:prstGeom prst="rect">
            <a:avLst/>
          </a:prstGeom>
        </p:spPr>
      </p:pic>
    </p:spTree>
    <p:extLst>
      <p:ext uri="{BB962C8B-B14F-4D97-AF65-F5344CB8AC3E}">
        <p14:creationId xmlns:p14="http://schemas.microsoft.com/office/powerpoint/2010/main" val="4165204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E5BA-553C-F506-1C1B-F66E2F7E1A76}"/>
              </a:ext>
            </a:extLst>
          </p:cNvPr>
          <p:cNvSpPr>
            <a:spLocks noGrp="1"/>
          </p:cNvSpPr>
          <p:nvPr>
            <p:ph type="title"/>
          </p:nvPr>
        </p:nvSpPr>
        <p:spPr>
          <a:xfrm>
            <a:off x="838200" y="365125"/>
            <a:ext cx="10515600" cy="398463"/>
          </a:xfrm>
        </p:spPr>
        <p:txBody>
          <a:bodyPr>
            <a:normAutofit/>
          </a:bodyPr>
          <a:lstStyle/>
          <a:p>
            <a:r>
              <a:rPr lang="en-US" sz="2200" b="1">
                <a:latin typeface="Calibri"/>
                <a:ea typeface="Roboto"/>
                <a:cs typeface="Roboto"/>
              </a:rPr>
              <a:t>Predictions and Interpretation</a:t>
            </a:r>
            <a:endParaRPr lang="en-US" b="1">
              <a:latin typeface="Calibri"/>
              <a:cs typeface="Calibri Light"/>
            </a:endParaRPr>
          </a:p>
        </p:txBody>
      </p:sp>
      <p:sp>
        <p:nvSpPr>
          <p:cNvPr id="3" name="Content Placeholder 2">
            <a:extLst>
              <a:ext uri="{FF2B5EF4-FFF2-40B4-BE49-F238E27FC236}">
                <a16:creationId xmlns:a16="http://schemas.microsoft.com/office/drawing/2014/main" id="{A7570323-02B0-56A7-E9BC-CCCBCBD077DE}"/>
              </a:ext>
            </a:extLst>
          </p:cNvPr>
          <p:cNvSpPr>
            <a:spLocks noGrp="1"/>
          </p:cNvSpPr>
          <p:nvPr>
            <p:ph idx="1"/>
          </p:nvPr>
        </p:nvSpPr>
        <p:spPr>
          <a:xfrm>
            <a:off x="838200" y="987425"/>
            <a:ext cx="10515600" cy="1269774"/>
          </a:xfrm>
        </p:spPr>
        <p:txBody>
          <a:bodyPr vert="horz" lIns="91440" tIns="45720" rIns="91440" bIns="45720" rtlCol="0" anchor="t">
            <a:noAutofit/>
          </a:bodyPr>
          <a:lstStyle/>
          <a:p>
            <a:pPr>
              <a:lnSpc>
                <a:spcPct val="150000"/>
              </a:lnSpc>
              <a:buFont typeface="Wingdings"/>
              <a:buChar char="§"/>
            </a:pPr>
            <a:r>
              <a:rPr lang="en-US" sz="1600">
                <a:solidFill>
                  <a:srgbClr val="374151"/>
                </a:solidFill>
                <a:ea typeface="+mn-lt"/>
                <a:cs typeface="+mn-lt"/>
              </a:rPr>
              <a:t>Predictions involve forecasting outcomes using a trained model on new data. Interpretation is the process of understanding and explaining why the model made specific predictions, crucial for transparency and trust.</a:t>
            </a:r>
            <a:endParaRPr lang="en-US" sz="1600">
              <a:solidFill>
                <a:srgbClr val="1F1F1F"/>
              </a:solidFill>
              <a:latin typeface="Calibri"/>
              <a:cs typeface="Calibri" panose="020F0502020204030204"/>
            </a:endParaRPr>
          </a:p>
          <a:p>
            <a:pPr>
              <a:lnSpc>
                <a:spcPct val="150000"/>
              </a:lnSpc>
              <a:buFont typeface="Wingdings"/>
              <a:buChar char="§"/>
            </a:pPr>
            <a:r>
              <a:rPr lang="en-US" sz="1600">
                <a:solidFill>
                  <a:srgbClr val="1F1F1F"/>
                </a:solidFill>
                <a:cs typeface="Calibri"/>
              </a:rPr>
              <a:t>Model showed an effective predictive results, which helped for visualizing the data for better understanding.</a:t>
            </a:r>
            <a:endParaRPr lang="en-US" sz="1600">
              <a:solidFill>
                <a:srgbClr val="1F1F1F"/>
              </a:solidFill>
              <a:ea typeface="Calibri"/>
              <a:cs typeface="Calibri"/>
            </a:endParaRPr>
          </a:p>
          <a:p>
            <a:pPr>
              <a:lnSpc>
                <a:spcPct val="150000"/>
              </a:lnSpc>
              <a:buFont typeface="Wingdings"/>
              <a:buChar char="§"/>
            </a:pPr>
            <a:endParaRPr lang="en-US" sz="1600">
              <a:solidFill>
                <a:srgbClr val="1F1F1F"/>
              </a:solidFill>
              <a:ea typeface="Calibri"/>
              <a:cs typeface="Calibri"/>
            </a:endParaRPr>
          </a:p>
          <a:p>
            <a:pPr>
              <a:lnSpc>
                <a:spcPct val="150000"/>
              </a:lnSpc>
              <a:buFont typeface="Wingdings"/>
              <a:buChar char="§"/>
            </a:pPr>
            <a:endParaRPr lang="en-US" sz="1600">
              <a:solidFill>
                <a:srgbClr val="1F1F1F"/>
              </a:solidFill>
              <a:ea typeface="Calibri"/>
              <a:cs typeface="Calibri"/>
            </a:endParaRPr>
          </a:p>
          <a:p>
            <a:pPr>
              <a:lnSpc>
                <a:spcPct val="150000"/>
              </a:lnSpc>
              <a:buFont typeface="Wingdings"/>
              <a:buChar char="§"/>
            </a:pPr>
            <a:endParaRPr lang="en-US" sz="1600">
              <a:solidFill>
                <a:srgbClr val="1F1F1F"/>
              </a:solidFill>
              <a:ea typeface="Calibri"/>
              <a:cs typeface="Calibri"/>
            </a:endParaRPr>
          </a:p>
        </p:txBody>
      </p:sp>
      <p:sp>
        <p:nvSpPr>
          <p:cNvPr id="5" name="Rectangle 4">
            <a:extLst>
              <a:ext uri="{FF2B5EF4-FFF2-40B4-BE49-F238E27FC236}">
                <a16:creationId xmlns:a16="http://schemas.microsoft.com/office/drawing/2014/main" id="{10458961-4797-6744-8E69-93AED367C880}"/>
              </a:ext>
            </a:extLst>
          </p:cNvPr>
          <p:cNvSpPr/>
          <p:nvPr/>
        </p:nvSpPr>
        <p:spPr>
          <a:xfrm>
            <a:off x="-1" y="258304"/>
            <a:ext cx="129153" cy="613475"/>
          </a:xfrm>
          <a:prstGeom prst="rect">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C830DADD-6043-1223-8B61-0F9EC250E664}"/>
              </a:ext>
            </a:extLst>
          </p:cNvPr>
          <p:cNvCxnSpPr/>
          <p:nvPr/>
        </p:nvCxnSpPr>
        <p:spPr>
          <a:xfrm flipV="1">
            <a:off x="924733" y="786538"/>
            <a:ext cx="10549177" cy="2584"/>
          </a:xfrm>
          <a:prstGeom prst="straightConnector1">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A screenshot of a computer&#10;&#10;Description automatically generated">
            <a:extLst>
              <a:ext uri="{FF2B5EF4-FFF2-40B4-BE49-F238E27FC236}">
                <a16:creationId xmlns:a16="http://schemas.microsoft.com/office/drawing/2014/main" id="{B88061C3-77CB-5BA0-C388-54501D00CDE1}"/>
              </a:ext>
            </a:extLst>
          </p:cNvPr>
          <p:cNvPicPr>
            <a:picLocks noChangeAspect="1"/>
          </p:cNvPicPr>
          <p:nvPr/>
        </p:nvPicPr>
        <p:blipFill>
          <a:blip r:embed="rId2"/>
          <a:stretch>
            <a:fillRect/>
          </a:stretch>
        </p:blipFill>
        <p:spPr>
          <a:xfrm>
            <a:off x="4937964" y="2536199"/>
            <a:ext cx="7060530" cy="2341090"/>
          </a:xfrm>
          <a:prstGeom prst="rect">
            <a:avLst/>
          </a:prstGeom>
        </p:spPr>
      </p:pic>
      <p:pic>
        <p:nvPicPr>
          <p:cNvPr id="10" name="Picture 9" descr="A white background with black text&#10;&#10;Description automatically generated">
            <a:extLst>
              <a:ext uri="{FF2B5EF4-FFF2-40B4-BE49-F238E27FC236}">
                <a16:creationId xmlns:a16="http://schemas.microsoft.com/office/drawing/2014/main" id="{FDB2F7BE-5F9F-AFAD-66CB-DBA0EFA9EFF4}"/>
              </a:ext>
            </a:extLst>
          </p:cNvPr>
          <p:cNvPicPr>
            <a:picLocks noChangeAspect="1"/>
          </p:cNvPicPr>
          <p:nvPr/>
        </p:nvPicPr>
        <p:blipFill>
          <a:blip r:embed="rId3"/>
          <a:stretch>
            <a:fillRect/>
          </a:stretch>
        </p:blipFill>
        <p:spPr>
          <a:xfrm>
            <a:off x="837380" y="2901470"/>
            <a:ext cx="4172037" cy="2196375"/>
          </a:xfrm>
          <a:prstGeom prst="rect">
            <a:avLst/>
          </a:prstGeom>
        </p:spPr>
      </p:pic>
      <p:sp>
        <p:nvSpPr>
          <p:cNvPr id="8" name="TextBox 7">
            <a:extLst>
              <a:ext uri="{FF2B5EF4-FFF2-40B4-BE49-F238E27FC236}">
                <a16:creationId xmlns:a16="http://schemas.microsoft.com/office/drawing/2014/main" id="{3C8764C8-228D-39D7-5D60-5A4EF07516E6}"/>
              </a:ext>
            </a:extLst>
          </p:cNvPr>
          <p:cNvSpPr txBox="1"/>
          <p:nvPr/>
        </p:nvSpPr>
        <p:spPr>
          <a:xfrm>
            <a:off x="4938058" y="284682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b="1">
              <a:ea typeface="Calibri"/>
              <a:cs typeface="Calibri"/>
            </a:endParaRPr>
          </a:p>
        </p:txBody>
      </p:sp>
      <p:sp>
        <p:nvSpPr>
          <p:cNvPr id="12" name="TextBox 11">
            <a:extLst>
              <a:ext uri="{FF2B5EF4-FFF2-40B4-BE49-F238E27FC236}">
                <a16:creationId xmlns:a16="http://schemas.microsoft.com/office/drawing/2014/main" id="{FD287F09-0B23-D7E2-9634-A1D5421FBA07}"/>
              </a:ext>
            </a:extLst>
          </p:cNvPr>
          <p:cNvSpPr txBox="1"/>
          <p:nvPr/>
        </p:nvSpPr>
        <p:spPr>
          <a:xfrm>
            <a:off x="922389" y="2536542"/>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cs typeface="Calibri"/>
              </a:rPr>
              <a:t>Psoeudo Code:</a:t>
            </a:r>
            <a:endParaRPr lang="en-US"/>
          </a:p>
        </p:txBody>
      </p:sp>
      <p:pic>
        <p:nvPicPr>
          <p:cNvPr id="14" name="Picture 13" descr="A close-up of a number&#10;&#10;Description automatically generated">
            <a:extLst>
              <a:ext uri="{FF2B5EF4-FFF2-40B4-BE49-F238E27FC236}">
                <a16:creationId xmlns:a16="http://schemas.microsoft.com/office/drawing/2014/main" id="{67D9C776-5114-7BE1-EE74-388A99787848}"/>
              </a:ext>
            </a:extLst>
          </p:cNvPr>
          <p:cNvPicPr>
            <a:picLocks noChangeAspect="1"/>
          </p:cNvPicPr>
          <p:nvPr/>
        </p:nvPicPr>
        <p:blipFill>
          <a:blip r:embed="rId4"/>
          <a:stretch>
            <a:fillRect/>
          </a:stretch>
        </p:blipFill>
        <p:spPr>
          <a:xfrm>
            <a:off x="835111" y="5457906"/>
            <a:ext cx="6883400" cy="1146956"/>
          </a:xfrm>
          <a:prstGeom prst="rect">
            <a:avLst/>
          </a:prstGeom>
        </p:spPr>
      </p:pic>
    </p:spTree>
    <p:extLst>
      <p:ext uri="{BB962C8B-B14F-4D97-AF65-F5344CB8AC3E}">
        <p14:creationId xmlns:p14="http://schemas.microsoft.com/office/powerpoint/2010/main" val="1354966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E5BA-553C-F506-1C1B-F66E2F7E1A76}"/>
              </a:ext>
            </a:extLst>
          </p:cNvPr>
          <p:cNvSpPr>
            <a:spLocks noGrp="1"/>
          </p:cNvSpPr>
          <p:nvPr>
            <p:ph type="title"/>
          </p:nvPr>
        </p:nvSpPr>
        <p:spPr>
          <a:xfrm>
            <a:off x="838200" y="365125"/>
            <a:ext cx="10515600" cy="398463"/>
          </a:xfrm>
        </p:spPr>
        <p:txBody>
          <a:bodyPr>
            <a:normAutofit/>
          </a:bodyPr>
          <a:lstStyle/>
          <a:p>
            <a:r>
              <a:rPr lang="en-US" sz="2200" b="1">
                <a:latin typeface="Calibri"/>
                <a:ea typeface="Roboto"/>
                <a:cs typeface="Roboto"/>
              </a:rPr>
              <a:t>Visualization and Reporting</a:t>
            </a:r>
            <a:endParaRPr lang="en-US" b="1">
              <a:latin typeface="Calibri"/>
              <a:cs typeface="Calibri Light"/>
            </a:endParaRPr>
          </a:p>
        </p:txBody>
      </p:sp>
      <p:sp>
        <p:nvSpPr>
          <p:cNvPr id="3" name="Content Placeholder 2">
            <a:extLst>
              <a:ext uri="{FF2B5EF4-FFF2-40B4-BE49-F238E27FC236}">
                <a16:creationId xmlns:a16="http://schemas.microsoft.com/office/drawing/2014/main" id="{A7570323-02B0-56A7-E9BC-CCCBCBD077DE}"/>
              </a:ext>
            </a:extLst>
          </p:cNvPr>
          <p:cNvSpPr>
            <a:spLocks noGrp="1"/>
          </p:cNvSpPr>
          <p:nvPr>
            <p:ph idx="1"/>
          </p:nvPr>
        </p:nvSpPr>
        <p:spPr>
          <a:xfrm>
            <a:off x="838200" y="987425"/>
            <a:ext cx="10515600" cy="952274"/>
          </a:xfrm>
        </p:spPr>
        <p:txBody>
          <a:bodyPr vert="horz" lIns="91440" tIns="45720" rIns="91440" bIns="45720" rtlCol="0" anchor="t">
            <a:noAutofit/>
          </a:bodyPr>
          <a:lstStyle/>
          <a:p>
            <a:pPr>
              <a:lnSpc>
                <a:spcPct val="150000"/>
              </a:lnSpc>
              <a:buFont typeface="Wingdings"/>
              <a:buChar char="§"/>
            </a:pPr>
            <a:r>
              <a:rPr lang="en-US" sz="1600">
                <a:solidFill>
                  <a:srgbClr val="1F1F1F"/>
                </a:solidFill>
                <a:ea typeface="+mn-lt"/>
                <a:cs typeface="+mn-lt"/>
              </a:rPr>
              <a:t>By utilizing the index of S&amp;P 500 data as the x-axis, we've plotted the actual S&amp;P 500 stock prices against the predicted prices. This visualization helps in comparing how well the predictions align with the actual stock prices over time.</a:t>
            </a:r>
            <a:endParaRPr lang="en-US">
              <a:ea typeface="+mn-lt"/>
              <a:cs typeface="+mn-lt"/>
            </a:endParaRPr>
          </a:p>
        </p:txBody>
      </p:sp>
      <p:sp>
        <p:nvSpPr>
          <p:cNvPr id="5" name="Rectangle 4">
            <a:extLst>
              <a:ext uri="{FF2B5EF4-FFF2-40B4-BE49-F238E27FC236}">
                <a16:creationId xmlns:a16="http://schemas.microsoft.com/office/drawing/2014/main" id="{760CB99C-57FE-D0A0-E5AA-15477512485E}"/>
              </a:ext>
            </a:extLst>
          </p:cNvPr>
          <p:cNvSpPr/>
          <p:nvPr/>
        </p:nvSpPr>
        <p:spPr>
          <a:xfrm>
            <a:off x="-1" y="258304"/>
            <a:ext cx="129153" cy="613475"/>
          </a:xfrm>
          <a:prstGeom prst="rect">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A9BE86C1-D99A-F93D-AEF0-5BFCD663EB49}"/>
              </a:ext>
            </a:extLst>
          </p:cNvPr>
          <p:cNvCxnSpPr/>
          <p:nvPr/>
        </p:nvCxnSpPr>
        <p:spPr>
          <a:xfrm flipV="1">
            <a:off x="924733" y="786538"/>
            <a:ext cx="10549177" cy="2584"/>
          </a:xfrm>
          <a:prstGeom prst="straightConnector1">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B89B535-8750-57B0-E69B-3DE2A1104C28}"/>
              </a:ext>
            </a:extLst>
          </p:cNvPr>
          <p:cNvSpPr txBox="1"/>
          <p:nvPr/>
        </p:nvSpPr>
        <p:spPr>
          <a:xfrm>
            <a:off x="927315" y="2756117"/>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ea typeface="+mn-lt"/>
                <a:cs typeface="+mn-lt"/>
              </a:rPr>
              <a:t>Source Code:</a:t>
            </a:r>
            <a:endParaRPr lang="en-US" sz="1400">
              <a:ea typeface="+mn-lt"/>
              <a:cs typeface="+mn-lt"/>
            </a:endParaRPr>
          </a:p>
        </p:txBody>
      </p:sp>
      <p:sp>
        <p:nvSpPr>
          <p:cNvPr id="9" name="TextBox 8">
            <a:extLst>
              <a:ext uri="{FF2B5EF4-FFF2-40B4-BE49-F238E27FC236}">
                <a16:creationId xmlns:a16="http://schemas.microsoft.com/office/drawing/2014/main" id="{97C3DE3F-DF9F-E20D-844C-60FE6B4071E7}"/>
              </a:ext>
            </a:extLst>
          </p:cNvPr>
          <p:cNvSpPr txBox="1"/>
          <p:nvPr/>
        </p:nvSpPr>
        <p:spPr>
          <a:xfrm>
            <a:off x="6094277" y="2756116"/>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cs typeface="Calibri"/>
              </a:rPr>
              <a:t>Output:</a:t>
            </a:r>
          </a:p>
        </p:txBody>
      </p:sp>
      <p:sp>
        <p:nvSpPr>
          <p:cNvPr id="10" name="TextBox 9">
            <a:extLst>
              <a:ext uri="{FF2B5EF4-FFF2-40B4-BE49-F238E27FC236}">
                <a16:creationId xmlns:a16="http://schemas.microsoft.com/office/drawing/2014/main" id="{A4D59DF8-1B69-D1A8-3A09-49FE7AE2CFE6}"/>
              </a:ext>
            </a:extLst>
          </p:cNvPr>
          <p:cNvSpPr txBox="1"/>
          <p:nvPr/>
        </p:nvSpPr>
        <p:spPr>
          <a:xfrm>
            <a:off x="927315" y="2178266"/>
            <a:ext cx="2870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cs typeface="Calibri"/>
              </a:rPr>
              <a:t>Predicted vs Actual Stock Prices</a:t>
            </a:r>
          </a:p>
        </p:txBody>
      </p:sp>
      <p:pic>
        <p:nvPicPr>
          <p:cNvPr id="4" name="Picture 3" descr="A screen shot of a computer code&#10;&#10;Description automatically generated">
            <a:extLst>
              <a:ext uri="{FF2B5EF4-FFF2-40B4-BE49-F238E27FC236}">
                <a16:creationId xmlns:a16="http://schemas.microsoft.com/office/drawing/2014/main" id="{C6353994-4C9C-7D89-BC1F-D2B04562A98D}"/>
              </a:ext>
            </a:extLst>
          </p:cNvPr>
          <p:cNvPicPr>
            <a:picLocks noChangeAspect="1"/>
          </p:cNvPicPr>
          <p:nvPr/>
        </p:nvPicPr>
        <p:blipFill>
          <a:blip r:embed="rId2"/>
          <a:stretch>
            <a:fillRect/>
          </a:stretch>
        </p:blipFill>
        <p:spPr>
          <a:xfrm>
            <a:off x="889000" y="3219342"/>
            <a:ext cx="5311589" cy="1651962"/>
          </a:xfrm>
          <a:prstGeom prst="rect">
            <a:avLst/>
          </a:prstGeom>
        </p:spPr>
      </p:pic>
      <p:pic>
        <p:nvPicPr>
          <p:cNvPr id="8" name="Picture 7" descr="A graph of a stock price&#10;&#10;Description automatically generated">
            <a:extLst>
              <a:ext uri="{FF2B5EF4-FFF2-40B4-BE49-F238E27FC236}">
                <a16:creationId xmlns:a16="http://schemas.microsoft.com/office/drawing/2014/main" id="{92127F04-454D-7D1D-2160-3FDA59A0FE6B}"/>
              </a:ext>
            </a:extLst>
          </p:cNvPr>
          <p:cNvPicPr>
            <a:picLocks noChangeAspect="1"/>
          </p:cNvPicPr>
          <p:nvPr/>
        </p:nvPicPr>
        <p:blipFill>
          <a:blip r:embed="rId3"/>
          <a:stretch>
            <a:fillRect/>
          </a:stretch>
        </p:blipFill>
        <p:spPr>
          <a:xfrm>
            <a:off x="6140823" y="3061756"/>
            <a:ext cx="5602942" cy="3476195"/>
          </a:xfrm>
          <a:prstGeom prst="rect">
            <a:avLst/>
          </a:prstGeom>
        </p:spPr>
      </p:pic>
    </p:spTree>
    <p:extLst>
      <p:ext uri="{BB962C8B-B14F-4D97-AF65-F5344CB8AC3E}">
        <p14:creationId xmlns:p14="http://schemas.microsoft.com/office/powerpoint/2010/main" val="264328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60CB99C-57FE-D0A0-E5AA-15477512485E}"/>
              </a:ext>
            </a:extLst>
          </p:cNvPr>
          <p:cNvSpPr/>
          <p:nvPr/>
        </p:nvSpPr>
        <p:spPr>
          <a:xfrm>
            <a:off x="-1" y="258304"/>
            <a:ext cx="129153" cy="613475"/>
          </a:xfrm>
          <a:prstGeom prst="rect">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A9BE86C1-D99A-F93D-AEF0-5BFCD663EB49}"/>
              </a:ext>
            </a:extLst>
          </p:cNvPr>
          <p:cNvCxnSpPr/>
          <p:nvPr/>
        </p:nvCxnSpPr>
        <p:spPr>
          <a:xfrm flipV="1">
            <a:off x="924733" y="786538"/>
            <a:ext cx="10549177" cy="2584"/>
          </a:xfrm>
          <a:prstGeom prst="straightConnector1">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B779A0D-EED0-C9F6-9B47-CAE1DB5505AC}"/>
              </a:ext>
            </a:extLst>
          </p:cNvPr>
          <p:cNvSpPr txBox="1"/>
          <p:nvPr/>
        </p:nvSpPr>
        <p:spPr>
          <a:xfrm>
            <a:off x="927315" y="1333717"/>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ea typeface="+mn-lt"/>
                <a:cs typeface="+mn-lt"/>
              </a:rPr>
              <a:t>Source Code:</a:t>
            </a:r>
            <a:endParaRPr lang="en-US" sz="1400">
              <a:ea typeface="+mn-lt"/>
              <a:cs typeface="+mn-lt"/>
            </a:endParaRPr>
          </a:p>
        </p:txBody>
      </p:sp>
      <p:sp>
        <p:nvSpPr>
          <p:cNvPr id="13" name="TextBox 12">
            <a:extLst>
              <a:ext uri="{FF2B5EF4-FFF2-40B4-BE49-F238E27FC236}">
                <a16:creationId xmlns:a16="http://schemas.microsoft.com/office/drawing/2014/main" id="{A4BD47C7-37B1-C5D6-3200-1375CE75A340}"/>
              </a:ext>
            </a:extLst>
          </p:cNvPr>
          <p:cNvSpPr txBox="1"/>
          <p:nvPr/>
        </p:nvSpPr>
        <p:spPr>
          <a:xfrm>
            <a:off x="6611241" y="1335583"/>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cs typeface="Calibri"/>
              </a:rPr>
              <a:t>Output:</a:t>
            </a:r>
          </a:p>
        </p:txBody>
      </p:sp>
      <p:sp>
        <p:nvSpPr>
          <p:cNvPr id="15" name="TextBox 14">
            <a:extLst>
              <a:ext uri="{FF2B5EF4-FFF2-40B4-BE49-F238E27FC236}">
                <a16:creationId xmlns:a16="http://schemas.microsoft.com/office/drawing/2014/main" id="{DE65FE94-C00B-9EEE-DC61-7390A25197F1}"/>
              </a:ext>
            </a:extLst>
          </p:cNvPr>
          <p:cNvSpPr txBox="1"/>
          <p:nvPr/>
        </p:nvSpPr>
        <p:spPr>
          <a:xfrm>
            <a:off x="928436" y="1044231"/>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ea typeface="+mn-lt"/>
                <a:cs typeface="+mn-lt"/>
              </a:rPr>
              <a:t>Heat Map:</a:t>
            </a:r>
            <a:endParaRPr lang="en-US"/>
          </a:p>
        </p:txBody>
      </p:sp>
      <p:sp>
        <p:nvSpPr>
          <p:cNvPr id="10" name="Title 1">
            <a:extLst>
              <a:ext uri="{FF2B5EF4-FFF2-40B4-BE49-F238E27FC236}">
                <a16:creationId xmlns:a16="http://schemas.microsoft.com/office/drawing/2014/main" id="{AB77526A-C826-19DE-6253-0E0EFA002E97}"/>
              </a:ext>
            </a:extLst>
          </p:cNvPr>
          <p:cNvSpPr txBox="1">
            <a:spLocks/>
          </p:cNvSpPr>
          <p:nvPr/>
        </p:nvSpPr>
        <p:spPr>
          <a:xfrm>
            <a:off x="838200" y="365125"/>
            <a:ext cx="10515600" cy="398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b="1">
                <a:latin typeface="Calibri"/>
                <a:ea typeface="Roboto"/>
                <a:cs typeface="Roboto"/>
              </a:rPr>
              <a:t>Visualization and Reporting</a:t>
            </a:r>
            <a:endParaRPr lang="en-US" b="1">
              <a:latin typeface="Calibri"/>
              <a:cs typeface="Calibri Light"/>
            </a:endParaRPr>
          </a:p>
        </p:txBody>
      </p:sp>
      <p:pic>
        <p:nvPicPr>
          <p:cNvPr id="2" name="Picture 1" descr="A computer screen shot of text&#10;&#10;Description automatically generated">
            <a:extLst>
              <a:ext uri="{FF2B5EF4-FFF2-40B4-BE49-F238E27FC236}">
                <a16:creationId xmlns:a16="http://schemas.microsoft.com/office/drawing/2014/main" id="{5A11CBB0-2D3A-4EF7-BC20-D9F65048A411}"/>
              </a:ext>
            </a:extLst>
          </p:cNvPr>
          <p:cNvPicPr>
            <a:picLocks noChangeAspect="1"/>
          </p:cNvPicPr>
          <p:nvPr/>
        </p:nvPicPr>
        <p:blipFill>
          <a:blip r:embed="rId2"/>
          <a:stretch>
            <a:fillRect/>
          </a:stretch>
        </p:blipFill>
        <p:spPr>
          <a:xfrm>
            <a:off x="963706" y="1744421"/>
            <a:ext cx="5132295" cy="1685287"/>
          </a:xfrm>
          <a:prstGeom prst="rect">
            <a:avLst/>
          </a:prstGeom>
        </p:spPr>
      </p:pic>
      <p:pic>
        <p:nvPicPr>
          <p:cNvPr id="3" name="Picture 2" descr="A diagram of a number of red and blue squares&#10;&#10;Description automatically generated">
            <a:extLst>
              <a:ext uri="{FF2B5EF4-FFF2-40B4-BE49-F238E27FC236}">
                <a16:creationId xmlns:a16="http://schemas.microsoft.com/office/drawing/2014/main" id="{0676801B-874A-E440-3E0D-87B09D09A36E}"/>
              </a:ext>
            </a:extLst>
          </p:cNvPr>
          <p:cNvPicPr>
            <a:picLocks noChangeAspect="1"/>
          </p:cNvPicPr>
          <p:nvPr/>
        </p:nvPicPr>
        <p:blipFill>
          <a:blip r:embed="rId3"/>
          <a:stretch>
            <a:fillRect/>
          </a:stretch>
        </p:blipFill>
        <p:spPr>
          <a:xfrm>
            <a:off x="6578177" y="1745129"/>
            <a:ext cx="5116705" cy="4114800"/>
          </a:xfrm>
          <a:prstGeom prst="rect">
            <a:avLst/>
          </a:prstGeom>
        </p:spPr>
      </p:pic>
    </p:spTree>
    <p:extLst>
      <p:ext uri="{BB962C8B-B14F-4D97-AF65-F5344CB8AC3E}">
        <p14:creationId xmlns:p14="http://schemas.microsoft.com/office/powerpoint/2010/main" val="31342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E5BA-553C-F506-1C1B-F66E2F7E1A76}"/>
              </a:ext>
            </a:extLst>
          </p:cNvPr>
          <p:cNvSpPr>
            <a:spLocks noGrp="1"/>
          </p:cNvSpPr>
          <p:nvPr>
            <p:ph type="title"/>
          </p:nvPr>
        </p:nvSpPr>
        <p:spPr>
          <a:xfrm>
            <a:off x="838200" y="365125"/>
            <a:ext cx="10515600" cy="398463"/>
          </a:xfrm>
        </p:spPr>
        <p:txBody>
          <a:bodyPr>
            <a:normAutofit fontScale="90000"/>
          </a:bodyPr>
          <a:lstStyle/>
          <a:p>
            <a:r>
              <a:rPr lang="en-US" sz="2400" b="1">
                <a:latin typeface="Calibri"/>
                <a:cs typeface="Arial"/>
              </a:rPr>
              <a:t>Goals and Objectives</a:t>
            </a:r>
            <a:endParaRPr lang="en-US" sz="2400" b="1">
              <a:latin typeface="Calibri"/>
              <a:cs typeface="Calibri"/>
            </a:endParaRPr>
          </a:p>
        </p:txBody>
      </p:sp>
      <p:sp>
        <p:nvSpPr>
          <p:cNvPr id="3" name="Content Placeholder 2">
            <a:extLst>
              <a:ext uri="{FF2B5EF4-FFF2-40B4-BE49-F238E27FC236}">
                <a16:creationId xmlns:a16="http://schemas.microsoft.com/office/drawing/2014/main" id="{A7570323-02B0-56A7-E9BC-CCCBCBD077DE}"/>
              </a:ext>
            </a:extLst>
          </p:cNvPr>
          <p:cNvSpPr>
            <a:spLocks noGrp="1"/>
          </p:cNvSpPr>
          <p:nvPr>
            <p:ph idx="1"/>
          </p:nvPr>
        </p:nvSpPr>
        <p:spPr>
          <a:xfrm>
            <a:off x="838200" y="1155539"/>
            <a:ext cx="10515600" cy="1298143"/>
          </a:xfrm>
        </p:spPr>
        <p:txBody>
          <a:bodyPr vert="horz" lIns="91440" tIns="45720" rIns="91440" bIns="45720" rtlCol="0" anchor="t">
            <a:normAutofit/>
          </a:bodyPr>
          <a:lstStyle/>
          <a:p>
            <a:pPr>
              <a:buFont typeface="Wingdings"/>
              <a:buChar char="§"/>
            </a:pPr>
            <a:r>
              <a:rPr lang="en-US" sz="1600">
                <a:solidFill>
                  <a:srgbClr val="1F1F1F"/>
                </a:solidFill>
                <a:latin typeface="Calibri"/>
                <a:ea typeface="+mn-lt"/>
                <a:cs typeface="Calibri"/>
              </a:rPr>
              <a:t>The COVID-19 pandemic, which emerged in late 2019, has had a profound and lasting impact on the global economy. </a:t>
            </a:r>
            <a:endParaRPr lang="en-US" sz="1600">
              <a:solidFill>
                <a:srgbClr val="000000"/>
              </a:solidFill>
              <a:latin typeface="Calibri"/>
              <a:ea typeface="+mn-lt"/>
              <a:cs typeface="Calibri"/>
            </a:endParaRPr>
          </a:p>
          <a:p>
            <a:pPr>
              <a:buFont typeface="Wingdings"/>
              <a:buChar char="§"/>
            </a:pPr>
            <a:r>
              <a:rPr lang="en-US" sz="1600">
                <a:solidFill>
                  <a:srgbClr val="1F1F1F"/>
                </a:solidFill>
                <a:latin typeface="Calibri"/>
                <a:ea typeface="+mn-lt"/>
                <a:cs typeface="Calibri"/>
              </a:rPr>
              <a:t>Stock markets around the world experienced significant fluctuations in response to the pandemic's developments, raising questions about the relationship between public health crises and financial markets. </a:t>
            </a:r>
            <a:endParaRPr lang="en-US" sz="1600">
              <a:solidFill>
                <a:srgbClr val="000000"/>
              </a:solidFill>
              <a:latin typeface="Calibri"/>
              <a:ea typeface="+mn-lt"/>
              <a:cs typeface="Calibri"/>
            </a:endParaRPr>
          </a:p>
          <a:p>
            <a:pPr>
              <a:buFont typeface="Wingdings"/>
              <a:buChar char="§"/>
            </a:pPr>
            <a:r>
              <a:rPr lang="en-US" sz="1600">
                <a:solidFill>
                  <a:srgbClr val="1F1F1F"/>
                </a:solidFill>
                <a:latin typeface="Calibri"/>
                <a:ea typeface="+mn-lt"/>
                <a:cs typeface="Calibri"/>
              </a:rPr>
              <a:t>This project seeks to explore and quantify the influence of COVID-19 deaths on the S&amp;P 500 stock prices. </a:t>
            </a:r>
            <a:endParaRPr lang="en-US" sz="1600">
              <a:solidFill>
                <a:srgbClr val="000000"/>
              </a:solidFill>
              <a:latin typeface="Calibri"/>
              <a:ea typeface="+mn-lt"/>
              <a:cs typeface="Calibri"/>
            </a:endParaRPr>
          </a:p>
        </p:txBody>
      </p:sp>
      <p:sp>
        <p:nvSpPr>
          <p:cNvPr id="5" name="Content Placeholder 2">
            <a:extLst>
              <a:ext uri="{FF2B5EF4-FFF2-40B4-BE49-F238E27FC236}">
                <a16:creationId xmlns:a16="http://schemas.microsoft.com/office/drawing/2014/main" id="{61A182E7-1D75-3FE0-E76F-8395F0E08841}"/>
              </a:ext>
            </a:extLst>
          </p:cNvPr>
          <p:cNvSpPr txBox="1">
            <a:spLocks/>
          </p:cNvSpPr>
          <p:nvPr/>
        </p:nvSpPr>
        <p:spPr>
          <a:xfrm>
            <a:off x="838200" y="3208849"/>
            <a:ext cx="10515600" cy="259421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a:buChar char="§"/>
            </a:pPr>
            <a:r>
              <a:rPr lang="en-US" sz="1600">
                <a:solidFill>
                  <a:srgbClr val="1F1F1F"/>
                </a:solidFill>
                <a:latin typeface="Calibri"/>
                <a:ea typeface="+mn-lt"/>
                <a:cs typeface="Calibri"/>
              </a:rPr>
              <a:t>Understanding the dynamic relationship between pandemics and financial markets is of paramount importance for investors, policymakers, and researchers. </a:t>
            </a:r>
            <a:endParaRPr lang="en-US" sz="1600">
              <a:solidFill>
                <a:srgbClr val="000000"/>
              </a:solidFill>
              <a:latin typeface="Calibri"/>
              <a:ea typeface="+mn-lt"/>
              <a:cs typeface="Calibri"/>
            </a:endParaRPr>
          </a:p>
          <a:p>
            <a:pPr>
              <a:lnSpc>
                <a:spcPct val="100000"/>
              </a:lnSpc>
              <a:buFont typeface="Wingdings"/>
              <a:buChar char="§"/>
            </a:pPr>
            <a:r>
              <a:rPr lang="en-US" sz="1600">
                <a:solidFill>
                  <a:srgbClr val="1F1F1F"/>
                </a:solidFill>
                <a:latin typeface="Calibri"/>
                <a:ea typeface="+mn-lt"/>
                <a:cs typeface="Calibri"/>
              </a:rPr>
              <a:t>This research aims to provide insights into how public health crises, such as COVID-19, affect economic systems and, in particular stock market behavior.</a:t>
            </a:r>
          </a:p>
          <a:p>
            <a:pPr>
              <a:lnSpc>
                <a:spcPct val="100000"/>
              </a:lnSpc>
              <a:buFont typeface="Wingdings"/>
              <a:buChar char="§"/>
            </a:pPr>
            <a:r>
              <a:rPr lang="en-US" sz="1600">
                <a:solidFill>
                  <a:srgbClr val="1F1F1F"/>
                </a:solidFill>
                <a:latin typeface="Calibri"/>
                <a:cs typeface="Calibri"/>
              </a:rPr>
              <a:t>Using machine learning to explore and measure the impact of the COVID-19 pandemic on the S&amp;P 500 stock prices. </a:t>
            </a:r>
          </a:p>
          <a:p>
            <a:pPr>
              <a:lnSpc>
                <a:spcPct val="100000"/>
              </a:lnSpc>
              <a:buFont typeface="Wingdings"/>
              <a:buChar char="§"/>
            </a:pPr>
            <a:r>
              <a:rPr lang="en-US" sz="1600">
                <a:solidFill>
                  <a:srgbClr val="1F1F1F"/>
                </a:solidFill>
                <a:latin typeface="Calibri"/>
                <a:cs typeface="Calibri"/>
              </a:rPr>
              <a:t>Even though there were numerous machine learning models available to predict the stock market volatility. </a:t>
            </a:r>
          </a:p>
          <a:p>
            <a:pPr>
              <a:lnSpc>
                <a:spcPct val="100000"/>
              </a:lnSpc>
              <a:buFont typeface="Wingdings"/>
              <a:buChar char="§"/>
            </a:pPr>
            <a:r>
              <a:rPr lang="en-US" sz="1600">
                <a:solidFill>
                  <a:srgbClr val="1F1F1F"/>
                </a:solidFill>
                <a:latin typeface="Calibri"/>
                <a:cs typeface="Calibri"/>
              </a:rPr>
              <a:t>This can lead to more accurate risk assessments and potentially reduce the impact of such unforeseen events in future scenarios.</a:t>
            </a:r>
          </a:p>
        </p:txBody>
      </p:sp>
      <p:sp>
        <p:nvSpPr>
          <p:cNvPr id="6" name="TextBox 5">
            <a:extLst>
              <a:ext uri="{FF2B5EF4-FFF2-40B4-BE49-F238E27FC236}">
                <a16:creationId xmlns:a16="http://schemas.microsoft.com/office/drawing/2014/main" id="{C5094611-0D1A-7E99-B64B-EDDC898E08F8}"/>
              </a:ext>
            </a:extLst>
          </p:cNvPr>
          <p:cNvSpPr txBox="1"/>
          <p:nvPr/>
        </p:nvSpPr>
        <p:spPr>
          <a:xfrm>
            <a:off x="836908" y="804621"/>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t>Motivation</a:t>
            </a:r>
            <a:r>
              <a:rPr lang="en-US" sz="1600">
                <a:cs typeface="Calibri"/>
              </a:rPr>
              <a:t>​:</a:t>
            </a:r>
          </a:p>
        </p:txBody>
      </p:sp>
      <p:sp>
        <p:nvSpPr>
          <p:cNvPr id="7" name="TextBox 6">
            <a:extLst>
              <a:ext uri="{FF2B5EF4-FFF2-40B4-BE49-F238E27FC236}">
                <a16:creationId xmlns:a16="http://schemas.microsoft.com/office/drawing/2014/main" id="{7D8BBF09-851D-D697-8C90-5705D5455435}"/>
              </a:ext>
            </a:extLst>
          </p:cNvPr>
          <p:cNvSpPr txBox="1"/>
          <p:nvPr/>
        </p:nvSpPr>
        <p:spPr>
          <a:xfrm>
            <a:off x="836907" y="2723612"/>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ea typeface="+mn-lt"/>
                <a:cs typeface="+mn-lt"/>
              </a:rPr>
              <a:t>Significance:</a:t>
            </a:r>
            <a:endParaRPr lang="en-US" sz="1600">
              <a:cs typeface="Calibri"/>
            </a:endParaRPr>
          </a:p>
        </p:txBody>
      </p:sp>
      <p:sp>
        <p:nvSpPr>
          <p:cNvPr id="9" name="Rectangle 8">
            <a:extLst>
              <a:ext uri="{FF2B5EF4-FFF2-40B4-BE49-F238E27FC236}">
                <a16:creationId xmlns:a16="http://schemas.microsoft.com/office/drawing/2014/main" id="{54EB2862-F43E-4BB5-B98D-4A26E5B35386}"/>
              </a:ext>
            </a:extLst>
          </p:cNvPr>
          <p:cNvSpPr/>
          <p:nvPr/>
        </p:nvSpPr>
        <p:spPr>
          <a:xfrm>
            <a:off x="-1" y="258304"/>
            <a:ext cx="129153" cy="613475"/>
          </a:xfrm>
          <a:prstGeom prst="rect">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9F92C198-40BB-6ECC-B581-0FBDDF28E21B}"/>
              </a:ext>
            </a:extLst>
          </p:cNvPr>
          <p:cNvCxnSpPr/>
          <p:nvPr/>
        </p:nvCxnSpPr>
        <p:spPr>
          <a:xfrm flipV="1">
            <a:off x="924733" y="786538"/>
            <a:ext cx="10549177" cy="2584"/>
          </a:xfrm>
          <a:prstGeom prst="straightConnector1">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7532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E5BA-553C-F506-1C1B-F66E2F7E1A76}"/>
              </a:ext>
            </a:extLst>
          </p:cNvPr>
          <p:cNvSpPr>
            <a:spLocks noGrp="1"/>
          </p:cNvSpPr>
          <p:nvPr>
            <p:ph type="title"/>
          </p:nvPr>
        </p:nvSpPr>
        <p:spPr>
          <a:xfrm>
            <a:off x="838200" y="365125"/>
            <a:ext cx="10515600" cy="398463"/>
          </a:xfrm>
        </p:spPr>
        <p:txBody>
          <a:bodyPr>
            <a:normAutofit/>
          </a:bodyPr>
          <a:lstStyle/>
          <a:p>
            <a:r>
              <a:rPr lang="en-US" sz="2200" b="1">
                <a:latin typeface="Calibri"/>
                <a:ea typeface="Roboto"/>
                <a:cs typeface="Roboto"/>
              </a:rPr>
              <a:t>Model Performance (</a:t>
            </a:r>
            <a:r>
              <a:rPr lang="en-US" sz="2200" b="1">
                <a:latin typeface="Calibri"/>
                <a:ea typeface="Roboto"/>
                <a:cs typeface="Calibri"/>
              </a:rPr>
              <a:t>Predicted</a:t>
            </a:r>
            <a:r>
              <a:rPr lang="en-US" sz="2200" b="1">
                <a:latin typeface="Calibri"/>
                <a:ea typeface="Roboto"/>
                <a:cs typeface="Roboto"/>
              </a:rPr>
              <a:t>)</a:t>
            </a:r>
            <a:endParaRPr lang="en-US"/>
          </a:p>
        </p:txBody>
      </p:sp>
      <p:sp>
        <p:nvSpPr>
          <p:cNvPr id="3" name="Content Placeholder 2">
            <a:extLst>
              <a:ext uri="{FF2B5EF4-FFF2-40B4-BE49-F238E27FC236}">
                <a16:creationId xmlns:a16="http://schemas.microsoft.com/office/drawing/2014/main" id="{A7570323-02B0-56A7-E9BC-CCCBCBD077DE}"/>
              </a:ext>
            </a:extLst>
          </p:cNvPr>
          <p:cNvSpPr>
            <a:spLocks noGrp="1"/>
          </p:cNvSpPr>
          <p:nvPr>
            <p:ph idx="1"/>
          </p:nvPr>
        </p:nvSpPr>
        <p:spPr>
          <a:xfrm>
            <a:off x="838200" y="987425"/>
            <a:ext cx="10515600" cy="1213745"/>
          </a:xfrm>
        </p:spPr>
        <p:txBody>
          <a:bodyPr vert="horz" lIns="91440" tIns="45720" rIns="91440" bIns="45720" rtlCol="0" anchor="t">
            <a:noAutofit/>
          </a:bodyPr>
          <a:lstStyle/>
          <a:p>
            <a:pPr>
              <a:lnSpc>
                <a:spcPct val="150000"/>
              </a:lnSpc>
              <a:buFont typeface="Wingdings"/>
              <a:buChar char="§"/>
            </a:pPr>
            <a:r>
              <a:rPr lang="en-US" sz="1600">
                <a:ea typeface="+mn-lt"/>
                <a:cs typeface="+mn-lt"/>
              </a:rPr>
              <a:t>Overall, the model's high MSE and RMSE suggest considerable prediction errors, and the low R-squared shows an absence of predictive power. In addition, the model's low generalization capacity across different information subsets is shown by the negative mean cross-validation score, suggesting possible problems with its forecasting abilities.</a:t>
            </a:r>
            <a:endParaRPr lang="en-US">
              <a:ea typeface="+mn-lt"/>
              <a:cs typeface="+mn-lt"/>
            </a:endParaRPr>
          </a:p>
        </p:txBody>
      </p:sp>
      <p:sp>
        <p:nvSpPr>
          <p:cNvPr id="5" name="Rectangle 4">
            <a:extLst>
              <a:ext uri="{FF2B5EF4-FFF2-40B4-BE49-F238E27FC236}">
                <a16:creationId xmlns:a16="http://schemas.microsoft.com/office/drawing/2014/main" id="{E3F2708A-73D3-35CD-50F6-A0A0C852D077}"/>
              </a:ext>
            </a:extLst>
          </p:cNvPr>
          <p:cNvSpPr/>
          <p:nvPr/>
        </p:nvSpPr>
        <p:spPr>
          <a:xfrm>
            <a:off x="-1" y="258304"/>
            <a:ext cx="129153" cy="613475"/>
          </a:xfrm>
          <a:prstGeom prst="rect">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FA98FAF6-9E23-616E-D380-0D822B89977C}"/>
              </a:ext>
            </a:extLst>
          </p:cNvPr>
          <p:cNvCxnSpPr/>
          <p:nvPr/>
        </p:nvCxnSpPr>
        <p:spPr>
          <a:xfrm flipV="1">
            <a:off x="924733" y="786538"/>
            <a:ext cx="10549177" cy="2584"/>
          </a:xfrm>
          <a:prstGeom prst="straightConnector1">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8D160EB-863C-72E0-4A99-7A7C537CC927}"/>
              </a:ext>
            </a:extLst>
          </p:cNvPr>
          <p:cNvSpPr txBox="1"/>
          <p:nvPr/>
        </p:nvSpPr>
        <p:spPr>
          <a:xfrm>
            <a:off x="927315" y="2517057"/>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ea typeface="+mn-lt"/>
                <a:cs typeface="+mn-lt"/>
              </a:rPr>
              <a:t>Source Code:</a:t>
            </a:r>
            <a:endParaRPr lang="en-US" sz="1400">
              <a:ea typeface="+mn-lt"/>
              <a:cs typeface="+mn-lt"/>
            </a:endParaRPr>
          </a:p>
        </p:txBody>
      </p:sp>
      <p:pic>
        <p:nvPicPr>
          <p:cNvPr id="4" name="Picture 3" descr="A screen shot of a computer program&#10;&#10;Description automatically generated">
            <a:extLst>
              <a:ext uri="{FF2B5EF4-FFF2-40B4-BE49-F238E27FC236}">
                <a16:creationId xmlns:a16="http://schemas.microsoft.com/office/drawing/2014/main" id="{348F0E4D-76E1-0B43-27FC-38294D12E252}"/>
              </a:ext>
            </a:extLst>
          </p:cNvPr>
          <p:cNvPicPr>
            <a:picLocks noChangeAspect="1"/>
          </p:cNvPicPr>
          <p:nvPr/>
        </p:nvPicPr>
        <p:blipFill>
          <a:blip r:embed="rId2"/>
          <a:stretch>
            <a:fillRect/>
          </a:stretch>
        </p:blipFill>
        <p:spPr>
          <a:xfrm>
            <a:off x="927100" y="2936798"/>
            <a:ext cx="5473700" cy="2229005"/>
          </a:xfrm>
          <a:prstGeom prst="rect">
            <a:avLst/>
          </a:prstGeom>
        </p:spPr>
      </p:pic>
      <p:sp>
        <p:nvSpPr>
          <p:cNvPr id="8" name="TextBox 7">
            <a:extLst>
              <a:ext uri="{FF2B5EF4-FFF2-40B4-BE49-F238E27FC236}">
                <a16:creationId xmlns:a16="http://schemas.microsoft.com/office/drawing/2014/main" id="{970141F2-77B2-0E00-520C-0599F4FEE166}"/>
              </a:ext>
            </a:extLst>
          </p:cNvPr>
          <p:cNvSpPr txBox="1"/>
          <p:nvPr/>
        </p:nvSpPr>
        <p:spPr>
          <a:xfrm>
            <a:off x="6616915" y="2517057"/>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ea typeface="+mn-lt"/>
                <a:cs typeface="+mn-lt"/>
              </a:rPr>
              <a:t>Output: </a:t>
            </a:r>
            <a:endParaRPr lang="en-US" sz="1400">
              <a:ea typeface="+mn-lt"/>
              <a:cs typeface="+mn-lt"/>
            </a:endParaRPr>
          </a:p>
        </p:txBody>
      </p:sp>
      <p:pic>
        <p:nvPicPr>
          <p:cNvPr id="12" name="Picture 11" descr="A black background with white numbers&#10;&#10;Description automatically generated">
            <a:extLst>
              <a:ext uri="{FF2B5EF4-FFF2-40B4-BE49-F238E27FC236}">
                <a16:creationId xmlns:a16="http://schemas.microsoft.com/office/drawing/2014/main" id="{7E36627C-95FA-A16D-C0CC-E296BE1CA42E}"/>
              </a:ext>
            </a:extLst>
          </p:cNvPr>
          <p:cNvPicPr>
            <a:picLocks noChangeAspect="1"/>
          </p:cNvPicPr>
          <p:nvPr/>
        </p:nvPicPr>
        <p:blipFill>
          <a:blip r:embed="rId3"/>
          <a:stretch>
            <a:fillRect/>
          </a:stretch>
        </p:blipFill>
        <p:spPr>
          <a:xfrm>
            <a:off x="6616700" y="2936795"/>
            <a:ext cx="5118100" cy="793910"/>
          </a:xfrm>
          <a:prstGeom prst="rect">
            <a:avLst/>
          </a:prstGeom>
        </p:spPr>
      </p:pic>
    </p:spTree>
    <p:extLst>
      <p:ext uri="{BB962C8B-B14F-4D97-AF65-F5344CB8AC3E}">
        <p14:creationId xmlns:p14="http://schemas.microsoft.com/office/powerpoint/2010/main" val="2927657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E5BA-553C-F506-1C1B-F66E2F7E1A76}"/>
              </a:ext>
            </a:extLst>
          </p:cNvPr>
          <p:cNvSpPr>
            <a:spLocks noGrp="1"/>
          </p:cNvSpPr>
          <p:nvPr>
            <p:ph type="title"/>
          </p:nvPr>
        </p:nvSpPr>
        <p:spPr>
          <a:xfrm>
            <a:off x="838200" y="365125"/>
            <a:ext cx="10515600" cy="398463"/>
          </a:xfrm>
        </p:spPr>
        <p:txBody>
          <a:bodyPr>
            <a:normAutofit/>
          </a:bodyPr>
          <a:lstStyle/>
          <a:p>
            <a:r>
              <a:rPr lang="en-US" sz="2000" b="1" dirty="0">
                <a:latin typeface="Calibri"/>
                <a:ea typeface="Roboto"/>
                <a:cs typeface="Roboto"/>
              </a:rPr>
              <a:t>Iteration and Improvement</a:t>
            </a:r>
            <a:endParaRPr lang="en-US" b="1">
              <a:latin typeface="Calibri"/>
              <a:cs typeface="Calibri Light"/>
            </a:endParaRPr>
          </a:p>
        </p:txBody>
      </p:sp>
      <p:sp>
        <p:nvSpPr>
          <p:cNvPr id="3" name="Content Placeholder 2">
            <a:extLst>
              <a:ext uri="{FF2B5EF4-FFF2-40B4-BE49-F238E27FC236}">
                <a16:creationId xmlns:a16="http://schemas.microsoft.com/office/drawing/2014/main" id="{A7570323-02B0-56A7-E9BC-CCCBCBD077DE}"/>
              </a:ext>
            </a:extLst>
          </p:cNvPr>
          <p:cNvSpPr>
            <a:spLocks noGrp="1"/>
          </p:cNvSpPr>
          <p:nvPr>
            <p:ph idx="1"/>
          </p:nvPr>
        </p:nvSpPr>
        <p:spPr>
          <a:xfrm>
            <a:off x="838200" y="987425"/>
            <a:ext cx="10515600" cy="2203631"/>
          </a:xfrm>
        </p:spPr>
        <p:txBody>
          <a:bodyPr vert="horz" lIns="91440" tIns="45720" rIns="91440" bIns="45720" rtlCol="0" anchor="t">
            <a:noAutofit/>
          </a:bodyPr>
          <a:lstStyle/>
          <a:p>
            <a:pPr>
              <a:lnSpc>
                <a:spcPct val="150000"/>
              </a:lnSpc>
              <a:buFont typeface="Wingdings,Sans-Serif"/>
              <a:buChar char="§"/>
            </a:pPr>
            <a:r>
              <a:rPr lang="en-US" sz="1600" dirty="0">
                <a:ea typeface="+mn-lt"/>
                <a:cs typeface="+mn-lt"/>
              </a:rPr>
              <a:t>Based on COVID-19 features, we used Logistic Regression, which is intended for categorical issues with classification, to predict the daily S&amp;P 500 Close Price. Regression with a classifier is tried and this results to the error. </a:t>
            </a:r>
            <a:endParaRPr lang="en-US" dirty="0">
              <a:ea typeface="+mn-lt"/>
              <a:cs typeface="+mn-lt"/>
            </a:endParaRPr>
          </a:p>
          <a:p>
            <a:pPr>
              <a:lnSpc>
                <a:spcPct val="150000"/>
              </a:lnSpc>
              <a:buFont typeface="Wingdings,Sans-Serif"/>
              <a:buChar char="§"/>
            </a:pPr>
            <a:r>
              <a:rPr lang="en-US" sz="1600" dirty="0">
                <a:ea typeface="+mn-lt"/>
                <a:cs typeface="+mn-lt"/>
              </a:rPr>
              <a:t>Regression algorithms is suitable for continuous target variables should be employed in the model to deal with this. </a:t>
            </a:r>
            <a:endParaRPr lang="en-US">
              <a:ea typeface="+mn-lt"/>
              <a:cs typeface="+mn-lt"/>
            </a:endParaRPr>
          </a:p>
          <a:p>
            <a:pPr>
              <a:lnSpc>
                <a:spcPct val="150000"/>
              </a:lnSpc>
              <a:buFont typeface="Wingdings,Sans-Serif"/>
              <a:buChar char="§"/>
            </a:pPr>
            <a:r>
              <a:rPr lang="en-US" sz="1600" dirty="0">
                <a:ea typeface="+mn-lt"/>
                <a:cs typeface="+mn-lt"/>
              </a:rPr>
              <a:t>The updated strategy identifies how the target variable is continuous and uses regression techniques like Linear Regression, Random Forest, or Gradient Boosting to reliably predict the S&amp;P 500 Close Price.</a:t>
            </a:r>
            <a:endParaRPr lang="en-US">
              <a:ea typeface="+mn-lt"/>
              <a:cs typeface="+mn-lt"/>
            </a:endParaRPr>
          </a:p>
        </p:txBody>
      </p:sp>
      <p:sp>
        <p:nvSpPr>
          <p:cNvPr id="5" name="Rectangle 4">
            <a:extLst>
              <a:ext uri="{FF2B5EF4-FFF2-40B4-BE49-F238E27FC236}">
                <a16:creationId xmlns:a16="http://schemas.microsoft.com/office/drawing/2014/main" id="{E3F2708A-73D3-35CD-50F6-A0A0C852D077}"/>
              </a:ext>
            </a:extLst>
          </p:cNvPr>
          <p:cNvSpPr/>
          <p:nvPr/>
        </p:nvSpPr>
        <p:spPr>
          <a:xfrm>
            <a:off x="-1" y="258304"/>
            <a:ext cx="129153" cy="613475"/>
          </a:xfrm>
          <a:prstGeom prst="rect">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FA98FAF6-9E23-616E-D380-0D822B89977C}"/>
              </a:ext>
            </a:extLst>
          </p:cNvPr>
          <p:cNvCxnSpPr/>
          <p:nvPr/>
        </p:nvCxnSpPr>
        <p:spPr>
          <a:xfrm flipV="1">
            <a:off x="924733" y="786538"/>
            <a:ext cx="10549177" cy="2584"/>
          </a:xfrm>
          <a:prstGeom prst="straightConnector1">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8D160EB-863C-72E0-4A99-7A7C537CC927}"/>
              </a:ext>
            </a:extLst>
          </p:cNvPr>
          <p:cNvSpPr txBox="1"/>
          <p:nvPr/>
        </p:nvSpPr>
        <p:spPr>
          <a:xfrm>
            <a:off x="927315" y="3371637"/>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ea typeface="+mn-lt"/>
                <a:cs typeface="+mn-lt"/>
              </a:rPr>
              <a:t>Source Code:</a:t>
            </a:r>
            <a:endParaRPr lang="en-US" sz="1400">
              <a:ea typeface="+mn-lt"/>
              <a:cs typeface="+mn-lt"/>
            </a:endParaRPr>
          </a:p>
        </p:txBody>
      </p:sp>
      <p:sp>
        <p:nvSpPr>
          <p:cNvPr id="8" name="TextBox 7">
            <a:extLst>
              <a:ext uri="{FF2B5EF4-FFF2-40B4-BE49-F238E27FC236}">
                <a16:creationId xmlns:a16="http://schemas.microsoft.com/office/drawing/2014/main" id="{970141F2-77B2-0E00-520C-0599F4FEE166}"/>
              </a:ext>
            </a:extLst>
          </p:cNvPr>
          <p:cNvSpPr txBox="1"/>
          <p:nvPr/>
        </p:nvSpPr>
        <p:spPr>
          <a:xfrm>
            <a:off x="6431756" y="3371637"/>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ea typeface="+mn-lt"/>
                <a:cs typeface="+mn-lt"/>
              </a:rPr>
              <a:t>Output: </a:t>
            </a:r>
            <a:endParaRPr lang="en-US" sz="1400">
              <a:ea typeface="+mn-lt"/>
              <a:cs typeface="+mn-lt"/>
            </a:endParaRPr>
          </a:p>
        </p:txBody>
      </p:sp>
      <p:pic>
        <p:nvPicPr>
          <p:cNvPr id="10" name="Picture 9" descr="A screenshot of a computer&#10;&#10;Description automatically generated">
            <a:extLst>
              <a:ext uri="{FF2B5EF4-FFF2-40B4-BE49-F238E27FC236}">
                <a16:creationId xmlns:a16="http://schemas.microsoft.com/office/drawing/2014/main" id="{55BCF9C0-2E7E-18E9-AD24-7865666715FB}"/>
              </a:ext>
            </a:extLst>
          </p:cNvPr>
          <p:cNvPicPr>
            <a:picLocks noChangeAspect="1"/>
          </p:cNvPicPr>
          <p:nvPr/>
        </p:nvPicPr>
        <p:blipFill>
          <a:blip r:embed="rId2"/>
          <a:stretch>
            <a:fillRect/>
          </a:stretch>
        </p:blipFill>
        <p:spPr>
          <a:xfrm>
            <a:off x="6430709" y="3901528"/>
            <a:ext cx="4871102" cy="721372"/>
          </a:xfrm>
          <a:prstGeom prst="rect">
            <a:avLst/>
          </a:prstGeom>
        </p:spPr>
      </p:pic>
      <p:pic>
        <p:nvPicPr>
          <p:cNvPr id="11" name="Picture 10" descr="A computer screen shot of a program&#10;&#10;Description automatically generated">
            <a:extLst>
              <a:ext uri="{FF2B5EF4-FFF2-40B4-BE49-F238E27FC236}">
                <a16:creationId xmlns:a16="http://schemas.microsoft.com/office/drawing/2014/main" id="{FE2BF904-BD90-E823-3763-D97B9DE226B0}"/>
              </a:ext>
            </a:extLst>
          </p:cNvPr>
          <p:cNvPicPr>
            <a:picLocks noChangeAspect="1"/>
          </p:cNvPicPr>
          <p:nvPr/>
        </p:nvPicPr>
        <p:blipFill>
          <a:blip r:embed="rId3"/>
          <a:stretch>
            <a:fillRect/>
          </a:stretch>
        </p:blipFill>
        <p:spPr>
          <a:xfrm>
            <a:off x="925795" y="3899403"/>
            <a:ext cx="4572000" cy="2199773"/>
          </a:xfrm>
          <a:prstGeom prst="rect">
            <a:avLst/>
          </a:prstGeom>
        </p:spPr>
      </p:pic>
    </p:spTree>
    <p:extLst>
      <p:ext uri="{BB962C8B-B14F-4D97-AF65-F5344CB8AC3E}">
        <p14:creationId xmlns:p14="http://schemas.microsoft.com/office/powerpoint/2010/main" val="2495640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E5BA-553C-F506-1C1B-F66E2F7E1A76}"/>
              </a:ext>
            </a:extLst>
          </p:cNvPr>
          <p:cNvSpPr>
            <a:spLocks noGrp="1"/>
          </p:cNvSpPr>
          <p:nvPr>
            <p:ph type="title"/>
          </p:nvPr>
        </p:nvSpPr>
        <p:spPr>
          <a:xfrm>
            <a:off x="838200" y="365125"/>
            <a:ext cx="10515600" cy="398463"/>
          </a:xfrm>
        </p:spPr>
        <p:txBody>
          <a:bodyPr>
            <a:normAutofit fontScale="90000"/>
          </a:bodyPr>
          <a:lstStyle/>
          <a:p>
            <a:r>
              <a:rPr lang="en-US" sz="2400" b="1">
                <a:latin typeface="Calibri"/>
                <a:cs typeface="Arial"/>
              </a:rPr>
              <a:t>Project Management | Status Report</a:t>
            </a:r>
            <a:endParaRPr lang="en-US"/>
          </a:p>
        </p:txBody>
      </p:sp>
      <p:sp>
        <p:nvSpPr>
          <p:cNvPr id="5" name="Rectangle 4">
            <a:extLst>
              <a:ext uri="{FF2B5EF4-FFF2-40B4-BE49-F238E27FC236}">
                <a16:creationId xmlns:a16="http://schemas.microsoft.com/office/drawing/2014/main" id="{E947E814-F375-8AA5-DBEC-AA102B2228CE}"/>
              </a:ext>
            </a:extLst>
          </p:cNvPr>
          <p:cNvSpPr/>
          <p:nvPr/>
        </p:nvSpPr>
        <p:spPr>
          <a:xfrm>
            <a:off x="-1" y="258304"/>
            <a:ext cx="129153" cy="613475"/>
          </a:xfrm>
          <a:prstGeom prst="rect">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B79A61D6-B4E0-9762-F6A0-C431E09C4D6F}"/>
              </a:ext>
            </a:extLst>
          </p:cNvPr>
          <p:cNvCxnSpPr/>
          <p:nvPr/>
        </p:nvCxnSpPr>
        <p:spPr>
          <a:xfrm flipV="1">
            <a:off x="924733" y="786538"/>
            <a:ext cx="10549177" cy="2584"/>
          </a:xfrm>
          <a:prstGeom prst="straightConnector1">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Content Placeholder 7">
            <a:extLst>
              <a:ext uri="{FF2B5EF4-FFF2-40B4-BE49-F238E27FC236}">
                <a16:creationId xmlns:a16="http://schemas.microsoft.com/office/drawing/2014/main" id="{9553775F-1E96-17B9-E165-884D74829E4D}"/>
              </a:ext>
            </a:extLst>
          </p:cNvPr>
          <p:cNvGraphicFramePr>
            <a:graphicFrameLocks noGrp="1"/>
          </p:cNvGraphicFramePr>
          <p:nvPr>
            <p:ph idx="1"/>
            <p:extLst>
              <p:ext uri="{D42A27DB-BD31-4B8C-83A1-F6EECF244321}">
                <p14:modId xmlns:p14="http://schemas.microsoft.com/office/powerpoint/2010/main" val="3573569353"/>
              </p:ext>
            </p:extLst>
          </p:nvPr>
        </p:nvGraphicFramePr>
        <p:xfrm>
          <a:off x="838200" y="990600"/>
          <a:ext cx="10591793" cy="4775199"/>
        </p:xfrm>
        <a:graphic>
          <a:graphicData uri="http://schemas.openxmlformats.org/drawingml/2006/table">
            <a:tbl>
              <a:tblPr firstRow="1" bandRow="1">
                <a:tableStyleId>{073A0DAA-6AF3-43AB-8588-CEC1D06C72B9}</a:tableStyleId>
              </a:tblPr>
              <a:tblGrid>
                <a:gridCol w="2476499">
                  <a:extLst>
                    <a:ext uri="{9D8B030D-6E8A-4147-A177-3AD203B41FA5}">
                      <a16:colId xmlns:a16="http://schemas.microsoft.com/office/drawing/2014/main" val="1176651855"/>
                    </a:ext>
                  </a:extLst>
                </a:gridCol>
                <a:gridCol w="6286500">
                  <a:extLst>
                    <a:ext uri="{9D8B030D-6E8A-4147-A177-3AD203B41FA5}">
                      <a16:colId xmlns:a16="http://schemas.microsoft.com/office/drawing/2014/main" val="1134202028"/>
                    </a:ext>
                  </a:extLst>
                </a:gridCol>
                <a:gridCol w="1828794">
                  <a:extLst>
                    <a:ext uri="{9D8B030D-6E8A-4147-A177-3AD203B41FA5}">
                      <a16:colId xmlns:a16="http://schemas.microsoft.com/office/drawing/2014/main" val="4192445029"/>
                    </a:ext>
                  </a:extLst>
                </a:gridCol>
              </a:tblGrid>
              <a:tr h="448499">
                <a:tc>
                  <a:txBody>
                    <a:bodyPr/>
                    <a:lstStyle/>
                    <a:p>
                      <a:pPr lvl="0">
                        <a:buNone/>
                      </a:pPr>
                      <a:r>
                        <a:rPr lang="en-US"/>
                        <a:t>Team Member</a:t>
                      </a:r>
                    </a:p>
                  </a:txBody>
                  <a:tcPr/>
                </a:tc>
                <a:tc>
                  <a:txBody>
                    <a:bodyPr/>
                    <a:lstStyle/>
                    <a:p>
                      <a:r>
                        <a:rPr lang="en-US"/>
                        <a:t>Tasks done</a:t>
                      </a:r>
                    </a:p>
                  </a:txBody>
                  <a:tcPr/>
                </a:tc>
                <a:tc>
                  <a:txBody>
                    <a:bodyPr/>
                    <a:lstStyle/>
                    <a:p>
                      <a:r>
                        <a:rPr lang="en-US"/>
                        <a:t>Contributions(%)</a:t>
                      </a:r>
                    </a:p>
                  </a:txBody>
                  <a:tcPr/>
                </a:tc>
                <a:extLst>
                  <a:ext uri="{0D108BD9-81ED-4DB2-BD59-A6C34878D82A}">
                    <a16:rowId xmlns:a16="http://schemas.microsoft.com/office/drawing/2014/main" val="2637145813"/>
                  </a:ext>
                </a:extLst>
              </a:tr>
              <a:tr h="1081675">
                <a:tc>
                  <a:txBody>
                    <a:bodyPr/>
                    <a:lstStyle/>
                    <a:p>
                      <a:r>
                        <a:rPr lang="en-US"/>
                        <a:t>Yuvaraj Jami</a:t>
                      </a:r>
                    </a:p>
                  </a:txBody>
                  <a:tcPr/>
                </a:tc>
                <a:tc>
                  <a:txBody>
                    <a:bodyPr/>
                    <a:lstStyle/>
                    <a:p>
                      <a:pPr lvl="0" algn="l">
                        <a:lnSpc>
                          <a:spcPct val="100000"/>
                        </a:lnSpc>
                        <a:spcBef>
                          <a:spcPts val="0"/>
                        </a:spcBef>
                        <a:spcAft>
                          <a:spcPts val="0"/>
                        </a:spcAft>
                        <a:buNone/>
                      </a:pPr>
                      <a:r>
                        <a:rPr lang="en-US" sz="1800" b="0" i="0" u="none" strike="noStrike" noProof="0">
                          <a:latin typeface="Calibri"/>
                        </a:rPr>
                        <a:t>Research related to the entire project  coding review and cleaning the data and preprocessing data. Making the project flow and documentation work (Pseudo notes and Presentation).</a:t>
                      </a:r>
                    </a:p>
                  </a:txBody>
                  <a:tcPr/>
                </a:tc>
                <a:tc>
                  <a:txBody>
                    <a:bodyPr/>
                    <a:lstStyle/>
                    <a:p>
                      <a:r>
                        <a:rPr lang="en-US"/>
                        <a:t>26</a:t>
                      </a:r>
                    </a:p>
                  </a:txBody>
                  <a:tcPr/>
                </a:tc>
                <a:extLst>
                  <a:ext uri="{0D108BD9-81ED-4DB2-BD59-A6C34878D82A}">
                    <a16:rowId xmlns:a16="http://schemas.microsoft.com/office/drawing/2014/main" val="3714930739"/>
                  </a:ext>
                </a:extLst>
              </a:tr>
              <a:tr h="1081675">
                <a:tc>
                  <a:txBody>
                    <a:bodyPr/>
                    <a:lstStyle/>
                    <a:p>
                      <a:pPr lvl="0">
                        <a:buNone/>
                      </a:pPr>
                      <a:r>
                        <a:rPr lang="en-US"/>
                        <a:t>Durgasantosh Gaddam</a:t>
                      </a:r>
                    </a:p>
                  </a:txBody>
                  <a:tcPr/>
                </a:tc>
                <a:tc>
                  <a:txBody>
                    <a:bodyPr/>
                    <a:lstStyle/>
                    <a:p>
                      <a:r>
                        <a:rPr lang="en-US"/>
                        <a:t>Worked on Visualization and Reporting for Covid 19 and S&amp;P data.</a:t>
                      </a:r>
                    </a:p>
                  </a:txBody>
                  <a:tcPr/>
                </a:tc>
                <a:tc>
                  <a:txBody>
                    <a:bodyPr/>
                    <a:lstStyle/>
                    <a:p>
                      <a:r>
                        <a:rPr lang="en-US"/>
                        <a:t>24</a:t>
                      </a:r>
                    </a:p>
                  </a:txBody>
                  <a:tcPr/>
                </a:tc>
                <a:extLst>
                  <a:ext uri="{0D108BD9-81ED-4DB2-BD59-A6C34878D82A}">
                    <a16:rowId xmlns:a16="http://schemas.microsoft.com/office/drawing/2014/main" val="3905587547"/>
                  </a:ext>
                </a:extLst>
              </a:tr>
              <a:tr h="1081675">
                <a:tc>
                  <a:txBody>
                    <a:bodyPr/>
                    <a:lstStyle/>
                    <a:p>
                      <a:pPr lvl="0">
                        <a:buNone/>
                      </a:pPr>
                      <a:r>
                        <a:rPr lang="en-US"/>
                        <a:t>Venkata </a:t>
                      </a:r>
                      <a:r>
                        <a:rPr lang="en-US" err="1"/>
                        <a:t>Chennaiah</a:t>
                      </a:r>
                      <a:r>
                        <a:rPr lang="en-US"/>
                        <a:t> </a:t>
                      </a:r>
                      <a:r>
                        <a:rPr lang="en-US" err="1"/>
                        <a:t>Chavalam</a:t>
                      </a:r>
                    </a:p>
                  </a:txBody>
                  <a:tcPr/>
                </a:tc>
                <a:tc>
                  <a:txBody>
                    <a:bodyPr/>
                    <a:lstStyle/>
                    <a:p>
                      <a:pPr lvl="0">
                        <a:buNone/>
                      </a:pPr>
                      <a:r>
                        <a:rPr lang="en-US"/>
                        <a:t>Worked on Data Preprocessing and Exploratory data analysis and Model Development.</a:t>
                      </a:r>
                    </a:p>
                  </a:txBody>
                  <a:tcPr/>
                </a:tc>
                <a:tc>
                  <a:txBody>
                    <a:bodyPr/>
                    <a:lstStyle/>
                    <a:p>
                      <a:pPr lvl="0">
                        <a:buNone/>
                      </a:pPr>
                      <a:r>
                        <a:rPr lang="en-US"/>
                        <a:t>25</a:t>
                      </a:r>
                    </a:p>
                  </a:txBody>
                  <a:tcPr/>
                </a:tc>
                <a:extLst>
                  <a:ext uri="{0D108BD9-81ED-4DB2-BD59-A6C34878D82A}">
                    <a16:rowId xmlns:a16="http://schemas.microsoft.com/office/drawing/2014/main" val="3559963273"/>
                  </a:ext>
                </a:extLst>
              </a:tr>
              <a:tr h="1081675">
                <a:tc>
                  <a:txBody>
                    <a:bodyPr/>
                    <a:lstStyle/>
                    <a:p>
                      <a:pPr lvl="0">
                        <a:buNone/>
                      </a:pPr>
                      <a:r>
                        <a:rPr lang="en-US"/>
                        <a:t>Chilukuri Tagore Reddy</a:t>
                      </a:r>
                    </a:p>
                  </a:txBody>
                  <a:tcPr/>
                </a:tc>
                <a:tc>
                  <a:txBody>
                    <a:bodyPr/>
                    <a:lstStyle/>
                    <a:p>
                      <a:pPr lvl="0">
                        <a:buNone/>
                      </a:pPr>
                      <a:r>
                        <a:rPr lang="en-US"/>
                        <a:t>Worked on Feature Selection and Data merging of Covid and S&amp;P 500 data.</a:t>
                      </a:r>
                    </a:p>
                  </a:txBody>
                  <a:tcPr/>
                </a:tc>
                <a:tc>
                  <a:txBody>
                    <a:bodyPr/>
                    <a:lstStyle/>
                    <a:p>
                      <a:pPr lvl="0">
                        <a:buNone/>
                      </a:pPr>
                      <a:r>
                        <a:rPr lang="en-US"/>
                        <a:t>25</a:t>
                      </a:r>
                    </a:p>
                  </a:txBody>
                  <a:tcPr/>
                </a:tc>
                <a:extLst>
                  <a:ext uri="{0D108BD9-81ED-4DB2-BD59-A6C34878D82A}">
                    <a16:rowId xmlns:a16="http://schemas.microsoft.com/office/drawing/2014/main" val="125214299"/>
                  </a:ext>
                </a:extLst>
              </a:tr>
            </a:tbl>
          </a:graphicData>
        </a:graphic>
      </p:graphicFrame>
      <p:sp>
        <p:nvSpPr>
          <p:cNvPr id="9" name="TextBox 8">
            <a:extLst>
              <a:ext uri="{FF2B5EF4-FFF2-40B4-BE49-F238E27FC236}">
                <a16:creationId xmlns:a16="http://schemas.microsoft.com/office/drawing/2014/main" id="{9C248490-6107-B34C-B20D-E687452BD726}"/>
              </a:ext>
            </a:extLst>
          </p:cNvPr>
          <p:cNvSpPr txBox="1"/>
          <p:nvPr/>
        </p:nvSpPr>
        <p:spPr>
          <a:xfrm>
            <a:off x="838200" y="5918200"/>
            <a:ext cx="1059180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ea typeface="+mn-lt"/>
                <a:cs typeface="+mn-lt"/>
              </a:rPr>
              <a:t>Concerns: </a:t>
            </a:r>
            <a:r>
              <a:rPr lang="en-US" sz="1400">
                <a:ea typeface="+mn-lt"/>
                <a:cs typeface="+mn-lt"/>
              </a:rPr>
              <a:t>Not knowing everything there was to know about the topic and not knowing what we wanted to achieve with our data were our concerns and challenges throughout the project. We were able to learn several concepts and apply them into practice with the professor's assistance after performing additional study and collaborating with fellow team members. </a:t>
            </a:r>
            <a:endParaRPr lang="en-US" sz="1400"/>
          </a:p>
        </p:txBody>
      </p:sp>
    </p:spTree>
    <p:extLst>
      <p:ext uri="{BB962C8B-B14F-4D97-AF65-F5344CB8AC3E}">
        <p14:creationId xmlns:p14="http://schemas.microsoft.com/office/powerpoint/2010/main" val="2517033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E5BA-553C-F506-1C1B-F66E2F7E1A76}"/>
              </a:ext>
            </a:extLst>
          </p:cNvPr>
          <p:cNvSpPr>
            <a:spLocks noGrp="1"/>
          </p:cNvSpPr>
          <p:nvPr>
            <p:ph type="title"/>
          </p:nvPr>
        </p:nvSpPr>
        <p:spPr>
          <a:xfrm>
            <a:off x="838200" y="365125"/>
            <a:ext cx="10515600" cy="398463"/>
          </a:xfrm>
        </p:spPr>
        <p:txBody>
          <a:bodyPr>
            <a:normAutofit fontScale="90000"/>
          </a:bodyPr>
          <a:lstStyle/>
          <a:p>
            <a:r>
              <a:rPr lang="en-US" sz="2400" b="1">
                <a:latin typeface="Calibri"/>
                <a:cs typeface="Arial"/>
              </a:rPr>
              <a:t>Project Links</a:t>
            </a:r>
            <a:endParaRPr lang="en-US"/>
          </a:p>
        </p:txBody>
      </p:sp>
      <p:sp>
        <p:nvSpPr>
          <p:cNvPr id="3" name="Content Placeholder 2">
            <a:extLst>
              <a:ext uri="{FF2B5EF4-FFF2-40B4-BE49-F238E27FC236}">
                <a16:creationId xmlns:a16="http://schemas.microsoft.com/office/drawing/2014/main" id="{A7570323-02B0-56A7-E9BC-CCCBCBD077DE}"/>
              </a:ext>
            </a:extLst>
          </p:cNvPr>
          <p:cNvSpPr>
            <a:spLocks noGrp="1"/>
          </p:cNvSpPr>
          <p:nvPr>
            <p:ph idx="1"/>
          </p:nvPr>
        </p:nvSpPr>
        <p:spPr>
          <a:xfrm>
            <a:off x="838200" y="987425"/>
            <a:ext cx="10515600" cy="2999904"/>
          </a:xfrm>
        </p:spPr>
        <p:txBody>
          <a:bodyPr vert="horz" lIns="91440" tIns="45720" rIns="91440" bIns="45720" rtlCol="0" anchor="t">
            <a:noAutofit/>
          </a:bodyPr>
          <a:lstStyle/>
          <a:p>
            <a:pPr>
              <a:lnSpc>
                <a:spcPct val="150000"/>
              </a:lnSpc>
              <a:buFont typeface="Wingdings"/>
              <a:buChar char="§"/>
            </a:pPr>
            <a:r>
              <a:rPr lang="en-US" sz="1600" dirty="0">
                <a:ea typeface="+mn-lt"/>
                <a:cs typeface="+mn-lt"/>
              </a:rPr>
              <a:t>Video Link</a:t>
            </a:r>
          </a:p>
          <a:p>
            <a:pPr marL="0" indent="0">
              <a:buNone/>
            </a:pPr>
            <a:r>
              <a:rPr lang="en-US" sz="1600" dirty="0">
                <a:solidFill>
                  <a:srgbClr val="1155CC"/>
                </a:solidFill>
                <a:ea typeface="+mn-lt"/>
                <a:cs typeface="+mn-lt"/>
                <a:hlinkClick r:id="rId2"/>
              </a:rPr>
              <a:t>https://drive.google.com/file/d/1LpEEwroVzbh8pXIBYRlCNPuqt68DSQfB/view?usp=sharing</a:t>
            </a:r>
            <a:endParaRPr lang="en-US"/>
          </a:p>
          <a:p>
            <a:pPr marL="0" indent="0">
              <a:buNone/>
            </a:pPr>
            <a:endParaRPr lang="en-US" sz="1600">
              <a:solidFill>
                <a:srgbClr val="1155CC"/>
              </a:solidFill>
              <a:ea typeface="+mn-lt"/>
              <a:cs typeface="+mn-lt"/>
            </a:endParaRPr>
          </a:p>
          <a:p>
            <a:pPr>
              <a:buFont typeface="Wingdings"/>
              <a:buChar char="§"/>
            </a:pPr>
            <a:r>
              <a:rPr lang="en-US" sz="1600" dirty="0">
                <a:ea typeface="+mn-lt"/>
                <a:cs typeface="+mn-lt"/>
              </a:rPr>
              <a:t>Drive Link</a:t>
            </a:r>
          </a:p>
          <a:p>
            <a:pPr marL="0" indent="0">
              <a:buNone/>
            </a:pPr>
            <a:r>
              <a:rPr lang="en-US" sz="1600" dirty="0">
                <a:solidFill>
                  <a:srgbClr val="000000"/>
                </a:solidFill>
                <a:ea typeface="+mn-lt"/>
                <a:cs typeface="+mn-lt"/>
                <a:hlinkClick r:id="rId3"/>
              </a:rPr>
              <a:t>https://drive.google.com/drive/folders/1L9WKun7X6ojoGvx7F-5_RamziUVVAuhu?usp=sharing</a:t>
            </a:r>
            <a:endParaRPr lang="en-US">
              <a:ea typeface="+mn-lt"/>
              <a:cs typeface="+mn-lt"/>
            </a:endParaRPr>
          </a:p>
          <a:p>
            <a:pPr>
              <a:buFont typeface="Wingdings"/>
              <a:buChar char="§"/>
            </a:pPr>
            <a:endParaRPr lang="en-US" sz="1600">
              <a:solidFill>
                <a:srgbClr val="000000"/>
              </a:solidFill>
              <a:ea typeface="+mn-lt"/>
              <a:cs typeface="+mn-lt"/>
            </a:endParaRPr>
          </a:p>
          <a:p>
            <a:pPr>
              <a:buFont typeface="Wingdings"/>
              <a:buChar char="§"/>
            </a:pPr>
            <a:r>
              <a:rPr lang="en-US" sz="1600" dirty="0">
                <a:solidFill>
                  <a:srgbClr val="000000"/>
                </a:solidFill>
                <a:ea typeface="+mn-lt"/>
                <a:cs typeface="+mn-lt"/>
              </a:rPr>
              <a:t>Pseudo Code Document</a:t>
            </a:r>
          </a:p>
          <a:p>
            <a:pPr marL="0" indent="0">
              <a:buNone/>
            </a:pPr>
            <a:r>
              <a:rPr lang="en-US" sz="1600" dirty="0">
                <a:solidFill>
                  <a:srgbClr val="000000"/>
                </a:solidFill>
                <a:ea typeface="+mn-lt"/>
                <a:cs typeface="+mn-lt"/>
                <a:hlinkClick r:id="rId4"/>
              </a:rPr>
              <a:t>https://drive.google.com/file/d/1rmgRmPpAcsmPpZiKxHpRQ85ee3-GsXEF/view?usp=sharing</a:t>
            </a:r>
            <a:endParaRPr lang="en-US" sz="1600" dirty="0">
              <a:ea typeface="+mn-lt"/>
              <a:cs typeface="+mn-lt"/>
            </a:endParaRPr>
          </a:p>
        </p:txBody>
      </p:sp>
      <p:sp>
        <p:nvSpPr>
          <p:cNvPr id="5" name="Rectangle 4">
            <a:extLst>
              <a:ext uri="{FF2B5EF4-FFF2-40B4-BE49-F238E27FC236}">
                <a16:creationId xmlns:a16="http://schemas.microsoft.com/office/drawing/2014/main" id="{FCD411C1-6270-6BE6-1F04-476AD6DAEF05}"/>
              </a:ext>
            </a:extLst>
          </p:cNvPr>
          <p:cNvSpPr/>
          <p:nvPr/>
        </p:nvSpPr>
        <p:spPr>
          <a:xfrm>
            <a:off x="-1" y="258304"/>
            <a:ext cx="129153" cy="613475"/>
          </a:xfrm>
          <a:prstGeom prst="rect">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9C1FACE-BCFD-F42F-EEBE-924FD417F377}"/>
              </a:ext>
            </a:extLst>
          </p:cNvPr>
          <p:cNvCxnSpPr/>
          <p:nvPr/>
        </p:nvCxnSpPr>
        <p:spPr>
          <a:xfrm flipV="1">
            <a:off x="924733" y="786538"/>
            <a:ext cx="10549177" cy="2584"/>
          </a:xfrm>
          <a:prstGeom prst="straightConnector1">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7561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E5BA-553C-F506-1C1B-F66E2F7E1A76}"/>
              </a:ext>
            </a:extLst>
          </p:cNvPr>
          <p:cNvSpPr>
            <a:spLocks noGrp="1"/>
          </p:cNvSpPr>
          <p:nvPr>
            <p:ph type="title"/>
          </p:nvPr>
        </p:nvSpPr>
        <p:spPr>
          <a:xfrm>
            <a:off x="838200" y="365125"/>
            <a:ext cx="10515600" cy="398463"/>
          </a:xfrm>
        </p:spPr>
        <p:txBody>
          <a:bodyPr>
            <a:normAutofit fontScale="90000"/>
          </a:bodyPr>
          <a:lstStyle/>
          <a:p>
            <a:r>
              <a:rPr lang="en-US" sz="2400" b="1">
                <a:latin typeface="Calibri"/>
                <a:cs typeface="Arial"/>
              </a:rPr>
              <a:t>References/ Bibliography</a:t>
            </a:r>
          </a:p>
        </p:txBody>
      </p:sp>
      <p:sp>
        <p:nvSpPr>
          <p:cNvPr id="3" name="Content Placeholder 2">
            <a:extLst>
              <a:ext uri="{FF2B5EF4-FFF2-40B4-BE49-F238E27FC236}">
                <a16:creationId xmlns:a16="http://schemas.microsoft.com/office/drawing/2014/main" id="{A7570323-02B0-56A7-E9BC-CCCBCBD077DE}"/>
              </a:ext>
            </a:extLst>
          </p:cNvPr>
          <p:cNvSpPr>
            <a:spLocks noGrp="1"/>
          </p:cNvSpPr>
          <p:nvPr>
            <p:ph idx="1"/>
          </p:nvPr>
        </p:nvSpPr>
        <p:spPr>
          <a:xfrm>
            <a:off x="838200" y="987425"/>
            <a:ext cx="10515600" cy="2877433"/>
          </a:xfrm>
        </p:spPr>
        <p:txBody>
          <a:bodyPr vert="horz" lIns="91440" tIns="45720" rIns="91440" bIns="45720" rtlCol="0" anchor="t">
            <a:noAutofit/>
          </a:bodyPr>
          <a:lstStyle/>
          <a:p>
            <a:pPr>
              <a:buFont typeface="Wingdings"/>
              <a:buChar char="§"/>
            </a:pPr>
            <a:r>
              <a:rPr lang="en-US" sz="1600" dirty="0">
                <a:latin typeface="Calibri"/>
                <a:cs typeface="Calibri"/>
              </a:rPr>
              <a:t>Li, W., Chien, F., Kamran, H. W., </a:t>
            </a:r>
            <a:r>
              <a:rPr lang="en-US" sz="1600" dirty="0" err="1">
                <a:latin typeface="Calibri"/>
                <a:cs typeface="Calibri"/>
              </a:rPr>
              <a:t>Aldeehani</a:t>
            </a:r>
            <a:r>
              <a:rPr lang="en-US" sz="1600" dirty="0">
                <a:latin typeface="Calibri"/>
                <a:cs typeface="Calibri"/>
              </a:rPr>
              <a:t>, T. M., Sadiq, M., Nguyen, V. C., &amp; Taghizadeh-</a:t>
            </a:r>
            <a:r>
              <a:rPr lang="en-US" sz="1600" dirty="0" err="1">
                <a:latin typeface="Calibri"/>
                <a:cs typeface="Calibri"/>
              </a:rPr>
              <a:t>Hesary</a:t>
            </a:r>
            <a:r>
              <a:rPr lang="en-US" sz="1600" dirty="0">
                <a:latin typeface="Calibri"/>
                <a:cs typeface="Calibri"/>
              </a:rPr>
              <a:t>, F. (2021). The nexus between COVID-19 fear and stock market volatility. Economic Research-</a:t>
            </a:r>
            <a:r>
              <a:rPr lang="en-US" sz="1600" dirty="0" err="1">
                <a:latin typeface="Calibri"/>
                <a:cs typeface="Calibri"/>
              </a:rPr>
              <a:t>Ekonomska</a:t>
            </a:r>
            <a:r>
              <a:rPr lang="en-US" sz="1600" dirty="0">
                <a:latin typeface="Calibri"/>
                <a:cs typeface="Calibri"/>
              </a:rPr>
              <a:t> </a:t>
            </a:r>
            <a:r>
              <a:rPr lang="en-US" sz="1600" dirty="0" err="1">
                <a:latin typeface="Calibri"/>
                <a:cs typeface="Calibri"/>
              </a:rPr>
              <a:t>Istraživanja</a:t>
            </a:r>
            <a:r>
              <a:rPr lang="en-US" sz="1600" dirty="0">
                <a:latin typeface="Calibri"/>
                <a:cs typeface="Calibri"/>
              </a:rPr>
              <a:t>, 1–22.</a:t>
            </a:r>
            <a:r>
              <a:rPr lang="en-US" sz="1600" dirty="0">
                <a:solidFill>
                  <a:srgbClr val="1155CC"/>
                </a:solidFill>
                <a:latin typeface="Calibri"/>
                <a:cs typeface="Calibri"/>
              </a:rPr>
              <a:t> </a:t>
            </a:r>
            <a:r>
              <a:rPr lang="en-US" sz="1600" dirty="0">
                <a:solidFill>
                  <a:srgbClr val="1155CC"/>
                </a:solidFill>
                <a:latin typeface="Calibri"/>
                <a:cs typeface="Calibri"/>
                <a:hlinkClick r:id="rId2"/>
              </a:rPr>
              <a:t>https://doi.org/10.1080/1331677x.2021.1914125</a:t>
            </a:r>
            <a:r>
              <a:rPr lang="en-US" sz="1600" dirty="0">
                <a:solidFill>
                  <a:srgbClr val="1155CC"/>
                </a:solidFill>
                <a:latin typeface="Calibri"/>
                <a:cs typeface="Calibri"/>
              </a:rPr>
              <a:t> </a:t>
            </a:r>
            <a:endParaRPr lang="en-US" dirty="0"/>
          </a:p>
          <a:p>
            <a:pPr>
              <a:buFont typeface="Wingdings"/>
              <a:buChar char="§"/>
            </a:pPr>
            <a:r>
              <a:rPr lang="en-US" sz="1600" dirty="0">
                <a:latin typeface="Calibri"/>
                <a:cs typeface="Calibri"/>
              </a:rPr>
              <a:t>Phillips, M., &amp; Bradsher, K. (2020, February 25). Stocks Slide for 2nd Day as U.S. Sounds Alarm on Coronavirus. The New York Times.</a:t>
            </a:r>
            <a:r>
              <a:rPr lang="en-US" sz="1600" dirty="0">
                <a:solidFill>
                  <a:srgbClr val="1155CC"/>
                </a:solidFill>
                <a:latin typeface="Calibri"/>
                <a:cs typeface="Calibri"/>
              </a:rPr>
              <a:t> </a:t>
            </a:r>
            <a:r>
              <a:rPr lang="en-US" sz="1600" dirty="0">
                <a:solidFill>
                  <a:srgbClr val="1155CC"/>
                </a:solidFill>
                <a:latin typeface="Calibri"/>
                <a:cs typeface="Calibri"/>
                <a:hlinkClick r:id="rId3"/>
              </a:rPr>
              <a:t>https://www.nytimes.com/2020/02/25/business/stock-markets-covid-19.html</a:t>
            </a:r>
            <a:r>
              <a:rPr lang="en-US" sz="1600" dirty="0">
                <a:solidFill>
                  <a:srgbClr val="1155CC"/>
                </a:solidFill>
                <a:latin typeface="Calibri"/>
                <a:cs typeface="Calibri"/>
              </a:rPr>
              <a:t> </a:t>
            </a:r>
            <a:endParaRPr lang="en-US" sz="1600" dirty="0">
              <a:latin typeface="Calibri"/>
              <a:cs typeface="Calibri"/>
            </a:endParaRPr>
          </a:p>
          <a:p>
            <a:pPr>
              <a:buFont typeface="Wingdings"/>
              <a:buChar char="§"/>
            </a:pPr>
            <a:r>
              <a:rPr lang="en-US" sz="1600" dirty="0" err="1">
                <a:latin typeface="Calibri"/>
                <a:cs typeface="Calibri"/>
              </a:rPr>
              <a:t>Basuony</a:t>
            </a:r>
            <a:r>
              <a:rPr lang="en-US" sz="1600" dirty="0">
                <a:latin typeface="Calibri"/>
                <a:cs typeface="Calibri"/>
              </a:rPr>
              <a:t>, M. A. K., </a:t>
            </a:r>
            <a:r>
              <a:rPr lang="en-US" sz="1600" dirty="0" err="1">
                <a:latin typeface="Calibri"/>
                <a:cs typeface="Calibri"/>
              </a:rPr>
              <a:t>Bouaddi</a:t>
            </a:r>
            <a:r>
              <a:rPr lang="en-US" sz="1600" dirty="0">
                <a:latin typeface="Calibri"/>
                <a:cs typeface="Calibri"/>
              </a:rPr>
              <a:t>, M., Ali, H., &amp; </a:t>
            </a:r>
            <a:r>
              <a:rPr lang="en-US" sz="1600" dirty="0" err="1">
                <a:latin typeface="Calibri"/>
                <a:cs typeface="Calibri"/>
              </a:rPr>
              <a:t>EmadEldeen</a:t>
            </a:r>
            <a:r>
              <a:rPr lang="en-US" sz="1600" dirty="0">
                <a:latin typeface="Calibri"/>
                <a:cs typeface="Calibri"/>
              </a:rPr>
              <a:t>, R. (2021). The effect of COVID </a:t>
            </a:r>
            <a:r>
              <a:rPr lang="en-US" sz="1600" dirty="0">
                <a:latin typeface="Calibri"/>
                <a:ea typeface="+mn-lt"/>
                <a:cs typeface="Calibri"/>
              </a:rPr>
              <a:t>‐</a:t>
            </a:r>
            <a:r>
              <a:rPr lang="en-US" sz="1600" dirty="0">
                <a:latin typeface="Calibri"/>
                <a:cs typeface="Calibri"/>
              </a:rPr>
              <a:t>19 pandemic on global stock markets: Return, volatility, and bad state probability dynamics. Journal of Public Affairs. </a:t>
            </a:r>
            <a:r>
              <a:rPr lang="en-US" sz="1600" dirty="0">
                <a:solidFill>
                  <a:srgbClr val="1155CC"/>
                </a:solidFill>
                <a:latin typeface="Calibri"/>
                <a:cs typeface="Calibri"/>
                <a:hlinkClick r:id="rId4"/>
              </a:rPr>
              <a:t>https://doi.org/10.1002/pa.2761</a:t>
            </a:r>
            <a:r>
              <a:rPr lang="en-US" sz="1600" dirty="0">
                <a:solidFill>
                  <a:srgbClr val="1155CC"/>
                </a:solidFill>
                <a:latin typeface="Calibri"/>
                <a:cs typeface="Calibri"/>
              </a:rPr>
              <a:t> </a:t>
            </a:r>
            <a:endParaRPr lang="en-US" sz="1600" dirty="0">
              <a:latin typeface="Calibri"/>
              <a:cs typeface="Calibri"/>
            </a:endParaRPr>
          </a:p>
          <a:p>
            <a:pPr>
              <a:buFont typeface="Wingdings"/>
              <a:buChar char="§"/>
            </a:pPr>
            <a:r>
              <a:rPr lang="en-US" sz="1600" dirty="0">
                <a:latin typeface="Calibri"/>
                <a:cs typeface="Calibri"/>
              </a:rPr>
              <a:t>Hesham, F., Riadh, H., &amp; Sihem, N. K. (2021). What Have We Learned about the Effects of the COVID-19 Pandemic on Consumer Behavior? Sustainability, 13(8), 4304.</a:t>
            </a:r>
            <a:r>
              <a:rPr lang="en-US" sz="1600" dirty="0">
                <a:solidFill>
                  <a:srgbClr val="1155CC"/>
                </a:solidFill>
                <a:latin typeface="Calibri"/>
                <a:cs typeface="Calibri"/>
              </a:rPr>
              <a:t> </a:t>
            </a:r>
            <a:r>
              <a:rPr lang="en-US" sz="1600" dirty="0">
                <a:solidFill>
                  <a:srgbClr val="1155CC"/>
                </a:solidFill>
                <a:latin typeface="Calibri"/>
                <a:cs typeface="Calibri"/>
                <a:hlinkClick r:id="rId5"/>
              </a:rPr>
              <a:t>https://doi.org/10.3390/su13084304</a:t>
            </a:r>
          </a:p>
          <a:p>
            <a:pPr>
              <a:buFont typeface="Wingdings"/>
              <a:buChar char="§"/>
            </a:pPr>
            <a:r>
              <a:rPr lang="en-US" sz="1600" dirty="0">
                <a:solidFill>
                  <a:srgbClr val="1155CC"/>
                </a:solidFill>
                <a:ea typeface="+mn-lt"/>
                <a:cs typeface="+mn-lt"/>
              </a:rPr>
              <a:t>https://finance.yahoo.com/quote/%5Espx/</a:t>
            </a:r>
            <a:endParaRPr lang="en-US" sz="1600" dirty="0">
              <a:solidFill>
                <a:srgbClr val="1155CC"/>
              </a:solidFill>
              <a:latin typeface="Calibri"/>
              <a:cs typeface="Calibri"/>
            </a:endParaRPr>
          </a:p>
        </p:txBody>
      </p:sp>
      <p:sp>
        <p:nvSpPr>
          <p:cNvPr id="5" name="Rectangle 4">
            <a:extLst>
              <a:ext uri="{FF2B5EF4-FFF2-40B4-BE49-F238E27FC236}">
                <a16:creationId xmlns:a16="http://schemas.microsoft.com/office/drawing/2014/main" id="{282F9EFA-7A77-C22F-3BFC-2889551EB929}"/>
              </a:ext>
            </a:extLst>
          </p:cNvPr>
          <p:cNvSpPr/>
          <p:nvPr/>
        </p:nvSpPr>
        <p:spPr>
          <a:xfrm>
            <a:off x="-1" y="258304"/>
            <a:ext cx="129153" cy="613475"/>
          </a:xfrm>
          <a:prstGeom prst="rect">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FD22ADA6-19A2-9963-5323-2F611B44F0AB}"/>
              </a:ext>
            </a:extLst>
          </p:cNvPr>
          <p:cNvCxnSpPr/>
          <p:nvPr/>
        </p:nvCxnSpPr>
        <p:spPr>
          <a:xfrm flipV="1">
            <a:off x="924733" y="786538"/>
            <a:ext cx="10549177" cy="2584"/>
          </a:xfrm>
          <a:prstGeom prst="straightConnector1">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4530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E5BA-553C-F506-1C1B-F66E2F7E1A76}"/>
              </a:ext>
            </a:extLst>
          </p:cNvPr>
          <p:cNvSpPr>
            <a:spLocks noGrp="1"/>
          </p:cNvSpPr>
          <p:nvPr>
            <p:ph type="title"/>
          </p:nvPr>
        </p:nvSpPr>
        <p:spPr>
          <a:xfrm>
            <a:off x="838200" y="365125"/>
            <a:ext cx="10515600" cy="398463"/>
          </a:xfrm>
        </p:spPr>
        <p:txBody>
          <a:bodyPr>
            <a:normAutofit fontScale="90000"/>
          </a:bodyPr>
          <a:lstStyle/>
          <a:p>
            <a:r>
              <a:rPr lang="en-US" sz="2400" b="1">
                <a:latin typeface="Calibri"/>
                <a:cs typeface="Arial"/>
              </a:rPr>
              <a:t>Goals and Objectives</a:t>
            </a:r>
            <a:endParaRPr lang="en-US" sz="2400" b="1">
              <a:latin typeface="Calibri"/>
              <a:cs typeface="Calibri"/>
            </a:endParaRPr>
          </a:p>
        </p:txBody>
      </p:sp>
      <p:sp>
        <p:nvSpPr>
          <p:cNvPr id="3" name="Content Placeholder 2">
            <a:extLst>
              <a:ext uri="{FF2B5EF4-FFF2-40B4-BE49-F238E27FC236}">
                <a16:creationId xmlns:a16="http://schemas.microsoft.com/office/drawing/2014/main" id="{A7570323-02B0-56A7-E9BC-CCCBCBD077DE}"/>
              </a:ext>
            </a:extLst>
          </p:cNvPr>
          <p:cNvSpPr>
            <a:spLocks noGrp="1"/>
          </p:cNvSpPr>
          <p:nvPr>
            <p:ph idx="1"/>
          </p:nvPr>
        </p:nvSpPr>
        <p:spPr>
          <a:xfrm>
            <a:off x="838200" y="1155539"/>
            <a:ext cx="10515600" cy="1361643"/>
          </a:xfrm>
        </p:spPr>
        <p:txBody>
          <a:bodyPr vert="horz" lIns="91440" tIns="45720" rIns="91440" bIns="45720" rtlCol="0" anchor="t">
            <a:normAutofit/>
          </a:bodyPr>
          <a:lstStyle/>
          <a:p>
            <a:pPr>
              <a:buFont typeface="Wingdings"/>
              <a:buChar char="§"/>
            </a:pPr>
            <a:r>
              <a:rPr lang="en-US" sz="1600">
                <a:solidFill>
                  <a:srgbClr val="1F1F1F"/>
                </a:solidFill>
                <a:latin typeface="Calibri"/>
                <a:cs typeface="Calibri"/>
              </a:rPr>
              <a:t>To investigate the impact of COVID-19 deaths on the S&amp;P 500 stock prices. </a:t>
            </a:r>
            <a:endParaRPr lang="en-US" sz="1600">
              <a:solidFill>
                <a:srgbClr val="000000"/>
              </a:solidFill>
              <a:latin typeface="Calibri"/>
              <a:cs typeface="Calibri" panose="020F0502020204030204"/>
            </a:endParaRPr>
          </a:p>
          <a:p>
            <a:pPr>
              <a:buFont typeface="Wingdings"/>
              <a:buChar char="§"/>
            </a:pPr>
            <a:r>
              <a:rPr lang="en-US" sz="1600">
                <a:solidFill>
                  <a:srgbClr val="1F1F1F"/>
                </a:solidFill>
                <a:latin typeface="Calibri"/>
                <a:cs typeface="Calibri"/>
              </a:rPr>
              <a:t>To develop a machine learning model that can predict stock market movements </a:t>
            </a:r>
            <a:r>
              <a:rPr lang="en-US" sz="1600">
                <a:solidFill>
                  <a:srgbClr val="1F1F1F"/>
                </a:solidFill>
                <a:latin typeface="Calibri"/>
                <a:ea typeface="+mn-lt"/>
                <a:cs typeface="Calibri"/>
              </a:rPr>
              <a:t>based on COVID-19 data. </a:t>
            </a:r>
            <a:endParaRPr lang="en-US" sz="1600">
              <a:latin typeface="Calibri"/>
              <a:cs typeface="Calibri"/>
            </a:endParaRPr>
          </a:p>
          <a:p>
            <a:pPr>
              <a:buFont typeface="Wingdings"/>
              <a:buChar char="§"/>
            </a:pPr>
            <a:r>
              <a:rPr lang="en-US" sz="1600">
                <a:solidFill>
                  <a:srgbClr val="1F1F1F"/>
                </a:solidFill>
                <a:latin typeface="Calibri"/>
                <a:ea typeface="+mn-lt"/>
                <a:cs typeface="Calibri"/>
              </a:rPr>
              <a:t>To analyze and visualize trends and correlations between COVID-19</a:t>
            </a:r>
            <a:r>
              <a:rPr lang="en-US" sz="1600">
                <a:solidFill>
                  <a:srgbClr val="1F1F1F"/>
                </a:solidFill>
                <a:latin typeface="Calibri"/>
                <a:cs typeface="Calibri"/>
              </a:rPr>
              <a:t> deaths </a:t>
            </a:r>
            <a:r>
              <a:rPr lang="en-US" sz="1600">
                <a:solidFill>
                  <a:srgbClr val="1F1F1F"/>
                </a:solidFill>
                <a:latin typeface="Calibri"/>
                <a:ea typeface="+mn-lt"/>
                <a:cs typeface="Calibri"/>
              </a:rPr>
              <a:t>and </a:t>
            </a:r>
            <a:r>
              <a:rPr lang="en-US" sz="1600">
                <a:solidFill>
                  <a:srgbClr val="1F1F1F"/>
                </a:solidFill>
                <a:latin typeface="Calibri"/>
                <a:cs typeface="Calibri"/>
              </a:rPr>
              <a:t>stock market performance. </a:t>
            </a:r>
            <a:endParaRPr lang="en-US" sz="1600">
              <a:latin typeface="Calibri"/>
              <a:cs typeface="Calibri"/>
            </a:endParaRPr>
          </a:p>
          <a:p>
            <a:pPr>
              <a:buFont typeface="Wingdings"/>
              <a:buChar char="§"/>
            </a:pPr>
            <a:r>
              <a:rPr lang="en-US" sz="1600">
                <a:solidFill>
                  <a:srgbClr val="1F1F1F"/>
                </a:solidFill>
                <a:latin typeface="Calibri"/>
                <a:cs typeface="Calibri"/>
              </a:rPr>
              <a:t>To contribute valuable knowledge to the fields of finance, epidemiology, and data science. </a:t>
            </a:r>
            <a:endParaRPr lang="en-US" sz="1600">
              <a:latin typeface="Calibri"/>
              <a:cs typeface="Calibri"/>
            </a:endParaRPr>
          </a:p>
          <a:p>
            <a:pPr>
              <a:lnSpc>
                <a:spcPct val="100000"/>
              </a:lnSpc>
              <a:buFont typeface="Wingdings"/>
              <a:buChar char="§"/>
            </a:pPr>
            <a:endParaRPr lang="en-US" sz="1600">
              <a:solidFill>
                <a:srgbClr val="1F1F1F"/>
              </a:solidFill>
              <a:latin typeface="Calibri"/>
              <a:cs typeface="Calibri"/>
            </a:endParaRPr>
          </a:p>
        </p:txBody>
      </p:sp>
      <p:sp>
        <p:nvSpPr>
          <p:cNvPr id="5" name="Content Placeholder 2">
            <a:extLst>
              <a:ext uri="{FF2B5EF4-FFF2-40B4-BE49-F238E27FC236}">
                <a16:creationId xmlns:a16="http://schemas.microsoft.com/office/drawing/2014/main" id="{61A182E7-1D75-3FE0-E76F-8395F0E08841}"/>
              </a:ext>
            </a:extLst>
          </p:cNvPr>
          <p:cNvSpPr txBox="1">
            <a:spLocks/>
          </p:cNvSpPr>
          <p:nvPr/>
        </p:nvSpPr>
        <p:spPr>
          <a:xfrm>
            <a:off x="838200" y="3386649"/>
            <a:ext cx="10515600" cy="179411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a:buChar char="§"/>
            </a:pPr>
            <a:r>
              <a:rPr lang="en-US" sz="1600">
                <a:solidFill>
                  <a:srgbClr val="1F1F1F"/>
                </a:solidFill>
                <a:latin typeface="Calibri"/>
                <a:cs typeface="Calibri"/>
              </a:rPr>
              <a:t>Comprehensive</a:t>
            </a:r>
            <a:r>
              <a:rPr lang="en-US" sz="1600">
                <a:solidFill>
                  <a:srgbClr val="1F1F1F"/>
                </a:solidFill>
                <a:latin typeface="Calibri"/>
                <a:ea typeface="+mn-lt"/>
                <a:cs typeface="Calibri"/>
              </a:rPr>
              <a:t> data collection from reliable sources. </a:t>
            </a:r>
            <a:endParaRPr lang="en-US" sz="1600">
              <a:latin typeface="Calibri"/>
              <a:cs typeface="Calibri"/>
            </a:endParaRPr>
          </a:p>
          <a:p>
            <a:pPr>
              <a:buFont typeface="Wingdings"/>
              <a:buChar char="§"/>
            </a:pPr>
            <a:r>
              <a:rPr lang="en-US" sz="1600">
                <a:solidFill>
                  <a:srgbClr val="1F1F1F"/>
                </a:solidFill>
                <a:latin typeface="Calibri"/>
                <a:ea typeface="+mn-lt"/>
                <a:cs typeface="Calibri"/>
              </a:rPr>
              <a:t>Rigorous data preprocessing and alignment techniques</a:t>
            </a:r>
            <a:r>
              <a:rPr lang="en-US" sz="1600">
                <a:solidFill>
                  <a:srgbClr val="1F1F1F"/>
                </a:solidFill>
                <a:latin typeface="Calibri"/>
                <a:cs typeface="Calibri"/>
              </a:rPr>
              <a:t>.</a:t>
            </a:r>
            <a:r>
              <a:rPr lang="en-US" sz="1600">
                <a:solidFill>
                  <a:srgbClr val="1F1F1F"/>
                </a:solidFill>
                <a:latin typeface="Calibri"/>
                <a:ea typeface="+mn-lt"/>
                <a:cs typeface="Calibri"/>
              </a:rPr>
              <a:t> </a:t>
            </a:r>
            <a:endParaRPr lang="en-US" sz="1600">
              <a:latin typeface="Calibri"/>
              <a:cs typeface="Calibri"/>
            </a:endParaRPr>
          </a:p>
          <a:p>
            <a:pPr>
              <a:buFont typeface="Wingdings"/>
              <a:buChar char="§"/>
            </a:pPr>
            <a:r>
              <a:rPr lang="en-US" sz="1600">
                <a:solidFill>
                  <a:srgbClr val="1F1F1F"/>
                </a:solidFill>
                <a:latin typeface="Calibri"/>
                <a:ea typeface="+mn-lt"/>
                <a:cs typeface="Calibri"/>
              </a:rPr>
              <a:t>Exploratory data analysis to uncover patterns and insights. </a:t>
            </a:r>
            <a:endParaRPr lang="en-US" sz="1600">
              <a:latin typeface="Calibri"/>
              <a:cs typeface="Calibri"/>
            </a:endParaRPr>
          </a:p>
          <a:p>
            <a:pPr>
              <a:buFont typeface="Wingdings"/>
              <a:buChar char="§"/>
            </a:pPr>
            <a:r>
              <a:rPr lang="en-US" sz="1600">
                <a:solidFill>
                  <a:srgbClr val="1F1F1F"/>
                </a:solidFill>
                <a:latin typeface="Calibri"/>
                <a:ea typeface="+mn-lt"/>
                <a:cs typeface="Calibri"/>
              </a:rPr>
              <a:t>Machine learning model development for stock market prediction. </a:t>
            </a:r>
            <a:endParaRPr lang="en-US" sz="1600">
              <a:latin typeface="Calibri"/>
              <a:cs typeface="Calibri"/>
            </a:endParaRPr>
          </a:p>
          <a:p>
            <a:pPr>
              <a:buFont typeface="Wingdings"/>
              <a:buChar char="§"/>
            </a:pPr>
            <a:r>
              <a:rPr lang="en-US" sz="1600">
                <a:solidFill>
                  <a:srgbClr val="1F1F1F"/>
                </a:solidFill>
                <a:latin typeface="Calibri"/>
                <a:cs typeface="Calibri"/>
              </a:rPr>
              <a:t>Integration </a:t>
            </a:r>
            <a:r>
              <a:rPr lang="en-US" sz="1600">
                <a:solidFill>
                  <a:srgbClr val="1F1F1F"/>
                </a:solidFill>
                <a:latin typeface="Calibri"/>
                <a:ea typeface="+mn-lt"/>
                <a:cs typeface="Calibri"/>
              </a:rPr>
              <a:t>of findings from relevant research papers. </a:t>
            </a:r>
            <a:endParaRPr lang="en-US" sz="1600">
              <a:solidFill>
                <a:srgbClr val="000000"/>
              </a:solidFill>
              <a:latin typeface="Calibri"/>
              <a:ea typeface="+mn-lt"/>
              <a:cs typeface="Calibri" panose="020F0502020204030204"/>
            </a:endParaRPr>
          </a:p>
        </p:txBody>
      </p:sp>
      <p:sp>
        <p:nvSpPr>
          <p:cNvPr id="6" name="TextBox 5">
            <a:extLst>
              <a:ext uri="{FF2B5EF4-FFF2-40B4-BE49-F238E27FC236}">
                <a16:creationId xmlns:a16="http://schemas.microsoft.com/office/drawing/2014/main" id="{C5094611-0D1A-7E99-B64B-EDDC898E08F8}"/>
              </a:ext>
            </a:extLst>
          </p:cNvPr>
          <p:cNvSpPr txBox="1"/>
          <p:nvPr/>
        </p:nvSpPr>
        <p:spPr>
          <a:xfrm>
            <a:off x="836908" y="804621"/>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t>Objectives</a:t>
            </a:r>
            <a:r>
              <a:rPr lang="en-US" sz="1600">
                <a:cs typeface="Calibri"/>
              </a:rPr>
              <a:t>​:</a:t>
            </a:r>
          </a:p>
        </p:txBody>
      </p:sp>
      <p:sp>
        <p:nvSpPr>
          <p:cNvPr id="7" name="TextBox 6">
            <a:extLst>
              <a:ext uri="{FF2B5EF4-FFF2-40B4-BE49-F238E27FC236}">
                <a16:creationId xmlns:a16="http://schemas.microsoft.com/office/drawing/2014/main" id="{7D8BBF09-851D-D697-8C90-5705D5455435}"/>
              </a:ext>
            </a:extLst>
          </p:cNvPr>
          <p:cNvSpPr txBox="1"/>
          <p:nvPr/>
        </p:nvSpPr>
        <p:spPr>
          <a:xfrm>
            <a:off x="836907" y="2876012"/>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ea typeface="+mn-lt"/>
                <a:cs typeface="+mn-lt"/>
              </a:rPr>
              <a:t>Features:</a:t>
            </a:r>
            <a:endParaRPr lang="en-US" sz="1600">
              <a:cs typeface="Calibri"/>
            </a:endParaRPr>
          </a:p>
        </p:txBody>
      </p:sp>
      <p:sp>
        <p:nvSpPr>
          <p:cNvPr id="4" name="Rectangle 3">
            <a:extLst>
              <a:ext uri="{FF2B5EF4-FFF2-40B4-BE49-F238E27FC236}">
                <a16:creationId xmlns:a16="http://schemas.microsoft.com/office/drawing/2014/main" id="{A24DE759-FA54-BD2C-7335-9D787CF74702}"/>
              </a:ext>
            </a:extLst>
          </p:cNvPr>
          <p:cNvSpPr/>
          <p:nvPr/>
        </p:nvSpPr>
        <p:spPr>
          <a:xfrm>
            <a:off x="-1" y="258304"/>
            <a:ext cx="129153" cy="613475"/>
          </a:xfrm>
          <a:prstGeom prst="rect">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6681BCEA-1830-22AF-3280-E838FC45C14C}"/>
              </a:ext>
            </a:extLst>
          </p:cNvPr>
          <p:cNvCxnSpPr/>
          <p:nvPr/>
        </p:nvCxnSpPr>
        <p:spPr>
          <a:xfrm flipV="1">
            <a:off x="924733" y="786538"/>
            <a:ext cx="10549177" cy="2584"/>
          </a:xfrm>
          <a:prstGeom prst="straightConnector1">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4825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E5BA-553C-F506-1C1B-F66E2F7E1A76}"/>
              </a:ext>
            </a:extLst>
          </p:cNvPr>
          <p:cNvSpPr>
            <a:spLocks noGrp="1"/>
          </p:cNvSpPr>
          <p:nvPr>
            <p:ph type="title"/>
          </p:nvPr>
        </p:nvSpPr>
        <p:spPr>
          <a:xfrm>
            <a:off x="838200" y="365125"/>
            <a:ext cx="10515600" cy="398463"/>
          </a:xfrm>
        </p:spPr>
        <p:txBody>
          <a:bodyPr>
            <a:normAutofit fontScale="90000"/>
          </a:bodyPr>
          <a:lstStyle/>
          <a:p>
            <a:r>
              <a:rPr lang="en-US" sz="2400" b="1">
                <a:latin typeface="Calibri"/>
                <a:cs typeface="Arial"/>
              </a:rPr>
              <a:t>Background Task</a:t>
            </a:r>
          </a:p>
        </p:txBody>
      </p:sp>
      <p:sp>
        <p:nvSpPr>
          <p:cNvPr id="3" name="Content Placeholder 2">
            <a:extLst>
              <a:ext uri="{FF2B5EF4-FFF2-40B4-BE49-F238E27FC236}">
                <a16:creationId xmlns:a16="http://schemas.microsoft.com/office/drawing/2014/main" id="{A7570323-02B0-56A7-E9BC-CCCBCBD077DE}"/>
              </a:ext>
            </a:extLst>
          </p:cNvPr>
          <p:cNvSpPr>
            <a:spLocks noGrp="1"/>
          </p:cNvSpPr>
          <p:nvPr>
            <p:ph idx="1"/>
          </p:nvPr>
        </p:nvSpPr>
        <p:spPr>
          <a:xfrm>
            <a:off x="838200" y="1142410"/>
            <a:ext cx="10515600" cy="1629096"/>
          </a:xfrm>
        </p:spPr>
        <p:txBody>
          <a:bodyPr vert="horz" lIns="91440" tIns="45720" rIns="91440" bIns="45720" rtlCol="0" anchor="t">
            <a:normAutofit/>
          </a:bodyPr>
          <a:lstStyle/>
          <a:p>
            <a:pPr>
              <a:lnSpc>
                <a:spcPct val="100000"/>
              </a:lnSpc>
              <a:buFont typeface="Wingdings"/>
              <a:buChar char="§"/>
            </a:pPr>
            <a:r>
              <a:rPr lang="en-US" sz="1600">
                <a:solidFill>
                  <a:srgbClr val="1F1F1F"/>
                </a:solidFill>
                <a:ea typeface="+mn-lt"/>
                <a:cs typeface="+mn-lt"/>
              </a:rPr>
              <a:t>To identify the relationships, trends, and patterns within a dataset, exploratory data analysis, or EDA, is a crucial initial phase in data analysis. It includes collecting, organizing, and visualizing data. </a:t>
            </a:r>
            <a:endParaRPr lang="en-US" sz="1600">
              <a:solidFill>
                <a:srgbClr val="000000"/>
              </a:solidFill>
              <a:ea typeface="+mn-lt"/>
              <a:cs typeface="+mn-lt"/>
            </a:endParaRPr>
          </a:p>
          <a:p>
            <a:pPr>
              <a:lnSpc>
                <a:spcPct val="100000"/>
              </a:lnSpc>
              <a:buFont typeface="Wingdings"/>
              <a:buChar char="§"/>
            </a:pPr>
            <a:r>
              <a:rPr lang="en-US" sz="1600">
                <a:solidFill>
                  <a:srgbClr val="1F1F1F"/>
                </a:solidFill>
                <a:ea typeface="+mn-lt"/>
                <a:cs typeface="+mn-lt"/>
              </a:rPr>
              <a:t>To get insights and develop further analytical plans, it uses feature analysis, hypothesis testing, descriptive statistics, and data visualization methods.</a:t>
            </a:r>
            <a:endParaRPr lang="en-US" sz="1600">
              <a:solidFill>
                <a:srgbClr val="000000"/>
              </a:solidFill>
              <a:ea typeface="+mn-lt"/>
              <a:cs typeface="+mn-lt"/>
            </a:endParaRPr>
          </a:p>
          <a:p>
            <a:pPr marL="0" indent="0">
              <a:lnSpc>
                <a:spcPct val="100000"/>
              </a:lnSpc>
              <a:buNone/>
            </a:pPr>
            <a:r>
              <a:rPr lang="en-US" sz="1600">
                <a:solidFill>
                  <a:srgbClr val="1F1F1F"/>
                </a:solidFill>
                <a:ea typeface="+mn-lt"/>
                <a:cs typeface="+mn-lt"/>
                <a:hlinkClick r:id="rId2"/>
              </a:rPr>
              <a:t>https://ieeexplore.ieee.org/document/10020611</a:t>
            </a:r>
            <a:endParaRPr lang="en-US"/>
          </a:p>
          <a:p>
            <a:pPr>
              <a:lnSpc>
                <a:spcPct val="100000"/>
              </a:lnSpc>
              <a:buFont typeface="Wingdings"/>
              <a:buChar char="§"/>
            </a:pPr>
            <a:endParaRPr lang="en-US" sz="1600">
              <a:solidFill>
                <a:srgbClr val="1F1F1F"/>
              </a:solidFill>
              <a:latin typeface="Calibri"/>
              <a:cs typeface="Calibri" panose="020F0502020204030204"/>
            </a:endParaRPr>
          </a:p>
          <a:p>
            <a:pPr>
              <a:lnSpc>
                <a:spcPct val="100000"/>
              </a:lnSpc>
              <a:buFont typeface="Wingdings"/>
              <a:buChar char="§"/>
            </a:pPr>
            <a:endParaRPr lang="en-US" sz="1600">
              <a:solidFill>
                <a:srgbClr val="1F1F1F"/>
              </a:solidFill>
              <a:latin typeface="Calibri"/>
              <a:cs typeface="Calibri" panose="020F0502020204030204"/>
            </a:endParaRPr>
          </a:p>
          <a:p>
            <a:pPr>
              <a:lnSpc>
                <a:spcPct val="100000"/>
              </a:lnSpc>
              <a:buFont typeface="Wingdings"/>
              <a:buChar char="§"/>
            </a:pPr>
            <a:endParaRPr lang="en-US" sz="1600">
              <a:solidFill>
                <a:srgbClr val="1F1F1F"/>
              </a:solidFill>
              <a:latin typeface="Calibri"/>
              <a:cs typeface="Calibri" panose="020F0502020204030204"/>
            </a:endParaRPr>
          </a:p>
        </p:txBody>
      </p:sp>
      <p:sp>
        <p:nvSpPr>
          <p:cNvPr id="5" name="Content Placeholder 2">
            <a:extLst>
              <a:ext uri="{FF2B5EF4-FFF2-40B4-BE49-F238E27FC236}">
                <a16:creationId xmlns:a16="http://schemas.microsoft.com/office/drawing/2014/main" id="{61A182E7-1D75-3FE0-E76F-8395F0E08841}"/>
              </a:ext>
            </a:extLst>
          </p:cNvPr>
          <p:cNvSpPr txBox="1">
            <a:spLocks/>
          </p:cNvSpPr>
          <p:nvPr/>
        </p:nvSpPr>
        <p:spPr>
          <a:xfrm>
            <a:off x="838200" y="3152994"/>
            <a:ext cx="10515600" cy="286264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Sans-Serif"/>
              <a:buChar char="§"/>
            </a:pPr>
            <a:r>
              <a:rPr lang="en-US" sz="1600">
                <a:solidFill>
                  <a:srgbClr val="1F1F1F"/>
                </a:solidFill>
                <a:ea typeface="+mn-lt"/>
                <a:cs typeface="+mn-lt"/>
              </a:rPr>
              <a:t>Model development is one of the important task when as it defines features and the target variables. Training a dataset to perform a Linear Regression to evaluate metrics such Mean Squared Error (MSE), Root Mean Squared Error (RMSE), and R-squared (R2). </a:t>
            </a:r>
            <a:endParaRPr lang="en-US"/>
          </a:p>
          <a:p>
            <a:pPr>
              <a:lnSpc>
                <a:spcPct val="150000"/>
              </a:lnSpc>
              <a:buFont typeface="Wingdings,Sans-Serif"/>
              <a:buChar char="§"/>
            </a:pPr>
            <a:r>
              <a:rPr lang="en-US" sz="1600">
                <a:solidFill>
                  <a:srgbClr val="1F1F1F"/>
                </a:solidFill>
                <a:ea typeface="+mn-lt"/>
                <a:cs typeface="+mn-lt"/>
              </a:rPr>
              <a:t>Additionally, 5-fold cross-validation is performed to assess model robustness. This approach enables predictive modeling model's performance and generalization capabilities.</a:t>
            </a:r>
            <a:endParaRPr lang="en-US"/>
          </a:p>
          <a:p>
            <a:pPr>
              <a:lnSpc>
                <a:spcPct val="150000"/>
              </a:lnSpc>
              <a:buFont typeface="Wingdings,Sans-Serif"/>
              <a:buChar char="§"/>
            </a:pPr>
            <a:r>
              <a:rPr lang="en-US" sz="1600">
                <a:solidFill>
                  <a:srgbClr val="1F1F1F"/>
                </a:solidFill>
                <a:ea typeface="+mn-lt"/>
                <a:cs typeface="+mn-lt"/>
              </a:rPr>
              <a:t>To simplify and connect the application of these technologies with higher-level objectives for growth, we developed a goal-oriented approach.</a:t>
            </a:r>
          </a:p>
          <a:p>
            <a:pPr marL="0" indent="0">
              <a:lnSpc>
                <a:spcPct val="150000"/>
              </a:lnSpc>
              <a:buNone/>
            </a:pPr>
            <a:r>
              <a:rPr lang="en-US" sz="1600">
                <a:solidFill>
                  <a:srgbClr val="1F1F1F"/>
                </a:solidFill>
                <a:ea typeface="+mn-lt"/>
                <a:cs typeface="+mn-lt"/>
                <a:hlinkClick r:id="rId3">
                  <a:extLst>
                    <a:ext uri="{A12FA001-AC4F-418D-AE19-62706E023703}">
                      <ahyp:hlinkClr xmlns:ahyp="http://schemas.microsoft.com/office/drawing/2018/hyperlinkcolor" val="tx"/>
                    </a:ext>
                  </a:extLst>
                </a:hlinkClick>
              </a:rPr>
              <a:t>https://ieeexplore.ieee.org/document/9643820</a:t>
            </a:r>
          </a:p>
        </p:txBody>
      </p:sp>
      <p:sp>
        <p:nvSpPr>
          <p:cNvPr id="6" name="TextBox 5">
            <a:extLst>
              <a:ext uri="{FF2B5EF4-FFF2-40B4-BE49-F238E27FC236}">
                <a16:creationId xmlns:a16="http://schemas.microsoft.com/office/drawing/2014/main" id="{C5094611-0D1A-7E99-B64B-EDDC898E08F8}"/>
              </a:ext>
            </a:extLst>
          </p:cNvPr>
          <p:cNvSpPr txBox="1"/>
          <p:nvPr/>
        </p:nvSpPr>
        <p:spPr>
          <a:xfrm>
            <a:off x="836908" y="804621"/>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ea typeface="+mn-lt"/>
                <a:cs typeface="+mn-lt"/>
              </a:rPr>
              <a:t>Exploratory data analysis:</a:t>
            </a:r>
            <a:endParaRPr lang="en-US" b="1">
              <a:cs typeface="Calibri"/>
            </a:endParaRPr>
          </a:p>
        </p:txBody>
      </p:sp>
      <p:sp>
        <p:nvSpPr>
          <p:cNvPr id="7" name="TextBox 6">
            <a:extLst>
              <a:ext uri="{FF2B5EF4-FFF2-40B4-BE49-F238E27FC236}">
                <a16:creationId xmlns:a16="http://schemas.microsoft.com/office/drawing/2014/main" id="{7D8BBF09-851D-D697-8C90-5705D5455435}"/>
              </a:ext>
            </a:extLst>
          </p:cNvPr>
          <p:cNvSpPr txBox="1"/>
          <p:nvPr/>
        </p:nvSpPr>
        <p:spPr>
          <a:xfrm>
            <a:off x="836907" y="2871819"/>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ea typeface="+mn-lt"/>
                <a:cs typeface="+mn-lt"/>
              </a:rPr>
              <a:t>Model Development</a:t>
            </a:r>
            <a:endParaRPr lang="en-US" sz="1600" b="1">
              <a:cs typeface="Calibri"/>
            </a:endParaRPr>
          </a:p>
        </p:txBody>
      </p:sp>
      <p:sp>
        <p:nvSpPr>
          <p:cNvPr id="4" name="Rectangle 3">
            <a:extLst>
              <a:ext uri="{FF2B5EF4-FFF2-40B4-BE49-F238E27FC236}">
                <a16:creationId xmlns:a16="http://schemas.microsoft.com/office/drawing/2014/main" id="{A24DE759-FA54-BD2C-7335-9D787CF74702}"/>
              </a:ext>
            </a:extLst>
          </p:cNvPr>
          <p:cNvSpPr/>
          <p:nvPr/>
        </p:nvSpPr>
        <p:spPr>
          <a:xfrm>
            <a:off x="-1" y="258304"/>
            <a:ext cx="129153" cy="613475"/>
          </a:xfrm>
          <a:prstGeom prst="rect">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6681BCEA-1830-22AF-3280-E838FC45C14C}"/>
              </a:ext>
            </a:extLst>
          </p:cNvPr>
          <p:cNvCxnSpPr/>
          <p:nvPr/>
        </p:nvCxnSpPr>
        <p:spPr>
          <a:xfrm flipV="1">
            <a:off x="924733" y="786538"/>
            <a:ext cx="10549177" cy="2584"/>
          </a:xfrm>
          <a:prstGeom prst="straightConnector1">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571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E5BA-553C-F506-1C1B-F66E2F7E1A76}"/>
              </a:ext>
            </a:extLst>
          </p:cNvPr>
          <p:cNvSpPr>
            <a:spLocks noGrp="1"/>
          </p:cNvSpPr>
          <p:nvPr>
            <p:ph type="title"/>
          </p:nvPr>
        </p:nvSpPr>
        <p:spPr>
          <a:xfrm>
            <a:off x="838200" y="365125"/>
            <a:ext cx="10515600" cy="398463"/>
          </a:xfrm>
        </p:spPr>
        <p:txBody>
          <a:bodyPr>
            <a:normAutofit fontScale="90000"/>
          </a:bodyPr>
          <a:lstStyle/>
          <a:p>
            <a:r>
              <a:rPr lang="en-US" sz="2400" b="1">
                <a:latin typeface="Calibri"/>
                <a:cs typeface="Arial"/>
              </a:rPr>
              <a:t>Architectural Flow Diagram</a:t>
            </a:r>
            <a:endParaRPr lang="en-US"/>
          </a:p>
        </p:txBody>
      </p:sp>
      <p:sp>
        <p:nvSpPr>
          <p:cNvPr id="6" name="TextBox 5">
            <a:extLst>
              <a:ext uri="{FF2B5EF4-FFF2-40B4-BE49-F238E27FC236}">
                <a16:creationId xmlns:a16="http://schemas.microsoft.com/office/drawing/2014/main" id="{C5094611-0D1A-7E99-B64B-EDDC898E08F8}"/>
              </a:ext>
            </a:extLst>
          </p:cNvPr>
          <p:cNvSpPr txBox="1"/>
          <p:nvPr/>
        </p:nvSpPr>
        <p:spPr>
          <a:xfrm>
            <a:off x="836908" y="804621"/>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ea typeface="+mn-lt"/>
                <a:cs typeface="+mn-lt"/>
              </a:rPr>
              <a:t>For Prediction Model</a:t>
            </a:r>
            <a:endParaRPr lang="en-US"/>
          </a:p>
        </p:txBody>
      </p:sp>
      <p:sp>
        <p:nvSpPr>
          <p:cNvPr id="4" name="Rectangle 3">
            <a:extLst>
              <a:ext uri="{FF2B5EF4-FFF2-40B4-BE49-F238E27FC236}">
                <a16:creationId xmlns:a16="http://schemas.microsoft.com/office/drawing/2014/main" id="{A24DE759-FA54-BD2C-7335-9D787CF74702}"/>
              </a:ext>
            </a:extLst>
          </p:cNvPr>
          <p:cNvSpPr/>
          <p:nvPr/>
        </p:nvSpPr>
        <p:spPr>
          <a:xfrm>
            <a:off x="-1" y="258304"/>
            <a:ext cx="129153" cy="613475"/>
          </a:xfrm>
          <a:prstGeom prst="rect">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6681BCEA-1830-22AF-3280-E838FC45C14C}"/>
              </a:ext>
            </a:extLst>
          </p:cNvPr>
          <p:cNvCxnSpPr/>
          <p:nvPr/>
        </p:nvCxnSpPr>
        <p:spPr>
          <a:xfrm flipV="1">
            <a:off x="924733" y="786538"/>
            <a:ext cx="10549177" cy="2584"/>
          </a:xfrm>
          <a:prstGeom prst="straightConnector1">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A diagram of a process&#10;&#10;Description automatically generated">
            <a:extLst>
              <a:ext uri="{FF2B5EF4-FFF2-40B4-BE49-F238E27FC236}">
                <a16:creationId xmlns:a16="http://schemas.microsoft.com/office/drawing/2014/main" id="{BD95FAC0-E839-37EC-F7AB-9F8072BE9AEC}"/>
              </a:ext>
            </a:extLst>
          </p:cNvPr>
          <p:cNvPicPr>
            <a:picLocks noChangeAspect="1"/>
          </p:cNvPicPr>
          <p:nvPr/>
        </p:nvPicPr>
        <p:blipFill>
          <a:blip r:embed="rId2"/>
          <a:stretch>
            <a:fillRect/>
          </a:stretch>
        </p:blipFill>
        <p:spPr>
          <a:xfrm>
            <a:off x="4075531" y="882650"/>
            <a:ext cx="5222037" cy="5772150"/>
          </a:xfrm>
          <a:prstGeom prst="rect">
            <a:avLst/>
          </a:prstGeom>
        </p:spPr>
      </p:pic>
    </p:spTree>
    <p:extLst>
      <p:ext uri="{BB962C8B-B14F-4D97-AF65-F5344CB8AC3E}">
        <p14:creationId xmlns:p14="http://schemas.microsoft.com/office/powerpoint/2010/main" val="1902841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E5BA-553C-F506-1C1B-F66E2F7E1A76}"/>
              </a:ext>
            </a:extLst>
          </p:cNvPr>
          <p:cNvSpPr>
            <a:spLocks noGrp="1"/>
          </p:cNvSpPr>
          <p:nvPr>
            <p:ph type="title"/>
          </p:nvPr>
        </p:nvSpPr>
        <p:spPr>
          <a:xfrm>
            <a:off x="838200" y="365125"/>
            <a:ext cx="10515600" cy="398463"/>
          </a:xfrm>
        </p:spPr>
        <p:txBody>
          <a:bodyPr>
            <a:normAutofit fontScale="90000"/>
          </a:bodyPr>
          <a:lstStyle/>
          <a:p>
            <a:r>
              <a:rPr lang="en-US" sz="2400" b="1">
                <a:latin typeface="Calibri"/>
                <a:cs typeface="Arial"/>
              </a:rPr>
              <a:t>Data Collection | COVID-19</a:t>
            </a:r>
            <a:endParaRPr lang="en-US"/>
          </a:p>
        </p:txBody>
      </p:sp>
      <p:sp>
        <p:nvSpPr>
          <p:cNvPr id="3" name="Content Placeholder 2">
            <a:extLst>
              <a:ext uri="{FF2B5EF4-FFF2-40B4-BE49-F238E27FC236}">
                <a16:creationId xmlns:a16="http://schemas.microsoft.com/office/drawing/2014/main" id="{A7570323-02B0-56A7-E9BC-CCCBCBD077DE}"/>
              </a:ext>
            </a:extLst>
          </p:cNvPr>
          <p:cNvSpPr>
            <a:spLocks noGrp="1"/>
          </p:cNvSpPr>
          <p:nvPr>
            <p:ph idx="1"/>
          </p:nvPr>
        </p:nvSpPr>
        <p:spPr>
          <a:xfrm>
            <a:off x="838200" y="987425"/>
            <a:ext cx="10638402" cy="1925868"/>
          </a:xfrm>
        </p:spPr>
        <p:txBody>
          <a:bodyPr vert="horz" lIns="91440" tIns="45720" rIns="91440" bIns="45720" rtlCol="0" anchor="t">
            <a:noAutofit/>
          </a:bodyPr>
          <a:lstStyle/>
          <a:p>
            <a:pPr>
              <a:lnSpc>
                <a:spcPct val="150000"/>
              </a:lnSpc>
              <a:buFont typeface="Wingdings"/>
              <a:buChar char="§"/>
            </a:pPr>
            <a:r>
              <a:rPr lang="en-US" sz="1600">
                <a:solidFill>
                  <a:srgbClr val="1F1F1F"/>
                </a:solidFill>
                <a:ea typeface="+mn-lt"/>
                <a:cs typeface="+mn-lt"/>
              </a:rPr>
              <a:t>By collecting COVID-19 data related to US-counties from Kaggle we have collected the data frame from a CSV file.</a:t>
            </a:r>
            <a:endParaRPr lang="en-US">
              <a:solidFill>
                <a:srgbClr val="000000"/>
              </a:solidFill>
              <a:ea typeface="+mn-lt"/>
              <a:cs typeface="+mn-lt"/>
            </a:endParaRPr>
          </a:p>
          <a:p>
            <a:pPr>
              <a:lnSpc>
                <a:spcPct val="150000"/>
              </a:lnSpc>
              <a:buFont typeface="Wingdings"/>
              <a:buChar char="§"/>
            </a:pPr>
            <a:r>
              <a:rPr lang="en-US" sz="1600">
                <a:solidFill>
                  <a:srgbClr val="1F1F1F"/>
                </a:solidFill>
                <a:ea typeface="+mn-lt"/>
                <a:cs typeface="+mn-lt"/>
              </a:rPr>
              <a:t>Historical S&amp;P 500 data can be obtained from January 1, 2021, to January 1, 2022, using the dedicated package, and it was saved inside the Pandas data frame. </a:t>
            </a:r>
            <a:endParaRPr lang="en-US">
              <a:solidFill>
                <a:srgbClr val="000000"/>
              </a:solidFill>
              <a:ea typeface="+mn-lt"/>
              <a:cs typeface="+mn-lt"/>
            </a:endParaRPr>
          </a:p>
          <a:p>
            <a:pPr>
              <a:lnSpc>
                <a:spcPct val="150000"/>
              </a:lnSpc>
              <a:buFont typeface="Wingdings"/>
              <a:buChar char="§"/>
            </a:pPr>
            <a:r>
              <a:rPr lang="en-US" sz="1600">
                <a:solidFill>
                  <a:srgbClr val="1F1F1F"/>
                </a:solidFill>
                <a:ea typeface="+mn-lt"/>
                <a:cs typeface="+mn-lt"/>
              </a:rPr>
              <a:t>The data sets Covid-19 and S&amp;P 500 Data are ready to be processed or analyzed further in the Python environment.</a:t>
            </a:r>
            <a:endParaRPr lang="en-US">
              <a:solidFill>
                <a:srgbClr val="000000"/>
              </a:solidFill>
              <a:ea typeface="+mn-lt"/>
              <a:cs typeface="+mn-lt"/>
            </a:endParaRPr>
          </a:p>
        </p:txBody>
      </p:sp>
      <p:sp>
        <p:nvSpPr>
          <p:cNvPr id="5" name="Rectangle 4">
            <a:extLst>
              <a:ext uri="{FF2B5EF4-FFF2-40B4-BE49-F238E27FC236}">
                <a16:creationId xmlns:a16="http://schemas.microsoft.com/office/drawing/2014/main" id="{F1AAF929-3AB7-468E-CF0C-533A17AA9652}"/>
              </a:ext>
            </a:extLst>
          </p:cNvPr>
          <p:cNvSpPr/>
          <p:nvPr/>
        </p:nvSpPr>
        <p:spPr>
          <a:xfrm>
            <a:off x="-1" y="258304"/>
            <a:ext cx="129153" cy="613475"/>
          </a:xfrm>
          <a:prstGeom prst="rect">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CF376E6A-5AE0-C539-D8BF-E7D716718909}"/>
              </a:ext>
            </a:extLst>
          </p:cNvPr>
          <p:cNvCxnSpPr/>
          <p:nvPr/>
        </p:nvCxnSpPr>
        <p:spPr>
          <a:xfrm flipV="1">
            <a:off x="924733" y="786538"/>
            <a:ext cx="10549177" cy="2584"/>
          </a:xfrm>
          <a:prstGeom prst="straightConnector1">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455DF4A-36F6-ADC0-5AA0-6ABCB20D32EC}"/>
              </a:ext>
            </a:extLst>
          </p:cNvPr>
          <p:cNvSpPr txBox="1"/>
          <p:nvPr/>
        </p:nvSpPr>
        <p:spPr>
          <a:xfrm>
            <a:off x="927315" y="2972017"/>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ea typeface="+mn-lt"/>
                <a:cs typeface="+mn-lt"/>
              </a:rPr>
              <a:t>COVID-19:</a:t>
            </a:r>
            <a:endParaRPr lang="en-US"/>
          </a:p>
        </p:txBody>
      </p:sp>
      <p:pic>
        <p:nvPicPr>
          <p:cNvPr id="11" name="Picture 10" descr="A computer code on a black background&#10;&#10;Description automatically generated">
            <a:extLst>
              <a:ext uri="{FF2B5EF4-FFF2-40B4-BE49-F238E27FC236}">
                <a16:creationId xmlns:a16="http://schemas.microsoft.com/office/drawing/2014/main" id="{71FC65C7-5452-8FF0-7C98-49302BD38DF1}"/>
              </a:ext>
            </a:extLst>
          </p:cNvPr>
          <p:cNvPicPr>
            <a:picLocks noChangeAspect="1"/>
          </p:cNvPicPr>
          <p:nvPr/>
        </p:nvPicPr>
        <p:blipFill>
          <a:blip r:embed="rId2"/>
          <a:stretch>
            <a:fillRect/>
          </a:stretch>
        </p:blipFill>
        <p:spPr>
          <a:xfrm>
            <a:off x="927100" y="3384550"/>
            <a:ext cx="6870700" cy="1585722"/>
          </a:xfrm>
          <a:prstGeom prst="rect">
            <a:avLst/>
          </a:prstGeom>
        </p:spPr>
      </p:pic>
      <p:pic>
        <p:nvPicPr>
          <p:cNvPr id="12" name="Picture 11" descr="A screen shot of a computer&#10;&#10;Description automatically generated">
            <a:extLst>
              <a:ext uri="{FF2B5EF4-FFF2-40B4-BE49-F238E27FC236}">
                <a16:creationId xmlns:a16="http://schemas.microsoft.com/office/drawing/2014/main" id="{08D90EF7-95C0-49BB-E473-F402DC5A17EE}"/>
              </a:ext>
            </a:extLst>
          </p:cNvPr>
          <p:cNvPicPr>
            <a:picLocks noChangeAspect="1"/>
          </p:cNvPicPr>
          <p:nvPr/>
        </p:nvPicPr>
        <p:blipFill>
          <a:blip r:embed="rId3"/>
          <a:stretch>
            <a:fillRect/>
          </a:stretch>
        </p:blipFill>
        <p:spPr>
          <a:xfrm>
            <a:off x="927100" y="5480050"/>
            <a:ext cx="6877050" cy="1171350"/>
          </a:xfrm>
          <a:prstGeom prst="rect">
            <a:avLst/>
          </a:prstGeom>
        </p:spPr>
      </p:pic>
      <p:sp>
        <p:nvSpPr>
          <p:cNvPr id="13" name="TextBox 12">
            <a:extLst>
              <a:ext uri="{FF2B5EF4-FFF2-40B4-BE49-F238E27FC236}">
                <a16:creationId xmlns:a16="http://schemas.microsoft.com/office/drawing/2014/main" id="{7EC8271D-33BE-2BF8-ED5F-360BD17C6DE6}"/>
              </a:ext>
            </a:extLst>
          </p:cNvPr>
          <p:cNvSpPr txBox="1"/>
          <p:nvPr/>
        </p:nvSpPr>
        <p:spPr>
          <a:xfrm>
            <a:off x="927315" y="5118316"/>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ea typeface="+mn-lt"/>
                <a:cs typeface="+mn-lt"/>
              </a:rPr>
              <a:t>S&amp;P 500</a:t>
            </a:r>
            <a:endParaRPr lang="en-US"/>
          </a:p>
        </p:txBody>
      </p:sp>
    </p:spTree>
    <p:extLst>
      <p:ext uri="{BB962C8B-B14F-4D97-AF65-F5344CB8AC3E}">
        <p14:creationId xmlns:p14="http://schemas.microsoft.com/office/powerpoint/2010/main" val="2996312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E5BA-553C-F506-1C1B-F66E2F7E1A76}"/>
              </a:ext>
            </a:extLst>
          </p:cNvPr>
          <p:cNvSpPr>
            <a:spLocks noGrp="1"/>
          </p:cNvSpPr>
          <p:nvPr>
            <p:ph type="title"/>
          </p:nvPr>
        </p:nvSpPr>
        <p:spPr>
          <a:xfrm>
            <a:off x="838200" y="365125"/>
            <a:ext cx="10515600" cy="398463"/>
          </a:xfrm>
        </p:spPr>
        <p:txBody>
          <a:bodyPr>
            <a:normAutofit fontScale="90000"/>
          </a:bodyPr>
          <a:lstStyle/>
          <a:p>
            <a:r>
              <a:rPr lang="en-US" sz="2400" b="1">
                <a:latin typeface="Calibri"/>
                <a:cs typeface="Arial"/>
              </a:rPr>
              <a:t>Data P</a:t>
            </a:r>
            <a:r>
              <a:rPr lang="en-US" sz="2400" b="1">
                <a:solidFill>
                  <a:srgbClr val="000000"/>
                </a:solidFill>
                <a:latin typeface="Calibri"/>
                <a:ea typeface="Roboto"/>
                <a:cs typeface="Arial"/>
              </a:rPr>
              <a:t>reprocessing | COVID-19</a:t>
            </a:r>
            <a:endParaRPr lang="en-US">
              <a:latin typeface="Calibri Light"/>
              <a:cs typeface="Calibri Light"/>
            </a:endParaRPr>
          </a:p>
        </p:txBody>
      </p:sp>
      <p:sp>
        <p:nvSpPr>
          <p:cNvPr id="3" name="Content Placeholder 2">
            <a:extLst>
              <a:ext uri="{FF2B5EF4-FFF2-40B4-BE49-F238E27FC236}">
                <a16:creationId xmlns:a16="http://schemas.microsoft.com/office/drawing/2014/main" id="{A7570323-02B0-56A7-E9BC-CCCBCBD077DE}"/>
              </a:ext>
            </a:extLst>
          </p:cNvPr>
          <p:cNvSpPr>
            <a:spLocks noGrp="1"/>
          </p:cNvSpPr>
          <p:nvPr>
            <p:ph idx="1"/>
          </p:nvPr>
        </p:nvSpPr>
        <p:spPr>
          <a:xfrm>
            <a:off x="838200" y="987425"/>
            <a:ext cx="10638402" cy="1323370"/>
          </a:xfrm>
        </p:spPr>
        <p:txBody>
          <a:bodyPr vert="horz" lIns="91440" tIns="45720" rIns="91440" bIns="45720" rtlCol="0" anchor="t">
            <a:noAutofit/>
          </a:bodyPr>
          <a:lstStyle/>
          <a:p>
            <a:pPr>
              <a:lnSpc>
                <a:spcPct val="150000"/>
              </a:lnSpc>
              <a:buFont typeface="Wingdings"/>
              <a:buChar char="§"/>
            </a:pPr>
            <a:r>
              <a:rPr lang="en-US" sz="1600">
                <a:solidFill>
                  <a:srgbClr val="1F1F1F"/>
                </a:solidFill>
                <a:ea typeface="+mn-lt"/>
                <a:cs typeface="+mn-lt"/>
              </a:rPr>
              <a:t>By analyzing possible relationships between the S&amp;P 500 Close Price and COVID-19 instances, performing data analysis on the financial and health trends of the S&amp;P 500 over time, and updating historical S&amp;P 500 data. It determines the link between spreading and financial metrics, using Matplotlib to show stock patterns and to retrieve updated S&amp;P 500 data.</a:t>
            </a:r>
            <a:endParaRPr lang="en-US" sz="1600">
              <a:solidFill>
                <a:srgbClr val="000000"/>
              </a:solidFill>
              <a:ea typeface="+mn-lt"/>
              <a:cs typeface="+mn-lt"/>
            </a:endParaRPr>
          </a:p>
        </p:txBody>
      </p:sp>
      <p:sp>
        <p:nvSpPr>
          <p:cNvPr id="5" name="Rectangle 4">
            <a:extLst>
              <a:ext uri="{FF2B5EF4-FFF2-40B4-BE49-F238E27FC236}">
                <a16:creationId xmlns:a16="http://schemas.microsoft.com/office/drawing/2014/main" id="{F1AAF929-3AB7-468E-CF0C-533A17AA9652}"/>
              </a:ext>
            </a:extLst>
          </p:cNvPr>
          <p:cNvSpPr/>
          <p:nvPr/>
        </p:nvSpPr>
        <p:spPr>
          <a:xfrm>
            <a:off x="-1" y="258304"/>
            <a:ext cx="129153" cy="613475"/>
          </a:xfrm>
          <a:prstGeom prst="rect">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CF376E6A-5AE0-C539-D8BF-E7D716718909}"/>
              </a:ext>
            </a:extLst>
          </p:cNvPr>
          <p:cNvCxnSpPr/>
          <p:nvPr/>
        </p:nvCxnSpPr>
        <p:spPr>
          <a:xfrm flipV="1">
            <a:off x="924733" y="786538"/>
            <a:ext cx="10549177" cy="2584"/>
          </a:xfrm>
          <a:prstGeom prst="straightConnector1">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white background with black text&#10;&#10;Description automatically generated">
            <a:extLst>
              <a:ext uri="{FF2B5EF4-FFF2-40B4-BE49-F238E27FC236}">
                <a16:creationId xmlns:a16="http://schemas.microsoft.com/office/drawing/2014/main" id="{C7710A8B-FFE3-F84D-5CBF-E3A30F4DA95B}"/>
              </a:ext>
            </a:extLst>
          </p:cNvPr>
          <p:cNvPicPr>
            <a:picLocks noChangeAspect="1"/>
          </p:cNvPicPr>
          <p:nvPr/>
        </p:nvPicPr>
        <p:blipFill>
          <a:blip r:embed="rId2"/>
          <a:stretch>
            <a:fillRect/>
          </a:stretch>
        </p:blipFill>
        <p:spPr>
          <a:xfrm>
            <a:off x="921872" y="3782546"/>
            <a:ext cx="4401669" cy="1817221"/>
          </a:xfrm>
          <a:prstGeom prst="rect">
            <a:avLst/>
          </a:prstGeom>
        </p:spPr>
      </p:pic>
      <p:sp>
        <p:nvSpPr>
          <p:cNvPr id="6" name="TextBox 5">
            <a:extLst>
              <a:ext uri="{FF2B5EF4-FFF2-40B4-BE49-F238E27FC236}">
                <a16:creationId xmlns:a16="http://schemas.microsoft.com/office/drawing/2014/main" id="{612D92C5-EDFF-0C19-82B6-90E64513E254}"/>
              </a:ext>
            </a:extLst>
          </p:cNvPr>
          <p:cNvSpPr txBox="1"/>
          <p:nvPr/>
        </p:nvSpPr>
        <p:spPr>
          <a:xfrm>
            <a:off x="922991" y="3217583"/>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Pseudo Code:</a:t>
            </a:r>
            <a:endParaRPr lang="en-US"/>
          </a:p>
        </p:txBody>
      </p:sp>
      <p:pic>
        <p:nvPicPr>
          <p:cNvPr id="8" name="Picture 7" descr="A computer code with colorful text&#10;&#10;Description automatically generated">
            <a:extLst>
              <a:ext uri="{FF2B5EF4-FFF2-40B4-BE49-F238E27FC236}">
                <a16:creationId xmlns:a16="http://schemas.microsoft.com/office/drawing/2014/main" id="{D6B9FDFE-3DA0-30D6-7971-1FABA1B53FFF}"/>
              </a:ext>
            </a:extLst>
          </p:cNvPr>
          <p:cNvPicPr>
            <a:picLocks noChangeAspect="1"/>
          </p:cNvPicPr>
          <p:nvPr/>
        </p:nvPicPr>
        <p:blipFill>
          <a:blip r:embed="rId3"/>
          <a:stretch>
            <a:fillRect/>
          </a:stretch>
        </p:blipFill>
        <p:spPr>
          <a:xfrm>
            <a:off x="6153150" y="3781803"/>
            <a:ext cx="5441950" cy="1741011"/>
          </a:xfrm>
          <a:prstGeom prst="rect">
            <a:avLst/>
          </a:prstGeom>
        </p:spPr>
      </p:pic>
      <p:sp>
        <p:nvSpPr>
          <p:cNvPr id="9" name="TextBox 8">
            <a:extLst>
              <a:ext uri="{FF2B5EF4-FFF2-40B4-BE49-F238E27FC236}">
                <a16:creationId xmlns:a16="http://schemas.microsoft.com/office/drawing/2014/main" id="{5BB6B7F4-804B-821B-79A3-903FF1604942}"/>
              </a:ext>
            </a:extLst>
          </p:cNvPr>
          <p:cNvSpPr txBox="1"/>
          <p:nvPr/>
        </p:nvSpPr>
        <p:spPr>
          <a:xfrm>
            <a:off x="6044453" y="3217956"/>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Source Code:</a:t>
            </a:r>
            <a:endParaRPr lang="en-US"/>
          </a:p>
        </p:txBody>
      </p:sp>
      <p:sp>
        <p:nvSpPr>
          <p:cNvPr id="10" name="TextBox 9">
            <a:extLst>
              <a:ext uri="{FF2B5EF4-FFF2-40B4-BE49-F238E27FC236}">
                <a16:creationId xmlns:a16="http://schemas.microsoft.com/office/drawing/2014/main" id="{0F8E66E0-8484-2FF0-9A6A-839BD611FBD6}"/>
              </a:ext>
            </a:extLst>
          </p:cNvPr>
          <p:cNvSpPr txBox="1"/>
          <p:nvPr/>
        </p:nvSpPr>
        <p:spPr>
          <a:xfrm>
            <a:off x="922990" y="2754032"/>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t>COVID-19: Missing Data</a:t>
            </a:r>
            <a:endParaRPr lang="en-US" sz="1600">
              <a:cs typeface="Calibri"/>
            </a:endParaRPr>
          </a:p>
        </p:txBody>
      </p:sp>
    </p:spTree>
    <p:extLst>
      <p:ext uri="{BB962C8B-B14F-4D97-AF65-F5344CB8AC3E}">
        <p14:creationId xmlns:p14="http://schemas.microsoft.com/office/powerpoint/2010/main" val="1268587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E5BA-553C-F506-1C1B-F66E2F7E1A76}"/>
              </a:ext>
            </a:extLst>
          </p:cNvPr>
          <p:cNvSpPr>
            <a:spLocks noGrp="1"/>
          </p:cNvSpPr>
          <p:nvPr>
            <p:ph type="title"/>
          </p:nvPr>
        </p:nvSpPr>
        <p:spPr>
          <a:xfrm>
            <a:off x="838200" y="365125"/>
            <a:ext cx="10515600" cy="398463"/>
          </a:xfrm>
        </p:spPr>
        <p:txBody>
          <a:bodyPr>
            <a:normAutofit fontScale="90000"/>
          </a:bodyPr>
          <a:lstStyle/>
          <a:p>
            <a:r>
              <a:rPr lang="en-US" sz="2400" b="1">
                <a:latin typeface="Calibri"/>
                <a:cs typeface="Arial"/>
              </a:rPr>
              <a:t>Data P</a:t>
            </a:r>
            <a:r>
              <a:rPr lang="en-US" sz="2400" b="1">
                <a:solidFill>
                  <a:srgbClr val="000000"/>
                </a:solidFill>
                <a:latin typeface="Calibri"/>
                <a:ea typeface="Roboto"/>
                <a:cs typeface="Arial"/>
              </a:rPr>
              <a:t>reprocessing | S&amp;P 500</a:t>
            </a:r>
            <a:endParaRPr lang="en-US">
              <a:latin typeface="Calibri Light"/>
              <a:cs typeface="Calibri Light"/>
            </a:endParaRPr>
          </a:p>
        </p:txBody>
      </p:sp>
      <p:sp>
        <p:nvSpPr>
          <p:cNvPr id="3" name="Content Placeholder 2">
            <a:extLst>
              <a:ext uri="{FF2B5EF4-FFF2-40B4-BE49-F238E27FC236}">
                <a16:creationId xmlns:a16="http://schemas.microsoft.com/office/drawing/2014/main" id="{A7570323-02B0-56A7-E9BC-CCCBCBD077DE}"/>
              </a:ext>
            </a:extLst>
          </p:cNvPr>
          <p:cNvSpPr>
            <a:spLocks noGrp="1"/>
          </p:cNvSpPr>
          <p:nvPr>
            <p:ph idx="1"/>
          </p:nvPr>
        </p:nvSpPr>
        <p:spPr>
          <a:xfrm>
            <a:off x="838200" y="987425"/>
            <a:ext cx="10638402" cy="1621820"/>
          </a:xfrm>
        </p:spPr>
        <p:txBody>
          <a:bodyPr vert="horz" lIns="91440" tIns="45720" rIns="91440" bIns="45720" rtlCol="0" anchor="t">
            <a:noAutofit/>
          </a:bodyPr>
          <a:lstStyle/>
          <a:p>
            <a:pPr>
              <a:lnSpc>
                <a:spcPct val="150000"/>
              </a:lnSpc>
              <a:buFont typeface="Wingdings"/>
              <a:buChar char="§"/>
            </a:pPr>
            <a:r>
              <a:rPr lang="en-US" sz="1600">
                <a:solidFill>
                  <a:srgbClr val="1F1F1F"/>
                </a:solidFill>
                <a:ea typeface="+mn-lt"/>
                <a:cs typeface="+mn-lt"/>
              </a:rPr>
              <a:t>This complete approach offers insights into possible relationships between financial indices and health-related variables, which are essential for decision-making and further exploratory data analysis. It additionally helps to understand market behavior when it comes to medical emergencies. For accurate correlations, modifications depending on the actual data column names and range adjustments could be required.</a:t>
            </a:r>
            <a:endParaRPr lang="en-US" sz="1600">
              <a:solidFill>
                <a:srgbClr val="000000"/>
              </a:solidFill>
              <a:ea typeface="+mn-lt"/>
              <a:cs typeface="+mn-lt"/>
            </a:endParaRPr>
          </a:p>
        </p:txBody>
      </p:sp>
      <p:sp>
        <p:nvSpPr>
          <p:cNvPr id="5" name="Rectangle 4">
            <a:extLst>
              <a:ext uri="{FF2B5EF4-FFF2-40B4-BE49-F238E27FC236}">
                <a16:creationId xmlns:a16="http://schemas.microsoft.com/office/drawing/2014/main" id="{F1AAF929-3AB7-468E-CF0C-533A17AA9652}"/>
              </a:ext>
            </a:extLst>
          </p:cNvPr>
          <p:cNvSpPr/>
          <p:nvPr/>
        </p:nvSpPr>
        <p:spPr>
          <a:xfrm>
            <a:off x="-1" y="258304"/>
            <a:ext cx="129153" cy="613475"/>
          </a:xfrm>
          <a:prstGeom prst="rect">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CF376E6A-5AE0-C539-D8BF-E7D716718909}"/>
              </a:ext>
            </a:extLst>
          </p:cNvPr>
          <p:cNvCxnSpPr/>
          <p:nvPr/>
        </p:nvCxnSpPr>
        <p:spPr>
          <a:xfrm flipV="1">
            <a:off x="924733" y="786538"/>
            <a:ext cx="10549177" cy="2584"/>
          </a:xfrm>
          <a:prstGeom prst="straightConnector1">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white background with black text&#10;&#10;Description automatically generated">
            <a:extLst>
              <a:ext uri="{FF2B5EF4-FFF2-40B4-BE49-F238E27FC236}">
                <a16:creationId xmlns:a16="http://schemas.microsoft.com/office/drawing/2014/main" id="{CA0DF258-A364-43FB-CBD0-8ECC6BB748B2}"/>
              </a:ext>
            </a:extLst>
          </p:cNvPr>
          <p:cNvPicPr>
            <a:picLocks noChangeAspect="1"/>
          </p:cNvPicPr>
          <p:nvPr/>
        </p:nvPicPr>
        <p:blipFill>
          <a:blip r:embed="rId2"/>
          <a:stretch>
            <a:fillRect/>
          </a:stretch>
        </p:blipFill>
        <p:spPr>
          <a:xfrm>
            <a:off x="928595" y="3783760"/>
            <a:ext cx="4805082" cy="1948516"/>
          </a:xfrm>
          <a:prstGeom prst="rect">
            <a:avLst/>
          </a:prstGeom>
        </p:spPr>
      </p:pic>
      <p:pic>
        <p:nvPicPr>
          <p:cNvPr id="8" name="Picture 7" descr="A screenshot of a computer code&#10;&#10;Description automatically generated">
            <a:extLst>
              <a:ext uri="{FF2B5EF4-FFF2-40B4-BE49-F238E27FC236}">
                <a16:creationId xmlns:a16="http://schemas.microsoft.com/office/drawing/2014/main" id="{2474E894-95DC-27BB-3E5C-3BF61A8420AE}"/>
              </a:ext>
            </a:extLst>
          </p:cNvPr>
          <p:cNvPicPr>
            <a:picLocks noChangeAspect="1"/>
          </p:cNvPicPr>
          <p:nvPr/>
        </p:nvPicPr>
        <p:blipFill>
          <a:blip r:embed="rId3"/>
          <a:stretch>
            <a:fillRect/>
          </a:stretch>
        </p:blipFill>
        <p:spPr>
          <a:xfrm>
            <a:off x="6187888" y="3786742"/>
            <a:ext cx="5507317" cy="1755786"/>
          </a:xfrm>
          <a:prstGeom prst="rect">
            <a:avLst/>
          </a:prstGeom>
        </p:spPr>
      </p:pic>
      <p:sp>
        <p:nvSpPr>
          <p:cNvPr id="12" name="TextBox 11">
            <a:extLst>
              <a:ext uri="{FF2B5EF4-FFF2-40B4-BE49-F238E27FC236}">
                <a16:creationId xmlns:a16="http://schemas.microsoft.com/office/drawing/2014/main" id="{37F353F0-B431-C693-F104-DC84280410EE}"/>
              </a:ext>
            </a:extLst>
          </p:cNvPr>
          <p:cNvSpPr txBox="1"/>
          <p:nvPr/>
        </p:nvSpPr>
        <p:spPr>
          <a:xfrm>
            <a:off x="922991" y="3249333"/>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Pseudo Code:</a:t>
            </a:r>
            <a:endParaRPr lang="en-US"/>
          </a:p>
        </p:txBody>
      </p:sp>
      <p:sp>
        <p:nvSpPr>
          <p:cNvPr id="15" name="TextBox 14">
            <a:extLst>
              <a:ext uri="{FF2B5EF4-FFF2-40B4-BE49-F238E27FC236}">
                <a16:creationId xmlns:a16="http://schemas.microsoft.com/office/drawing/2014/main" id="{9F07E868-FE77-A174-7EA3-DAAC22D9F52B}"/>
              </a:ext>
            </a:extLst>
          </p:cNvPr>
          <p:cNvSpPr txBox="1"/>
          <p:nvPr/>
        </p:nvSpPr>
        <p:spPr>
          <a:xfrm>
            <a:off x="6184153" y="3249706"/>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Source Code:</a:t>
            </a:r>
            <a:endParaRPr lang="en-US"/>
          </a:p>
        </p:txBody>
      </p:sp>
      <p:sp>
        <p:nvSpPr>
          <p:cNvPr id="19" name="TextBox 18">
            <a:extLst>
              <a:ext uri="{FF2B5EF4-FFF2-40B4-BE49-F238E27FC236}">
                <a16:creationId xmlns:a16="http://schemas.microsoft.com/office/drawing/2014/main" id="{35680A0A-521B-7A8C-4776-45257A27298E}"/>
              </a:ext>
            </a:extLst>
          </p:cNvPr>
          <p:cNvSpPr txBox="1"/>
          <p:nvPr/>
        </p:nvSpPr>
        <p:spPr>
          <a:xfrm>
            <a:off x="922990" y="2830232"/>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t>S&amp;P 500: Missing Data</a:t>
            </a:r>
            <a:endParaRPr lang="en-US" sz="1600">
              <a:cs typeface="Calibri"/>
            </a:endParaRPr>
          </a:p>
        </p:txBody>
      </p:sp>
    </p:spTree>
    <p:extLst>
      <p:ext uri="{BB962C8B-B14F-4D97-AF65-F5344CB8AC3E}">
        <p14:creationId xmlns:p14="http://schemas.microsoft.com/office/powerpoint/2010/main" val="365035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E5BA-553C-F506-1C1B-F66E2F7E1A76}"/>
              </a:ext>
            </a:extLst>
          </p:cNvPr>
          <p:cNvSpPr>
            <a:spLocks noGrp="1"/>
          </p:cNvSpPr>
          <p:nvPr>
            <p:ph type="title"/>
          </p:nvPr>
        </p:nvSpPr>
        <p:spPr>
          <a:xfrm>
            <a:off x="838200" y="365125"/>
            <a:ext cx="10515600" cy="398463"/>
          </a:xfrm>
        </p:spPr>
        <p:txBody>
          <a:bodyPr>
            <a:normAutofit fontScale="90000"/>
          </a:bodyPr>
          <a:lstStyle/>
          <a:p>
            <a:r>
              <a:rPr lang="en-US" sz="2400" b="1">
                <a:latin typeface="Calibri"/>
                <a:cs typeface="Arial"/>
              </a:rPr>
              <a:t>Data P</a:t>
            </a:r>
            <a:r>
              <a:rPr lang="en-US" sz="2400" b="1">
                <a:solidFill>
                  <a:srgbClr val="000000"/>
                </a:solidFill>
                <a:latin typeface="Calibri"/>
                <a:ea typeface="Roboto"/>
                <a:cs typeface="Arial"/>
              </a:rPr>
              <a:t>reprocessing | Outputs</a:t>
            </a:r>
            <a:endParaRPr lang="en-US">
              <a:latin typeface="Calibri Light"/>
              <a:cs typeface="Calibri Light"/>
            </a:endParaRPr>
          </a:p>
        </p:txBody>
      </p:sp>
      <p:sp>
        <p:nvSpPr>
          <p:cNvPr id="3" name="Content Placeholder 2">
            <a:extLst>
              <a:ext uri="{FF2B5EF4-FFF2-40B4-BE49-F238E27FC236}">
                <a16:creationId xmlns:a16="http://schemas.microsoft.com/office/drawing/2014/main" id="{A7570323-02B0-56A7-E9BC-CCCBCBD077DE}"/>
              </a:ext>
            </a:extLst>
          </p:cNvPr>
          <p:cNvSpPr>
            <a:spLocks noGrp="1"/>
          </p:cNvSpPr>
          <p:nvPr>
            <p:ph idx="1"/>
          </p:nvPr>
        </p:nvSpPr>
        <p:spPr>
          <a:xfrm>
            <a:off x="838200" y="987425"/>
            <a:ext cx="10638402" cy="1005870"/>
          </a:xfrm>
        </p:spPr>
        <p:txBody>
          <a:bodyPr vert="horz" lIns="91440" tIns="45720" rIns="91440" bIns="45720" rtlCol="0" anchor="t">
            <a:noAutofit/>
          </a:bodyPr>
          <a:lstStyle/>
          <a:p>
            <a:pPr>
              <a:lnSpc>
                <a:spcPct val="150000"/>
              </a:lnSpc>
              <a:buFont typeface="Wingdings"/>
              <a:buChar char="§"/>
            </a:pPr>
            <a:r>
              <a:rPr lang="en-US" sz="1600">
                <a:solidFill>
                  <a:srgbClr val="1F1F1F"/>
                </a:solidFill>
                <a:ea typeface="+mn-lt"/>
                <a:cs typeface="+mn-lt"/>
              </a:rPr>
              <a:t>Following is an output for collected data from Covid-19 and S&amp;P 500 data after preprocessing.</a:t>
            </a:r>
          </a:p>
          <a:p>
            <a:pPr>
              <a:lnSpc>
                <a:spcPct val="150000"/>
              </a:lnSpc>
              <a:buFont typeface="Wingdings"/>
              <a:buChar char="§"/>
            </a:pPr>
            <a:r>
              <a:rPr lang="en-US" sz="1600">
                <a:solidFill>
                  <a:srgbClr val="1F1F1F"/>
                </a:solidFill>
                <a:ea typeface="+mn-lt"/>
                <a:cs typeface="+mn-lt"/>
              </a:rPr>
              <a:t>We have removed </a:t>
            </a:r>
            <a:r>
              <a:rPr lang="en-US" sz="1600" err="1">
                <a:solidFill>
                  <a:srgbClr val="1F1F1F"/>
                </a:solidFill>
                <a:ea typeface="+mn-lt"/>
                <a:cs typeface="+mn-lt"/>
              </a:rPr>
              <a:t>NaN</a:t>
            </a:r>
            <a:r>
              <a:rPr lang="en-US" sz="1600">
                <a:solidFill>
                  <a:srgbClr val="1F1F1F"/>
                </a:solidFill>
                <a:ea typeface="+mn-lt"/>
                <a:cs typeface="+mn-lt"/>
              </a:rPr>
              <a:t> or null values and Dropped columns related to them for better data analysis. </a:t>
            </a:r>
          </a:p>
        </p:txBody>
      </p:sp>
      <p:sp>
        <p:nvSpPr>
          <p:cNvPr id="5" name="Rectangle 4">
            <a:extLst>
              <a:ext uri="{FF2B5EF4-FFF2-40B4-BE49-F238E27FC236}">
                <a16:creationId xmlns:a16="http://schemas.microsoft.com/office/drawing/2014/main" id="{F1AAF929-3AB7-468E-CF0C-533A17AA9652}"/>
              </a:ext>
            </a:extLst>
          </p:cNvPr>
          <p:cNvSpPr/>
          <p:nvPr/>
        </p:nvSpPr>
        <p:spPr>
          <a:xfrm>
            <a:off x="-1" y="258304"/>
            <a:ext cx="129153" cy="613475"/>
          </a:xfrm>
          <a:prstGeom prst="rect">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CF376E6A-5AE0-C539-D8BF-E7D716718909}"/>
              </a:ext>
            </a:extLst>
          </p:cNvPr>
          <p:cNvCxnSpPr/>
          <p:nvPr/>
        </p:nvCxnSpPr>
        <p:spPr>
          <a:xfrm flipV="1">
            <a:off x="924733" y="786538"/>
            <a:ext cx="10549177" cy="2584"/>
          </a:xfrm>
          <a:prstGeom prst="straightConnector1">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12D92C5-EDFF-0C19-82B6-90E64513E254}"/>
              </a:ext>
            </a:extLst>
          </p:cNvPr>
          <p:cNvSpPr txBox="1"/>
          <p:nvPr/>
        </p:nvSpPr>
        <p:spPr>
          <a:xfrm>
            <a:off x="839694" y="220980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cs typeface="Calibri"/>
              </a:rPr>
              <a:t>Output for COVID-19:</a:t>
            </a:r>
          </a:p>
        </p:txBody>
      </p:sp>
      <p:pic>
        <p:nvPicPr>
          <p:cNvPr id="10" name="Picture 9" descr="A white background with black text&#10;&#10;Description automatically generated">
            <a:extLst>
              <a:ext uri="{FF2B5EF4-FFF2-40B4-BE49-F238E27FC236}">
                <a16:creationId xmlns:a16="http://schemas.microsoft.com/office/drawing/2014/main" id="{32B1F55C-5FEF-3D49-B843-E57030239F66}"/>
              </a:ext>
            </a:extLst>
          </p:cNvPr>
          <p:cNvPicPr>
            <a:picLocks noChangeAspect="1"/>
          </p:cNvPicPr>
          <p:nvPr/>
        </p:nvPicPr>
        <p:blipFill>
          <a:blip r:embed="rId2"/>
          <a:stretch>
            <a:fillRect/>
          </a:stretch>
        </p:blipFill>
        <p:spPr>
          <a:xfrm>
            <a:off x="608574" y="2941731"/>
            <a:ext cx="5582583" cy="2216150"/>
          </a:xfrm>
          <a:prstGeom prst="rect">
            <a:avLst/>
          </a:prstGeom>
        </p:spPr>
      </p:pic>
      <p:sp>
        <p:nvSpPr>
          <p:cNvPr id="11" name="TextBox 10">
            <a:extLst>
              <a:ext uri="{FF2B5EF4-FFF2-40B4-BE49-F238E27FC236}">
                <a16:creationId xmlns:a16="http://schemas.microsoft.com/office/drawing/2014/main" id="{BD8F2C71-719C-32E1-68D0-9121BEF2E953}"/>
              </a:ext>
            </a:extLst>
          </p:cNvPr>
          <p:cNvSpPr txBox="1"/>
          <p:nvPr/>
        </p:nvSpPr>
        <p:spPr>
          <a:xfrm>
            <a:off x="5633944" y="220980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cs typeface="Calibri"/>
              </a:rPr>
              <a:t>Output for S&amp;P 500:</a:t>
            </a:r>
          </a:p>
        </p:txBody>
      </p:sp>
      <p:pic>
        <p:nvPicPr>
          <p:cNvPr id="12" name="Picture 11" descr="A screenshot of a computer&#10;&#10;Description automatically generated">
            <a:extLst>
              <a:ext uri="{FF2B5EF4-FFF2-40B4-BE49-F238E27FC236}">
                <a16:creationId xmlns:a16="http://schemas.microsoft.com/office/drawing/2014/main" id="{D3C1EC63-2F5D-EAB5-BF3A-DA870D397BA3}"/>
              </a:ext>
            </a:extLst>
          </p:cNvPr>
          <p:cNvPicPr>
            <a:picLocks noChangeAspect="1"/>
          </p:cNvPicPr>
          <p:nvPr/>
        </p:nvPicPr>
        <p:blipFill>
          <a:blip r:embed="rId3"/>
          <a:stretch>
            <a:fillRect/>
          </a:stretch>
        </p:blipFill>
        <p:spPr>
          <a:xfrm>
            <a:off x="5558118" y="2726097"/>
            <a:ext cx="6096000" cy="2645923"/>
          </a:xfrm>
          <a:prstGeom prst="rect">
            <a:avLst/>
          </a:prstGeom>
        </p:spPr>
      </p:pic>
    </p:spTree>
    <p:extLst>
      <p:ext uri="{BB962C8B-B14F-4D97-AF65-F5344CB8AC3E}">
        <p14:creationId xmlns:p14="http://schemas.microsoft.com/office/powerpoint/2010/main" val="35395421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24</Slides>
  <Notes>0</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Title: Impact of COVID-19 Deaths on Stock Market</vt:lpstr>
      <vt:lpstr>Goals and Objectives</vt:lpstr>
      <vt:lpstr>Goals and Objectives</vt:lpstr>
      <vt:lpstr>Background Task</vt:lpstr>
      <vt:lpstr>Architectural Flow Diagram</vt:lpstr>
      <vt:lpstr>Data Collection | COVID-19</vt:lpstr>
      <vt:lpstr>Data Preprocessing | COVID-19</vt:lpstr>
      <vt:lpstr>Data Preprocessing | S&amp;P 500</vt:lpstr>
      <vt:lpstr>Data Preprocessing | Outputs</vt:lpstr>
      <vt:lpstr>Exploratory data analysis or EDA | Histogram</vt:lpstr>
      <vt:lpstr>Exploratory data analysis or EDA | Time series</vt:lpstr>
      <vt:lpstr>Exploratory data analysis or EDA | S&amp;P 500</vt:lpstr>
      <vt:lpstr>Feature Selection</vt:lpstr>
      <vt:lpstr>Merged Data</vt:lpstr>
      <vt:lpstr>PowerPoint Presentation</vt:lpstr>
      <vt:lpstr>Machine Learning Model Developemnt | Score</vt:lpstr>
      <vt:lpstr>Predictions and Interpretation</vt:lpstr>
      <vt:lpstr>Visualization and Reporting</vt:lpstr>
      <vt:lpstr>PowerPoint Presentation</vt:lpstr>
      <vt:lpstr>Model Performance (Predicted)</vt:lpstr>
      <vt:lpstr>Iteration and Improvement</vt:lpstr>
      <vt:lpstr>Project Management | Status Report</vt:lpstr>
      <vt:lpstr>Project Links</vt:lpstr>
      <vt:lpstr>References/ 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36</cp:revision>
  <dcterms:created xsi:type="dcterms:W3CDTF">2023-11-28T21:37:50Z</dcterms:created>
  <dcterms:modified xsi:type="dcterms:W3CDTF">2023-12-01T03:13:27Z</dcterms:modified>
</cp:coreProperties>
</file>