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D876E-6970-BF43-ADA4-1CDAC46E938B}" v="10" dt="2025-01-18T07:21:04.168"/>
    <p1510:client id="{68E0791D-66C0-7956-2DBE-01777C27FD6F}" v="434" dt="2025-01-18T07:20:58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0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CBB1-04E4-7FED-48AF-E9EDC012C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FD603-B106-60D5-8A45-5CA20332E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33C2-88B0-9E93-B4B9-D1A3BAE0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73B3-D02A-20E8-3A46-986F5B55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9169-F4CC-85D9-7734-83180B5D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1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31D4-8059-D0A5-3100-DA968D24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EEEEF-5784-1C8F-4713-0277595F8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5A2B-61EE-597B-DE4F-CAD321A9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A968E-9A05-0BA4-7258-5AA90530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9017-4D1A-D242-C78C-1BCC1D2F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08629-F7F4-DE68-4568-89BDE0996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5B0CC-95E7-EFDB-F129-3BB857650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7917-BAC8-FEB0-8239-E5E50F7B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3F28-812D-B790-345E-D5930765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A488-AE19-CA1E-9D2C-D39008EF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8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0CA7-4399-3493-CE96-7915EAC3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BF58-16CC-6451-F92A-D9B79A5E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6D52-1888-1964-63A4-E791FF08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E8312-E504-74CA-1E95-BD570A01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F039-8237-CDF9-BE97-7A810C14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7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06B3F-6D96-ADDF-1CBE-480C0FCC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07838-0E28-E3CF-D3F9-74A3C182C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B4D86-1E47-F71A-B1E1-6A7EFF4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BF42C-B003-4E3F-FB9D-9E13EC8C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9C41B-2C7F-581B-A898-AFE70CFD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7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AD07-671B-5D6D-7FF3-A8DB49E4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1826-8C23-3DE2-9558-52295314F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06908-053E-48C0-E075-2ACF8F6AC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8F188-06DF-C38B-B6D7-91C8AD47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341A-8234-3C2D-FFDC-B192D628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8FB1-4579-59EF-1349-A9D1D3AE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0547-5D6E-E2C4-9A31-5B57AF68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02EB-0BE1-3927-3B60-A6D39886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F8302-3D8D-EE21-E47C-CD2C97C7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DA53D-A54D-476A-4591-FEE78EE32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B28F46-2685-8D62-8699-893F14FA8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76ADF-4EDD-D515-1E59-89871399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11AD9-0D54-3CCE-22E9-40DF0749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DEB25-4D60-4C22-6713-0BA3873A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446A-400F-E495-03AC-0CD33288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E0592-9F1B-DF4C-9CF7-E068667A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5F9E3F-7DF0-8501-4AA0-C584D2DE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0D673-28C6-B5DB-0182-7147DA3A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FAE180-417E-B9A4-0FB4-2AA33945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C621E-7768-E724-3A77-1DA5E79A9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D8CE6-9C6C-5BA2-C60D-8A6FBD7E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0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0C18-0CCD-7527-559F-E0034150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B3390-0C08-AE55-0976-7DBE2E654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97FAD-E6BE-5CDE-6FC1-1634F90BC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AD401-FEC6-F2F9-1888-FF0024D7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4F69-0899-28FB-E625-B4CF9334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351A8-5885-9DA0-0E97-D7370FA91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1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D246-2BC5-3A33-3C6D-72B959B4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01ABB-3112-D9BA-46C6-756BCA0B7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4D905-AC46-DFA2-DEA6-611E4F681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601A9-A66D-6BB5-E545-5812A17E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4001D-4648-1827-9B02-520B8140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7E653-C40E-A351-9E0D-1E00F99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5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A3E7D-72AB-74D7-B1D0-89C650CE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68F0-544F-D737-1205-828CC5B50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2BB72-DD04-7C00-C30A-688378F45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AE82E-D735-9745-8418-C797675C3899}" type="datetimeFigureOut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0352-E435-0370-B285-60B2D8675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D446-79AA-EA83-9A65-8DEA98ED4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97245-FE77-C842-AC9A-92CACA9F5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BEB42-D5A2-6894-A1A0-EEF59A8D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599713"/>
            <a:ext cx="12191990" cy="110703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3100" b="1">
                <a:solidFill>
                  <a:schemeClr val="bg1"/>
                </a:solidFill>
                <a:latin typeface="Aptos"/>
                <a:ea typeface="Calibri"/>
                <a:cs typeface="Calibri"/>
              </a:rPr>
              <a:t>Employee Attrition &amp; Performance Prediction(HR Analytics)   </a:t>
            </a:r>
            <a:br>
              <a:rPr lang="en-IN" sz="3100" b="1">
                <a:latin typeface="Aptos"/>
              </a:rPr>
            </a:br>
            <a:r>
              <a:rPr lang="en-IN" sz="3100" b="1">
                <a:solidFill>
                  <a:schemeClr val="bg1"/>
                </a:solidFill>
                <a:latin typeface="Aptos"/>
                <a:ea typeface="Calibri"/>
                <a:cs typeface="Calibri"/>
              </a:rPr>
              <a:t>                                                                                                                                              </a:t>
            </a:r>
            <a:br>
              <a:rPr lang="en-IN" sz="3100" b="1">
                <a:latin typeface="Aptos"/>
              </a:rPr>
            </a:br>
            <a:br>
              <a:rPr lang="en-IN" sz="3100" b="1">
                <a:latin typeface="Aptos"/>
              </a:rPr>
            </a:br>
            <a:endParaRPr lang="en-US" sz="3100">
              <a:solidFill>
                <a:schemeClr val="bg1"/>
              </a:solidFill>
              <a:latin typeface="Apto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DB62327-7F04-C2A0-93B3-24119DEF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839390"/>
            <a:ext cx="10286999" cy="4166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IN" sz="1600" b="1"/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IN" sz="1600" b="1"/>
              <a:t>Objective</a:t>
            </a:r>
            <a:r>
              <a:rPr lang="en-IN" sz="1600"/>
              <a:t>:</a:t>
            </a:r>
          </a:p>
          <a:p>
            <a:pPr marL="742950" lvl="1" indent="-285750"/>
            <a:r>
              <a:rPr lang="en-IN" sz="1600"/>
              <a:t>Identify key drivers of employee attrition, such as age, income, and job role.</a:t>
            </a:r>
          </a:p>
          <a:p>
            <a:pPr marL="742950" lvl="1" indent="-285750"/>
            <a:r>
              <a:rPr lang="en-IN" sz="1600"/>
              <a:t>Predict employees likely to leave using advanced machine learning techniques.</a:t>
            </a:r>
          </a:p>
          <a:p>
            <a:pPr marL="742950" lvl="1" indent="-285750"/>
            <a:r>
              <a:rPr lang="en-IN" sz="1600"/>
              <a:t>Provide actionable insights to HR for improving employee retention and organizational efficiency.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1600" b="1"/>
              <a:t>Dataset</a:t>
            </a:r>
            <a:r>
              <a:rPr lang="en-IN" sz="1600"/>
              <a:t>: </a:t>
            </a:r>
          </a:p>
          <a:p>
            <a:pPr marL="742950" lvl="1" indent="-285750">
              <a:lnSpc>
                <a:spcPct val="100000"/>
              </a:lnSpc>
            </a:pPr>
            <a:r>
              <a:rPr lang="en-IN" sz="1600" b="1"/>
              <a:t>Size: </a:t>
            </a:r>
            <a:r>
              <a:rPr lang="en-IN" sz="1600"/>
              <a:t>1470 records (rows)</a:t>
            </a:r>
          </a:p>
          <a:p>
            <a:pPr marL="742950" lvl="1" indent="-285750"/>
            <a:r>
              <a:rPr lang="en-IN" sz="1600" b="1"/>
              <a:t>Features: </a:t>
            </a:r>
            <a:r>
              <a:rPr lang="en-IN" sz="1600"/>
              <a:t>35 features(columns) including demographics (e.g., Age, Gender), job details (e.g., Department, Job Role, Monthly Income), and historical data (e.g., Number of Companies Worked, Years at Current Role).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IN" sz="1600" b="1"/>
              <a:t>Key Tools</a:t>
            </a:r>
            <a:r>
              <a:rPr lang="en-IN" sz="16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/>
              <a:t>Data Manipulation and Visualization</a:t>
            </a:r>
            <a:r>
              <a:rPr lang="en-IN" sz="1600"/>
              <a:t>: Pandas, Seaborn, Matplotlib, </a:t>
            </a:r>
            <a:r>
              <a:rPr lang="en-IN" sz="1600" err="1"/>
              <a:t>Plotly</a:t>
            </a:r>
            <a:r>
              <a:rPr lang="en-IN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/>
              <a:t>Machine Learning Models</a:t>
            </a:r>
            <a:r>
              <a:rPr lang="en-IN" sz="1600"/>
              <a:t>: </a:t>
            </a:r>
            <a:r>
              <a:rPr lang="en-IN" sz="1600" err="1"/>
              <a:t>XGBoost</a:t>
            </a:r>
            <a:r>
              <a:rPr lang="en-IN" sz="1600"/>
              <a:t>, </a:t>
            </a:r>
            <a:r>
              <a:rPr lang="en-IN" sz="1600" err="1"/>
              <a:t>CatBoost</a:t>
            </a:r>
            <a:r>
              <a:rPr lang="en-IN" sz="1600"/>
              <a:t>, Random Forest, Gradient Boosting, Logistic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/>
              <a:t>Class Imbalance Handling</a:t>
            </a:r>
            <a:r>
              <a:rPr lang="en-IN" sz="1600"/>
              <a:t>: SMOTE (Synthetic Minority Oversampling Technique).</a:t>
            </a:r>
          </a:p>
          <a:p>
            <a:pPr marL="742950" lvl="1" indent="-285750"/>
            <a:r>
              <a:rPr lang="en-IN" sz="1600" b="1"/>
              <a:t>Evaluation Metrics</a:t>
            </a:r>
            <a:r>
              <a:rPr lang="en-IN" sz="1600"/>
              <a:t>: Accuracy, Precision, Recall, and F1 Score to measure model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/>
          </a:p>
          <a:p>
            <a:pPr>
              <a:buFont typeface="Wingdings" panose="020B0604020202020204" pitchFamily="34" charset="0"/>
              <a:buChar char="Ø"/>
            </a:pPr>
            <a:endParaRPr lang="en-US" sz="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8DD0F-5C16-C049-E3C0-D3D8562265F5}"/>
              </a:ext>
            </a:extLst>
          </p:cNvPr>
          <p:cNvSpPr txBox="1"/>
          <p:nvPr/>
        </p:nvSpPr>
        <p:spPr>
          <a:xfrm>
            <a:off x="10095248" y="6193551"/>
            <a:ext cx="22748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Yuvraj Singh </a:t>
            </a:r>
            <a:r>
              <a:rPr lang="en-US" dirty="0" err="1">
                <a:solidFill>
                  <a:srgbClr val="000000"/>
                </a:solidFill>
              </a:rPr>
              <a:t>Srinet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25PGAI0019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5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C4D6C-2AE3-F8E4-4841-84BAC600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07609D7-B08A-4F07-A9CF-767A4DDE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0B4D0-B1C8-22CC-2849-A83D553B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85" y="604740"/>
            <a:ext cx="9888496" cy="7930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3100" b="1">
                <a:solidFill>
                  <a:schemeClr val="bg1"/>
                </a:solidFill>
                <a:latin typeface="Aptos"/>
              </a:rPr>
              <a:t>Data Visualizations</a:t>
            </a:r>
            <a:br>
              <a:rPr lang="en-IN" sz="3100" b="1">
                <a:latin typeface="Aptos"/>
              </a:rPr>
            </a:br>
            <a:endParaRPr lang="en-US" sz="3100" b="1">
              <a:solidFill>
                <a:schemeClr val="bg1"/>
              </a:solidFill>
              <a:latin typeface="Apto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8DAE3B-AD2B-726B-620C-12A0EEE37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BAF8C-9E45-66BB-3A44-A926EBFEA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066623B-7020-508A-DD7D-D8B94C5B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839389"/>
            <a:ext cx="11867137" cy="4914701"/>
          </a:xfrm>
        </p:spPr>
        <p:txBody>
          <a:bodyPr>
            <a:normAutofit/>
          </a:bodyPr>
          <a:lstStyle/>
          <a:p>
            <a:endParaRPr lang="en-IN" sz="1800" b="1"/>
          </a:p>
          <a:p>
            <a:endParaRPr lang="en-US" sz="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DE8A0-CA12-9D9F-5BF0-5B808EE1B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7" y="1836124"/>
            <a:ext cx="5825414" cy="2261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green and red rectangles&#10;&#10;Description automatically generated">
            <a:extLst>
              <a:ext uri="{FF2B5EF4-FFF2-40B4-BE49-F238E27FC236}">
                <a16:creationId xmlns:a16="http://schemas.microsoft.com/office/drawing/2014/main" id="{CFBF3402-C28D-2872-D8FF-1C64BCCB2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38" y="1837022"/>
            <a:ext cx="5671595" cy="226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pie chart with text on it&#10;&#10;Description automatically generated">
            <a:extLst>
              <a:ext uri="{FF2B5EF4-FFF2-40B4-BE49-F238E27FC236}">
                <a16:creationId xmlns:a16="http://schemas.microsoft.com/office/drawing/2014/main" id="{D40C3E37-345F-5F3A-CCCA-CB8899388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47" y="4287532"/>
            <a:ext cx="5848514" cy="24691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4AAB1D02-6149-964E-3CE0-2885D48FE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038" y="4285610"/>
            <a:ext cx="5664538" cy="24691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89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54A92-9D00-5981-BE9A-F39985538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B425996-4E41-7A41-1174-8D4654C56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65D3E-B66A-CFEE-EF04-E99933A2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60" y="623138"/>
            <a:ext cx="9888496" cy="9001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3100" b="1">
                <a:solidFill>
                  <a:schemeClr val="bg1"/>
                </a:solidFill>
              </a:rPr>
              <a:t>Insights from Data Analysis</a:t>
            </a:r>
            <a:br>
              <a:rPr lang="en-IN" sz="3100" b="1"/>
            </a:br>
            <a:endParaRPr lang="en-US" sz="310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B31AFE-0312-B6E0-8BFC-9B385C29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0F7431-380A-D142-9547-A585A09AC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0A809B-ACC2-8A00-4A51-FCD8A59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60" y="2181361"/>
            <a:ext cx="10422796" cy="42624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IN" sz="1800" b="1"/>
              <a:t>Age Factor</a:t>
            </a:r>
            <a:r>
              <a:rPr lang="en-IN" sz="1800"/>
              <a:t>:</a:t>
            </a:r>
            <a:endParaRPr lang="en-US"/>
          </a:p>
          <a:p>
            <a:pPr marL="742950" lvl="1" indent="-285750"/>
            <a:r>
              <a:rPr lang="en-IN" sz="1500"/>
              <a:t>Attrition highest among employees aged 28-32.</a:t>
            </a:r>
          </a:p>
          <a:p>
            <a:pPr marL="742950" lvl="1" indent="-285750"/>
            <a:r>
              <a:rPr lang="en-IN" sz="1500"/>
              <a:t>Young employees (18-20) also show higher attrition due to career exploration.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IN" sz="1800" b="1"/>
              <a:t>Departmental Trends</a:t>
            </a:r>
            <a:r>
              <a:rPr lang="en-IN" sz="1800"/>
              <a:t>:</a:t>
            </a:r>
          </a:p>
          <a:p>
            <a:pPr marL="742950" lvl="1" indent="-285750"/>
            <a:r>
              <a:rPr lang="en-IN" sz="1500"/>
              <a:t>Research &amp; Development: 56.1% attrition, indicating potential dissatisfaction in high-pressure roles.</a:t>
            </a:r>
          </a:p>
          <a:p>
            <a:pPr marL="742950" lvl="1" indent="-285750"/>
            <a:r>
              <a:rPr lang="en-IN" sz="1500"/>
              <a:t>Sales: 38.8% attrition, likely due to target-driven stress or inconsistent incentives.</a:t>
            </a:r>
          </a:p>
          <a:p>
            <a:pPr marL="742950" lvl="1" indent="-285750"/>
            <a:r>
              <a:rPr lang="en-IN" sz="1500"/>
              <a:t>Human Resources: Lowest attrition (5.06%), showing better retention strategies.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IN" sz="1800" b="1"/>
              <a:t>Income Impact</a:t>
            </a:r>
            <a:r>
              <a:rPr lang="en-IN" sz="1800"/>
              <a:t>:</a:t>
            </a:r>
          </a:p>
          <a:p>
            <a:pPr marL="742950" lvl="1" indent="-285750"/>
            <a:r>
              <a:rPr lang="en-IN" sz="1500"/>
              <a:t>Lower income correlates strongly with higher attrition.</a:t>
            </a:r>
          </a:p>
          <a:p>
            <a:pPr marL="742950" lvl="1" indent="-285750"/>
            <a:r>
              <a:rPr lang="en-IN" sz="1500"/>
              <a:t>Employees with higher income variability tend to stay longer.</a:t>
            </a:r>
          </a:p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IN" sz="1800" b="1"/>
              <a:t>Visual Examples</a:t>
            </a:r>
            <a:r>
              <a:rPr lang="en-IN" sz="1800"/>
              <a:t>:</a:t>
            </a:r>
          </a:p>
          <a:p>
            <a:pPr marL="742950" lvl="1" indent="-285750">
              <a:lnSpc>
                <a:spcPct val="100000"/>
              </a:lnSpc>
            </a:pPr>
            <a:r>
              <a:rPr lang="en-IN" sz="1500"/>
              <a:t>Bar Chart: Attrition Distribution shows class imbalance (~16% attrition).</a:t>
            </a:r>
          </a:p>
          <a:p>
            <a:pPr marL="742950" lvl="1" indent="-285750">
              <a:lnSpc>
                <a:spcPct val="100000"/>
              </a:lnSpc>
            </a:pPr>
            <a:r>
              <a:rPr lang="en-IN" sz="1500"/>
              <a:t>Boxplot: Monthly Income vs. Attrition highlights income disparities.</a:t>
            </a:r>
          </a:p>
          <a:p>
            <a:pPr marL="742950" lvl="1" indent="-285750">
              <a:lnSpc>
                <a:spcPct val="100000"/>
              </a:lnSpc>
            </a:pPr>
            <a:r>
              <a:rPr lang="en-IN" sz="1500"/>
              <a:t>Stacked Bar Chart: Attrition by Department and Gender demonstrates department-specific trends.</a:t>
            </a:r>
          </a:p>
          <a:p>
            <a:pPr>
              <a:buFont typeface="Wingdings" panose="020B0604020202020204" pitchFamily="34" charset="0"/>
              <a:buChar char="Ø"/>
            </a:pPr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271214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0497B-0884-DC9C-FE65-2CF45CD00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4424522-BCFA-B471-489E-6C9E09884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BDF3F-1D30-4D88-060C-C6F005F5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60" y="542149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IN" sz="2700" b="1">
                <a:solidFill>
                  <a:schemeClr val="bg1"/>
                </a:solidFill>
              </a:rPr>
              <a:t>Model Performance</a:t>
            </a:r>
            <a:br>
              <a:rPr lang="en-IN" sz="2700" b="1">
                <a:solidFill>
                  <a:schemeClr val="bg1"/>
                </a:solidFill>
              </a:rPr>
            </a:br>
            <a:br>
              <a:rPr lang="en-IN" sz="1600" b="1"/>
            </a:b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992632-7241-5BD7-4EEC-2A61F02B2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D16AE82-7A67-28FE-9FDA-2AAE7599D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12" y="1714330"/>
            <a:ext cx="7166078" cy="43963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1500" b="1"/>
              <a:t>Top Models and Metrics</a:t>
            </a:r>
            <a:r>
              <a:rPr lang="en-IN" sz="1500"/>
              <a:t>:</a:t>
            </a:r>
            <a:endParaRPr lang="en-US" sz="1500"/>
          </a:p>
          <a:p>
            <a:r>
              <a:rPr lang="en-IN" sz="1500" b="1"/>
              <a:t>Cat Boost</a:t>
            </a:r>
            <a:r>
              <a:rPr lang="en-IN" sz="15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b="1"/>
              <a:t>Accuracy</a:t>
            </a:r>
            <a:r>
              <a:rPr lang="en-IN" sz="1500"/>
              <a:t>: 88.4%.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b="1"/>
              <a:t>Recall</a:t>
            </a:r>
            <a:r>
              <a:rPr lang="en-IN" sz="1500"/>
              <a:t>: 99.6% (outstanding at identifying employees likely to leave).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b="1"/>
              <a:t>F1-Score</a:t>
            </a:r>
            <a:r>
              <a:rPr lang="en-IN" sz="1500"/>
              <a:t>: 93.7%.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 b="1"/>
              <a:t>Key Strength</a:t>
            </a:r>
            <a:r>
              <a:rPr lang="en-IN" sz="1500"/>
              <a:t>: Handles categorical variables effectively without preprocessing.</a:t>
            </a:r>
          </a:p>
          <a:p>
            <a:r>
              <a:rPr lang="en-IN" sz="1500" b="1"/>
              <a:t>Random Forest &amp; Gradient Boosting</a:t>
            </a:r>
            <a:r>
              <a:rPr lang="en-IN" sz="15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/>
              <a:t>Recall: ~97%.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/>
              <a:t>Strong F1-scores (~93%).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/>
              <a:t>Effective in handling non-linear relationships.</a:t>
            </a:r>
          </a:p>
          <a:p>
            <a:r>
              <a:rPr lang="en-IN" sz="1500" b="1"/>
              <a:t>Logistic Regression</a:t>
            </a:r>
            <a:r>
              <a:rPr lang="en-IN" sz="15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/>
              <a:t>Accuracy: 73.4%.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500"/>
              <a:t>Weak Recall (74%), making it less effective for minority class detection.</a:t>
            </a:r>
          </a:p>
          <a:p>
            <a:r>
              <a:rPr lang="en-IN" sz="1500" b="1">
                <a:ea typeface="+mn-lt"/>
                <a:cs typeface="+mn-lt"/>
              </a:rPr>
              <a:t>Challenges:</a:t>
            </a:r>
            <a:endParaRPr lang="en-US" sz="1500" b="1"/>
          </a:p>
          <a:p>
            <a:pPr marL="685800"/>
            <a:r>
              <a:rPr lang="en-IN" sz="1500">
                <a:ea typeface="+mn-lt"/>
                <a:cs typeface="+mn-lt"/>
              </a:rPr>
              <a:t>Significant class imbalance addressed using SMOTE to enhance minority class representation. </a:t>
            </a:r>
            <a:endParaRPr lang="en-US" sz="1500"/>
          </a:p>
          <a:p>
            <a:pPr lvl="1"/>
            <a:r>
              <a:rPr lang="en-IN" sz="1500">
                <a:ea typeface="+mn-lt"/>
                <a:cs typeface="+mn-lt"/>
              </a:rPr>
              <a:t>Ensuring generalizability of models across diverse employee demographics. </a:t>
            </a:r>
            <a:endParaRPr lang="en-US" sz="1500"/>
          </a:p>
          <a:p>
            <a:pPr marL="742950" lvl="1" indent="-285750"/>
            <a:endParaRPr lang="en-IN" sz="1500"/>
          </a:p>
          <a:p>
            <a:pPr marL="742950" lvl="1" indent="-285750"/>
            <a:endParaRPr lang="en-IN" sz="1500"/>
          </a:p>
          <a:p>
            <a:pPr marL="457200" lvl="1" indent="0">
              <a:buNone/>
            </a:pPr>
            <a:endParaRPr lang="en-IN" sz="1500"/>
          </a:p>
          <a:p>
            <a:endParaRPr lang="en-IN" sz="1500"/>
          </a:p>
        </p:txBody>
      </p:sp>
      <p:pic>
        <p:nvPicPr>
          <p:cNvPr id="6" name="Picture 5" descr="A graph of a performance metric&#10;&#10;Description automatically generated with medium confidence">
            <a:extLst>
              <a:ext uri="{FF2B5EF4-FFF2-40B4-BE49-F238E27FC236}">
                <a16:creationId xmlns:a16="http://schemas.microsoft.com/office/drawing/2014/main" id="{FAB136A4-C61A-3492-130C-797C99C5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179" y="2057351"/>
            <a:ext cx="5000263" cy="3720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389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Employee Attrition &amp; Performance Prediction(HR Analytics)                                                                                                                                                    </vt:lpstr>
      <vt:lpstr>Data Visualizations </vt:lpstr>
      <vt:lpstr>Insights from Data Analysis </vt:lpstr>
      <vt:lpstr>Model Performance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Yuvraj Singh Srinet</dc:creator>
  <cp:lastModifiedBy>Yuvraj Singhsrinet (25PGAI)</cp:lastModifiedBy>
  <cp:revision>1</cp:revision>
  <dcterms:created xsi:type="dcterms:W3CDTF">2025-01-17T17:09:18Z</dcterms:created>
  <dcterms:modified xsi:type="dcterms:W3CDTF">2025-01-18T07:21:04Z</dcterms:modified>
</cp:coreProperties>
</file>