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5" r:id="rId8"/>
    <p:sldId id="267" r:id="rId9"/>
    <p:sldId id="268" r:id="rId10"/>
    <p:sldId id="269" r:id="rId11"/>
    <p:sldId id="270" r:id="rId12"/>
    <p:sldId id="271" r:id="rId13"/>
    <p:sldId id="272"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60A77-3526-46F2-9201-0DBC903DF3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A7FE778-C88D-4ED5-9E1D-D0F8DF33140C}">
      <dgm:prSet/>
      <dgm:spPr/>
      <dgm:t>
        <a:bodyPr/>
        <a:lstStyle/>
        <a:p>
          <a:pPr>
            <a:lnSpc>
              <a:spcPct val="100000"/>
            </a:lnSpc>
          </a:pPr>
          <a:r>
            <a:rPr lang="en-IN"/>
            <a:t>The ACF model mitigates bias but does not completely remove it. Some fairness metrics still need improvement, especially Predictive Parity and True Positive Rate. </a:t>
          </a:r>
          <a:endParaRPr lang="en-US"/>
        </a:p>
      </dgm:t>
    </dgm:pt>
    <dgm:pt modelId="{617EA274-16D7-4302-9A4B-A0CB6BEC77BD}" type="parTrans" cxnId="{5017F84B-FA0B-4028-AAA9-ADC9BDC61E64}">
      <dgm:prSet/>
      <dgm:spPr/>
      <dgm:t>
        <a:bodyPr/>
        <a:lstStyle/>
        <a:p>
          <a:endParaRPr lang="en-US"/>
        </a:p>
      </dgm:t>
    </dgm:pt>
    <dgm:pt modelId="{CE382856-63F0-4682-B358-2241606B3036}" type="sibTrans" cxnId="{5017F84B-FA0B-4028-AAA9-ADC9BDC61E64}">
      <dgm:prSet/>
      <dgm:spPr/>
      <dgm:t>
        <a:bodyPr/>
        <a:lstStyle/>
        <a:p>
          <a:endParaRPr lang="en-US"/>
        </a:p>
      </dgm:t>
    </dgm:pt>
    <dgm:pt modelId="{ADFA4C97-B609-45B2-8713-C66C414C7C01}">
      <dgm:prSet/>
      <dgm:spPr/>
      <dgm:t>
        <a:bodyPr/>
        <a:lstStyle/>
        <a:p>
          <a:pPr>
            <a:lnSpc>
              <a:spcPct val="100000"/>
            </a:lnSpc>
          </a:pPr>
          <a:r>
            <a:rPr lang="en-IN"/>
            <a:t>The cost of implementing fairness is not prohibitive, making it a viable approach for ethical machine learning applications.</a:t>
          </a:r>
          <a:endParaRPr lang="en-US"/>
        </a:p>
      </dgm:t>
    </dgm:pt>
    <dgm:pt modelId="{FD8B07BA-7743-4140-8D77-31E5108D8D51}" type="parTrans" cxnId="{EA3BC09E-33AD-4C64-ACE7-DC8A0E9472DE}">
      <dgm:prSet/>
      <dgm:spPr/>
      <dgm:t>
        <a:bodyPr/>
        <a:lstStyle/>
        <a:p>
          <a:endParaRPr lang="en-US"/>
        </a:p>
      </dgm:t>
    </dgm:pt>
    <dgm:pt modelId="{251164F2-B700-4953-BBD8-515A3F3DBC0C}" type="sibTrans" cxnId="{EA3BC09E-33AD-4C64-ACE7-DC8A0E9472DE}">
      <dgm:prSet/>
      <dgm:spPr/>
      <dgm:t>
        <a:bodyPr/>
        <a:lstStyle/>
        <a:p>
          <a:endParaRPr lang="en-US"/>
        </a:p>
      </dgm:t>
    </dgm:pt>
    <dgm:pt modelId="{85256674-C682-4D60-A514-31032760A9FB}" type="pres">
      <dgm:prSet presAssocID="{BB160A77-3526-46F2-9201-0DBC903DF370}" presName="root" presStyleCnt="0">
        <dgm:presLayoutVars>
          <dgm:dir/>
          <dgm:resizeHandles val="exact"/>
        </dgm:presLayoutVars>
      </dgm:prSet>
      <dgm:spPr/>
    </dgm:pt>
    <dgm:pt modelId="{A096B410-FB9B-4AF8-BACB-E6CF1A9B2448}" type="pres">
      <dgm:prSet presAssocID="{4A7FE778-C88D-4ED5-9E1D-D0F8DF33140C}" presName="compNode" presStyleCnt="0"/>
      <dgm:spPr/>
    </dgm:pt>
    <dgm:pt modelId="{81E7F172-1D62-406D-AC2C-8DCCF383BB1E}" type="pres">
      <dgm:prSet presAssocID="{4A7FE778-C88D-4ED5-9E1D-D0F8DF33140C}" presName="bgRect" presStyleLbl="bgShp" presStyleIdx="0" presStyleCnt="2"/>
      <dgm:spPr/>
    </dgm:pt>
    <dgm:pt modelId="{4C0ED354-4866-4AD1-91D0-FB5D5241D9E3}" type="pres">
      <dgm:prSet presAssocID="{4A7FE778-C88D-4ED5-9E1D-D0F8DF3314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334F4CBC-7064-43DC-94C2-897470C57944}" type="pres">
      <dgm:prSet presAssocID="{4A7FE778-C88D-4ED5-9E1D-D0F8DF33140C}" presName="spaceRect" presStyleCnt="0"/>
      <dgm:spPr/>
    </dgm:pt>
    <dgm:pt modelId="{716A0279-75EF-404F-83FE-7ED600041818}" type="pres">
      <dgm:prSet presAssocID="{4A7FE778-C88D-4ED5-9E1D-D0F8DF33140C}" presName="parTx" presStyleLbl="revTx" presStyleIdx="0" presStyleCnt="2">
        <dgm:presLayoutVars>
          <dgm:chMax val="0"/>
          <dgm:chPref val="0"/>
        </dgm:presLayoutVars>
      </dgm:prSet>
      <dgm:spPr/>
    </dgm:pt>
    <dgm:pt modelId="{DF644246-4937-4C95-94B7-6D0FB6B82472}" type="pres">
      <dgm:prSet presAssocID="{CE382856-63F0-4682-B358-2241606B3036}" presName="sibTrans" presStyleCnt="0"/>
      <dgm:spPr/>
    </dgm:pt>
    <dgm:pt modelId="{19C16DFB-7638-4E88-95E8-92F825EEBCD5}" type="pres">
      <dgm:prSet presAssocID="{ADFA4C97-B609-45B2-8713-C66C414C7C01}" presName="compNode" presStyleCnt="0"/>
      <dgm:spPr/>
    </dgm:pt>
    <dgm:pt modelId="{350F1F30-EF53-44DF-B628-7248879116EF}" type="pres">
      <dgm:prSet presAssocID="{ADFA4C97-B609-45B2-8713-C66C414C7C01}" presName="bgRect" presStyleLbl="bgShp" presStyleIdx="1" presStyleCnt="2"/>
      <dgm:spPr/>
    </dgm:pt>
    <dgm:pt modelId="{A049E79A-32C2-436A-A240-1E97996110F3}" type="pres">
      <dgm:prSet presAssocID="{ADFA4C97-B609-45B2-8713-C66C414C7C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258AF4BB-A058-46ED-9620-242F4A59D4BC}" type="pres">
      <dgm:prSet presAssocID="{ADFA4C97-B609-45B2-8713-C66C414C7C01}" presName="spaceRect" presStyleCnt="0"/>
      <dgm:spPr/>
    </dgm:pt>
    <dgm:pt modelId="{CB48C4FB-8883-4406-9D34-D83105813123}" type="pres">
      <dgm:prSet presAssocID="{ADFA4C97-B609-45B2-8713-C66C414C7C01}" presName="parTx" presStyleLbl="revTx" presStyleIdx="1" presStyleCnt="2">
        <dgm:presLayoutVars>
          <dgm:chMax val="0"/>
          <dgm:chPref val="0"/>
        </dgm:presLayoutVars>
      </dgm:prSet>
      <dgm:spPr/>
    </dgm:pt>
  </dgm:ptLst>
  <dgm:cxnLst>
    <dgm:cxn modelId="{9032002B-25B0-475F-84A9-3857D12F4E65}" type="presOf" srcId="{ADFA4C97-B609-45B2-8713-C66C414C7C01}" destId="{CB48C4FB-8883-4406-9D34-D83105813123}" srcOrd="0" destOrd="0" presId="urn:microsoft.com/office/officeart/2018/2/layout/IconVerticalSolidList"/>
    <dgm:cxn modelId="{5017F84B-FA0B-4028-AAA9-ADC9BDC61E64}" srcId="{BB160A77-3526-46F2-9201-0DBC903DF370}" destId="{4A7FE778-C88D-4ED5-9E1D-D0F8DF33140C}" srcOrd="0" destOrd="0" parTransId="{617EA274-16D7-4302-9A4B-A0CB6BEC77BD}" sibTransId="{CE382856-63F0-4682-B358-2241606B3036}"/>
    <dgm:cxn modelId="{99405878-DE16-4EEA-8632-70F5FF804CEA}" type="presOf" srcId="{BB160A77-3526-46F2-9201-0DBC903DF370}" destId="{85256674-C682-4D60-A514-31032760A9FB}" srcOrd="0" destOrd="0" presId="urn:microsoft.com/office/officeart/2018/2/layout/IconVerticalSolidList"/>
    <dgm:cxn modelId="{FC20978A-37D8-4747-BE11-2A9C8204B2C5}" type="presOf" srcId="{4A7FE778-C88D-4ED5-9E1D-D0F8DF33140C}" destId="{716A0279-75EF-404F-83FE-7ED600041818}" srcOrd="0" destOrd="0" presId="urn:microsoft.com/office/officeart/2018/2/layout/IconVerticalSolidList"/>
    <dgm:cxn modelId="{EA3BC09E-33AD-4C64-ACE7-DC8A0E9472DE}" srcId="{BB160A77-3526-46F2-9201-0DBC903DF370}" destId="{ADFA4C97-B609-45B2-8713-C66C414C7C01}" srcOrd="1" destOrd="0" parTransId="{FD8B07BA-7743-4140-8D77-31E5108D8D51}" sibTransId="{251164F2-B700-4953-BBD8-515A3F3DBC0C}"/>
    <dgm:cxn modelId="{01EF3175-D150-446E-8B40-5F36D83F945A}" type="presParOf" srcId="{85256674-C682-4D60-A514-31032760A9FB}" destId="{A096B410-FB9B-4AF8-BACB-E6CF1A9B2448}" srcOrd="0" destOrd="0" presId="urn:microsoft.com/office/officeart/2018/2/layout/IconVerticalSolidList"/>
    <dgm:cxn modelId="{26499F2B-6C9B-4CDD-8B00-5F5094890883}" type="presParOf" srcId="{A096B410-FB9B-4AF8-BACB-E6CF1A9B2448}" destId="{81E7F172-1D62-406D-AC2C-8DCCF383BB1E}" srcOrd="0" destOrd="0" presId="urn:microsoft.com/office/officeart/2018/2/layout/IconVerticalSolidList"/>
    <dgm:cxn modelId="{0F610B44-7285-4879-B163-159E2088D71D}" type="presParOf" srcId="{A096B410-FB9B-4AF8-BACB-E6CF1A9B2448}" destId="{4C0ED354-4866-4AD1-91D0-FB5D5241D9E3}" srcOrd="1" destOrd="0" presId="urn:microsoft.com/office/officeart/2018/2/layout/IconVerticalSolidList"/>
    <dgm:cxn modelId="{3EECC6B6-FFD6-4851-827D-58425043C54E}" type="presParOf" srcId="{A096B410-FB9B-4AF8-BACB-E6CF1A9B2448}" destId="{334F4CBC-7064-43DC-94C2-897470C57944}" srcOrd="2" destOrd="0" presId="urn:microsoft.com/office/officeart/2018/2/layout/IconVerticalSolidList"/>
    <dgm:cxn modelId="{ECEC3C1B-052F-415B-91C0-80DCE7901E2F}" type="presParOf" srcId="{A096B410-FB9B-4AF8-BACB-E6CF1A9B2448}" destId="{716A0279-75EF-404F-83FE-7ED600041818}" srcOrd="3" destOrd="0" presId="urn:microsoft.com/office/officeart/2018/2/layout/IconVerticalSolidList"/>
    <dgm:cxn modelId="{87B9C51A-6012-428F-B4C6-791FDB03B765}" type="presParOf" srcId="{85256674-C682-4D60-A514-31032760A9FB}" destId="{DF644246-4937-4C95-94B7-6D0FB6B82472}" srcOrd="1" destOrd="0" presId="urn:microsoft.com/office/officeart/2018/2/layout/IconVerticalSolidList"/>
    <dgm:cxn modelId="{4D66EAB9-AA15-45AF-AA27-066B651C673B}" type="presParOf" srcId="{85256674-C682-4D60-A514-31032760A9FB}" destId="{19C16DFB-7638-4E88-95E8-92F825EEBCD5}" srcOrd="2" destOrd="0" presId="urn:microsoft.com/office/officeart/2018/2/layout/IconVerticalSolidList"/>
    <dgm:cxn modelId="{F784C675-99A7-4513-9C64-B3CD89C512D6}" type="presParOf" srcId="{19C16DFB-7638-4E88-95E8-92F825EEBCD5}" destId="{350F1F30-EF53-44DF-B628-7248879116EF}" srcOrd="0" destOrd="0" presId="urn:microsoft.com/office/officeart/2018/2/layout/IconVerticalSolidList"/>
    <dgm:cxn modelId="{DA6FE5CC-909F-4EA0-8BED-81E8E7B00004}" type="presParOf" srcId="{19C16DFB-7638-4E88-95E8-92F825EEBCD5}" destId="{A049E79A-32C2-436A-A240-1E97996110F3}" srcOrd="1" destOrd="0" presId="urn:microsoft.com/office/officeart/2018/2/layout/IconVerticalSolidList"/>
    <dgm:cxn modelId="{778C8B32-726F-47BA-B404-F6F0902D58E4}" type="presParOf" srcId="{19C16DFB-7638-4E88-95E8-92F825EEBCD5}" destId="{258AF4BB-A058-46ED-9620-242F4A59D4BC}" srcOrd="2" destOrd="0" presId="urn:microsoft.com/office/officeart/2018/2/layout/IconVerticalSolidList"/>
    <dgm:cxn modelId="{0DE5EF86-C856-488A-B6F8-6C007C56FF6E}" type="presParOf" srcId="{19C16DFB-7638-4E88-95E8-92F825EEBCD5}" destId="{CB48C4FB-8883-4406-9D34-D8310581312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7F172-1D62-406D-AC2C-8DCCF383BB1E}">
      <dsp:nvSpPr>
        <dsp:cNvPr id="0" name=""/>
        <dsp:cNvSpPr/>
      </dsp:nvSpPr>
      <dsp:spPr>
        <a:xfrm>
          <a:off x="0" y="416023"/>
          <a:ext cx="5672538" cy="11232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ED354-4866-4AD1-91D0-FB5D5241D9E3}">
      <dsp:nvSpPr>
        <dsp:cNvPr id="0" name=""/>
        <dsp:cNvSpPr/>
      </dsp:nvSpPr>
      <dsp:spPr>
        <a:xfrm>
          <a:off x="339786" y="668757"/>
          <a:ext cx="617794" cy="617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A0279-75EF-404F-83FE-7ED600041818}">
      <dsp:nvSpPr>
        <dsp:cNvPr id="0" name=""/>
        <dsp:cNvSpPr/>
      </dsp:nvSpPr>
      <dsp:spPr>
        <a:xfrm>
          <a:off x="1297368" y="416023"/>
          <a:ext cx="4375169" cy="112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79" tIns="118879" rIns="118879" bIns="118879" numCol="1" spcCol="1270" anchor="ctr" anchorCtr="0">
          <a:noAutofit/>
        </a:bodyPr>
        <a:lstStyle/>
        <a:p>
          <a:pPr marL="0" lvl="0" indent="0" algn="l" defTabSz="622300">
            <a:lnSpc>
              <a:spcPct val="100000"/>
            </a:lnSpc>
            <a:spcBef>
              <a:spcPct val="0"/>
            </a:spcBef>
            <a:spcAft>
              <a:spcPct val="35000"/>
            </a:spcAft>
            <a:buNone/>
          </a:pPr>
          <a:r>
            <a:rPr lang="en-IN" sz="1400" kern="1200"/>
            <a:t>The ACF model mitigates bias but does not completely remove it. Some fairness metrics still need improvement, especially Predictive Parity and True Positive Rate. </a:t>
          </a:r>
          <a:endParaRPr lang="en-US" sz="1400" kern="1200"/>
        </a:p>
      </dsp:txBody>
      <dsp:txXfrm>
        <a:off x="1297368" y="416023"/>
        <a:ext cx="4375169" cy="1123262"/>
      </dsp:txXfrm>
    </dsp:sp>
    <dsp:sp modelId="{350F1F30-EF53-44DF-B628-7248879116EF}">
      <dsp:nvSpPr>
        <dsp:cNvPr id="0" name=""/>
        <dsp:cNvSpPr/>
      </dsp:nvSpPr>
      <dsp:spPr>
        <a:xfrm>
          <a:off x="0" y="1788899"/>
          <a:ext cx="5672538" cy="11232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9E79A-32C2-436A-A240-1E97996110F3}">
      <dsp:nvSpPr>
        <dsp:cNvPr id="0" name=""/>
        <dsp:cNvSpPr/>
      </dsp:nvSpPr>
      <dsp:spPr>
        <a:xfrm>
          <a:off x="339786" y="2041633"/>
          <a:ext cx="617794" cy="617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8C4FB-8883-4406-9D34-D83105813123}">
      <dsp:nvSpPr>
        <dsp:cNvPr id="0" name=""/>
        <dsp:cNvSpPr/>
      </dsp:nvSpPr>
      <dsp:spPr>
        <a:xfrm>
          <a:off x="1297368" y="1788899"/>
          <a:ext cx="4375169" cy="112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79" tIns="118879" rIns="118879" bIns="118879" numCol="1" spcCol="1270" anchor="ctr" anchorCtr="0">
          <a:noAutofit/>
        </a:bodyPr>
        <a:lstStyle/>
        <a:p>
          <a:pPr marL="0" lvl="0" indent="0" algn="l" defTabSz="622300">
            <a:lnSpc>
              <a:spcPct val="100000"/>
            </a:lnSpc>
            <a:spcBef>
              <a:spcPct val="0"/>
            </a:spcBef>
            <a:spcAft>
              <a:spcPct val="35000"/>
            </a:spcAft>
            <a:buNone/>
          </a:pPr>
          <a:r>
            <a:rPr lang="en-IN" sz="1400" kern="1200"/>
            <a:t>The cost of implementing fairness is not prohibitive, making it a viable approach for ethical machine learning applications.</a:t>
          </a:r>
          <a:endParaRPr lang="en-US" sz="1400" kern="1200"/>
        </a:p>
      </dsp:txBody>
      <dsp:txXfrm>
        <a:off x="1297368" y="1788899"/>
        <a:ext cx="4375169" cy="11232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660D-BB8E-D3A8-C1D5-5AA287514E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8413193-E731-72E1-F6DE-5E8E32D85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974A5C-D6C9-DFCE-9918-9061A107EE0D}"/>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11497769-A392-CB8A-05D7-077B9ACD4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BFA93-FBA6-2CA2-7DD0-F6E035662474}"/>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95328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B390-7727-28D3-6AFC-0FB27B04ED3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364988-C41D-1CC0-8409-CD7B531250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7102CC-DE4D-F9B6-FAFC-E07641A03932}"/>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C3E72558-F2A3-29B0-6851-C1C3ADD66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9FA23-DB05-175D-683E-E7C8224290D9}"/>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193641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2893A-8D68-7A4D-FF09-347A593678E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981EF1-D1AA-CE66-6C68-76BFA98DAC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F6132A-FB8E-FE79-F840-85FC672D661C}"/>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044C1C8C-209E-C8F1-1C02-7D14D3842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C1324-0CE5-C08A-24ED-280AFB8C6093}"/>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185509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994C-137C-9D07-0575-BD67F12492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B9ACC5-D9B3-1393-FBB8-083560FC298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092950-1562-6006-BD8A-3D1DF5B9C53C}"/>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1178F5BF-2AAF-02B9-7693-DE3BA8548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1125E-B82C-BF25-1769-A5DB748001F8}"/>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3935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39B4-AD4D-92FA-3A87-1B9A48A3A04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1D4638-D01F-EE92-EE8D-8525E1D9B5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EFAF6E-54FC-2725-AB92-615DBE8C0712}"/>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5AB07EBF-915B-0389-CE66-723FCE45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A80FC-4CF9-C86F-EB0C-E39E10FF1328}"/>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6191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3DF5-5603-68D1-43C9-132912FA1E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146BB1-E88F-A5B1-2492-49786623E0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B16FA9-5DB8-3B42-C4AA-B84DEDBF3E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045B26-AD22-3B47-F199-36E9375032CF}"/>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6" name="Footer Placeholder 5">
            <a:extLst>
              <a:ext uri="{FF2B5EF4-FFF2-40B4-BE49-F238E27FC236}">
                <a16:creationId xmlns:a16="http://schemas.microsoft.com/office/drawing/2014/main" id="{8C8E2FD0-F270-8A97-7381-AA19F4AE0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36388-6EF4-C810-9230-0FA013185EBB}"/>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392893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76CF-4B5C-008B-78D0-3E67FCEB57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B4716A-7232-C087-6CB7-BF09EC5C8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489251-06BC-4314-DAAA-5E43D98020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BCA4156-A604-BFC2-A7D1-A3EF5D08D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85FB20-BB69-8D4E-1587-788C9CAD9FE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48749F5-C5ED-40B4-321F-898C3658C47F}"/>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8" name="Footer Placeholder 7">
            <a:extLst>
              <a:ext uri="{FF2B5EF4-FFF2-40B4-BE49-F238E27FC236}">
                <a16:creationId xmlns:a16="http://schemas.microsoft.com/office/drawing/2014/main" id="{B16427D7-8CC0-2621-2587-19118CAC1D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15699-AB1B-A898-ACC7-F4DE0DF1FFC4}"/>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125152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5BDC-DE07-E90D-DF8A-C290B1B5D30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75F9AF1-A02B-5272-3755-8C41711F80DC}"/>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4" name="Footer Placeholder 3">
            <a:extLst>
              <a:ext uri="{FF2B5EF4-FFF2-40B4-BE49-F238E27FC236}">
                <a16:creationId xmlns:a16="http://schemas.microsoft.com/office/drawing/2014/main" id="{9D0B0EE2-7055-097F-E210-70DE6C900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7E134-1713-3DFC-916D-FCBB7651A581}"/>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342220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D4700-DD79-6EF7-4FE2-B697B6BC8C81}"/>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3" name="Footer Placeholder 2">
            <a:extLst>
              <a:ext uri="{FF2B5EF4-FFF2-40B4-BE49-F238E27FC236}">
                <a16:creationId xmlns:a16="http://schemas.microsoft.com/office/drawing/2014/main" id="{69EF2A5F-AC73-3407-5BD3-73C06D480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4BA9A8-D973-6877-0FA3-C78897CA446C}"/>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225951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5850-9413-0F87-6294-4A0F2F9F0C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97D82BD-D589-7E6C-67A2-99D717022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B56503-071B-2DBE-1EE3-4D4E8A5C1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B69070-F5F0-3903-B684-6D336EA561D5}"/>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6" name="Footer Placeholder 5">
            <a:extLst>
              <a:ext uri="{FF2B5EF4-FFF2-40B4-BE49-F238E27FC236}">
                <a16:creationId xmlns:a16="http://schemas.microsoft.com/office/drawing/2014/main" id="{5CF9B43C-AF45-8DC4-6327-B8A991127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171B7-30EC-1F2B-D9F2-71F95E121146}"/>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35965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617B-97DE-668A-30FE-3817D5962E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55503FF-5346-58D2-3418-B15A32FB1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B4478-D1AE-8838-BCCC-F22E2122B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16C3A-35A2-9113-4558-4FA041138229}"/>
              </a:ext>
            </a:extLst>
          </p:cNvPr>
          <p:cNvSpPr>
            <a:spLocks noGrp="1"/>
          </p:cNvSpPr>
          <p:nvPr>
            <p:ph type="dt" sz="half" idx="10"/>
          </p:nvPr>
        </p:nvSpPr>
        <p:spPr/>
        <p:txBody>
          <a:bodyPr/>
          <a:lstStyle/>
          <a:p>
            <a:fld id="{083784AA-B40F-8D4D-9CAA-23B9B4356B64}" type="datetimeFigureOut">
              <a:rPr lang="en-US" smtClean="0"/>
              <a:t>3/11/2025</a:t>
            </a:fld>
            <a:endParaRPr lang="en-US"/>
          </a:p>
        </p:txBody>
      </p:sp>
      <p:sp>
        <p:nvSpPr>
          <p:cNvPr id="6" name="Footer Placeholder 5">
            <a:extLst>
              <a:ext uri="{FF2B5EF4-FFF2-40B4-BE49-F238E27FC236}">
                <a16:creationId xmlns:a16="http://schemas.microsoft.com/office/drawing/2014/main" id="{FB930216-4637-7417-9DEC-ED9BFCFB0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FB922-E680-CA89-E4BE-CC5F2D3BA29C}"/>
              </a:ext>
            </a:extLst>
          </p:cNvPr>
          <p:cNvSpPr>
            <a:spLocks noGrp="1"/>
          </p:cNvSpPr>
          <p:nvPr>
            <p:ph type="sldNum" sz="quarter" idx="12"/>
          </p:nvPr>
        </p:nvSpPr>
        <p:spPr/>
        <p:txBody>
          <a:bodyPr/>
          <a:lstStyle/>
          <a:p>
            <a:fld id="{C9BF2C85-BA75-234A-A766-5D8CF0B73A5C}" type="slidenum">
              <a:rPr lang="en-US" smtClean="0"/>
              <a:t>‹#›</a:t>
            </a:fld>
            <a:endParaRPr lang="en-US"/>
          </a:p>
        </p:txBody>
      </p:sp>
    </p:spTree>
    <p:extLst>
      <p:ext uri="{BB962C8B-B14F-4D97-AF65-F5344CB8AC3E}">
        <p14:creationId xmlns:p14="http://schemas.microsoft.com/office/powerpoint/2010/main" val="323694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C8E5A-4940-9D0E-1ACD-6A7E2196A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3B2EA9-63E1-73B2-8DF0-5C1496C9A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1987AF-25A7-62A5-86D5-7D5732B97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3784AA-B40F-8D4D-9CAA-23B9B4356B64}" type="datetimeFigureOut">
              <a:rPr lang="en-US" smtClean="0"/>
              <a:t>3/11/2025</a:t>
            </a:fld>
            <a:endParaRPr lang="en-US"/>
          </a:p>
        </p:txBody>
      </p:sp>
      <p:sp>
        <p:nvSpPr>
          <p:cNvPr id="5" name="Footer Placeholder 4">
            <a:extLst>
              <a:ext uri="{FF2B5EF4-FFF2-40B4-BE49-F238E27FC236}">
                <a16:creationId xmlns:a16="http://schemas.microsoft.com/office/drawing/2014/main" id="{1D0954B7-847D-9A4A-9FAC-1DC5E59E8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720CF6-0A17-2722-BAAB-38DA8C0E25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BF2C85-BA75-234A-A766-5D8CF0B73A5C}" type="slidenum">
              <a:rPr lang="en-US" smtClean="0"/>
              <a:t>‹#›</a:t>
            </a:fld>
            <a:endParaRPr lang="en-US"/>
          </a:p>
        </p:txBody>
      </p:sp>
    </p:spTree>
    <p:extLst>
      <p:ext uri="{BB962C8B-B14F-4D97-AF65-F5344CB8AC3E}">
        <p14:creationId xmlns:p14="http://schemas.microsoft.com/office/powerpoint/2010/main" val="335892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Hologram from iPad">
            <a:extLst>
              <a:ext uri="{FF2B5EF4-FFF2-40B4-BE49-F238E27FC236}">
                <a16:creationId xmlns:a16="http://schemas.microsoft.com/office/drawing/2014/main" id="{58B65D04-937D-3F72-4330-E15119BD417D}"/>
              </a:ext>
            </a:extLst>
          </p:cNvPr>
          <p:cNvPicPr>
            <a:picLocks noChangeAspect="1"/>
          </p:cNvPicPr>
          <p:nvPr/>
        </p:nvPicPr>
        <p:blipFill>
          <a:blip r:embed="rId2"/>
          <a:srcRect t="4225" r="23298" b="4866"/>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311EC1-87BB-3BAA-6993-96EBE62CF2D8}"/>
              </a:ext>
            </a:extLst>
          </p:cNvPr>
          <p:cNvSpPr>
            <a:spLocks noGrp="1"/>
          </p:cNvSpPr>
          <p:nvPr>
            <p:ph type="ctrTitle"/>
          </p:nvPr>
        </p:nvSpPr>
        <p:spPr>
          <a:xfrm>
            <a:off x="477981" y="1122363"/>
            <a:ext cx="4023360" cy="3204134"/>
          </a:xfrm>
        </p:spPr>
        <p:txBody>
          <a:bodyPr anchor="b">
            <a:normAutofit/>
          </a:bodyPr>
          <a:lstStyle/>
          <a:p>
            <a:pPr algn="l"/>
            <a:r>
              <a:rPr lang="en-IN" sz="3700" dirty="0"/>
              <a:t>Fair AI in Loan Approval:</a:t>
            </a:r>
            <a:br>
              <a:rPr lang="en-IN" sz="3700" dirty="0"/>
            </a:br>
            <a:r>
              <a:rPr lang="en-IN" sz="3700" dirty="0">
                <a:latin typeface="+mn-lt"/>
                <a:ea typeface="+mn-ea"/>
                <a:cs typeface="+mn-cs"/>
              </a:rPr>
              <a:t>Ensuring Responsible AI in Financial Decisions</a:t>
            </a:r>
            <a:endParaRPr lang="en-US" sz="3700" dirty="0">
              <a:latin typeface="+mn-lt"/>
              <a:ea typeface="+mn-ea"/>
              <a:cs typeface="+mn-cs"/>
            </a:endParaRPr>
          </a:p>
        </p:txBody>
      </p:sp>
      <p:sp>
        <p:nvSpPr>
          <p:cNvPr id="3" name="Subtitle 2">
            <a:extLst>
              <a:ext uri="{FF2B5EF4-FFF2-40B4-BE49-F238E27FC236}">
                <a16:creationId xmlns:a16="http://schemas.microsoft.com/office/drawing/2014/main" id="{C531FEDC-64AA-BD99-70A3-460AE1E5BADA}"/>
              </a:ext>
            </a:extLst>
          </p:cNvPr>
          <p:cNvSpPr>
            <a:spLocks noGrp="1"/>
          </p:cNvSpPr>
          <p:nvPr>
            <p:ph type="subTitle" idx="1"/>
          </p:nvPr>
        </p:nvSpPr>
        <p:spPr>
          <a:xfrm>
            <a:off x="477980" y="4872922"/>
            <a:ext cx="4023359" cy="1208141"/>
          </a:xfrm>
        </p:spPr>
        <p:txBody>
          <a:bodyPr>
            <a:normAutofit/>
          </a:bodyPr>
          <a:lstStyle/>
          <a:p>
            <a:pPr algn="l"/>
            <a:r>
              <a:rPr lang="en-US" sz="1100" dirty="0" err="1"/>
              <a:t>Prsented</a:t>
            </a:r>
            <a:r>
              <a:rPr lang="en-US" sz="1100" dirty="0"/>
              <a:t> By: Fair </a:t>
            </a:r>
            <a:r>
              <a:rPr lang="en-US" sz="1100"/>
              <a:t>AI Alliance</a:t>
            </a:r>
          </a:p>
          <a:p>
            <a:pPr algn="l"/>
            <a:r>
              <a:rPr lang="en-US" sz="1100" dirty="0" err="1"/>
              <a:t>Dikshat</a:t>
            </a:r>
            <a:r>
              <a:rPr lang="en-US" sz="1100" dirty="0"/>
              <a:t> Phulpagar</a:t>
            </a:r>
            <a:br>
              <a:rPr lang="en-US" sz="1100" dirty="0"/>
            </a:br>
            <a:r>
              <a:rPr lang="en-US" sz="1100" dirty="0"/>
              <a:t>Ninad Jadhav</a:t>
            </a:r>
            <a:br>
              <a:rPr lang="en-US" sz="1100" dirty="0"/>
            </a:br>
            <a:r>
              <a:rPr lang="en-US" sz="1100" dirty="0"/>
              <a:t>Prajwal Wagh</a:t>
            </a:r>
            <a:br>
              <a:rPr lang="en-US" sz="1100" dirty="0"/>
            </a:br>
            <a:r>
              <a:rPr lang="en-US" sz="1100" dirty="0"/>
              <a:t>Shivendra Singh</a:t>
            </a:r>
            <a:br>
              <a:rPr lang="en-US" sz="1100" dirty="0"/>
            </a:br>
            <a:r>
              <a:rPr lang="en-US" sz="1100" dirty="0"/>
              <a:t>Yuvraj Singh</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45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59DEC8-F68D-805C-58FD-E390564C59AF}"/>
              </a:ext>
            </a:extLst>
          </p:cNvPr>
          <p:cNvSpPr>
            <a:spLocks noGrp="1"/>
          </p:cNvSpPr>
          <p:nvPr>
            <p:ph type="title"/>
          </p:nvPr>
        </p:nvSpPr>
        <p:spPr>
          <a:xfrm>
            <a:off x="841247" y="978619"/>
            <a:ext cx="3410712" cy="1106424"/>
          </a:xfrm>
        </p:spPr>
        <p:txBody>
          <a:bodyPr>
            <a:normAutofit/>
          </a:bodyPr>
          <a:lstStyle/>
          <a:p>
            <a:r>
              <a:rPr lang="en-IN" sz="2400" dirty="0"/>
              <a:t>Optimizing Thresholds for Fairness &amp; Cost Balance</a:t>
            </a:r>
            <a:endParaRPr lang="en-US" sz="2400" dirty="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E7D7D9-B79C-FEA5-F008-E4D75163F662}"/>
              </a:ext>
            </a:extLst>
          </p:cNvPr>
          <p:cNvSpPr>
            <a:spLocks noGrp="1"/>
          </p:cNvSpPr>
          <p:nvPr>
            <p:ph idx="1"/>
          </p:nvPr>
        </p:nvSpPr>
        <p:spPr>
          <a:xfrm>
            <a:off x="841248" y="2252870"/>
            <a:ext cx="3412219" cy="3560251"/>
          </a:xfrm>
        </p:spPr>
        <p:txBody>
          <a:bodyPr>
            <a:normAutofit/>
          </a:bodyPr>
          <a:lstStyle/>
          <a:p>
            <a:r>
              <a:rPr lang="en-IN" sz="1700" dirty="0"/>
              <a:t>Optimal thresholds help mitigate bias without significantly affecting cost.</a:t>
            </a:r>
          </a:p>
          <a:p>
            <a:r>
              <a:rPr lang="en-IN" sz="1700" dirty="0"/>
              <a:t> Choosing extreme thresholds (too low or too high) can increase fairness disparities and financial costs. </a:t>
            </a:r>
          </a:p>
          <a:p>
            <a:r>
              <a:rPr lang="en-IN" sz="1700" dirty="0"/>
              <a:t>The best approach is to find a middle threshold where fairness is improved while minimizing false negatives and controlling financial impact</a:t>
            </a:r>
            <a:endParaRPr lang="en-US" sz="1700" dirty="0"/>
          </a:p>
        </p:txBody>
      </p:sp>
      <p:pic>
        <p:nvPicPr>
          <p:cNvPr id="5" name="Picture 4" descr="A graph showing a number of people&#10;&#10;Description automatically generated with medium confidence">
            <a:extLst>
              <a:ext uri="{FF2B5EF4-FFF2-40B4-BE49-F238E27FC236}">
                <a16:creationId xmlns:a16="http://schemas.microsoft.com/office/drawing/2014/main" id="{9A538C53-EF4A-5437-B5D4-ADA78770863D}"/>
              </a:ext>
            </a:extLst>
          </p:cNvPr>
          <p:cNvPicPr>
            <a:picLocks noChangeAspect="1"/>
          </p:cNvPicPr>
          <p:nvPr/>
        </p:nvPicPr>
        <p:blipFill>
          <a:blip r:embed="rId2"/>
          <a:stretch>
            <a:fillRect/>
          </a:stretch>
        </p:blipFill>
        <p:spPr>
          <a:xfrm>
            <a:off x="5120640" y="1261241"/>
            <a:ext cx="6656832" cy="3814959"/>
          </a:xfrm>
          <a:prstGeom prst="rect">
            <a:avLst/>
          </a:prstGeom>
        </p:spPr>
      </p:pic>
    </p:spTree>
    <p:extLst>
      <p:ext uri="{BB962C8B-B14F-4D97-AF65-F5344CB8AC3E}">
        <p14:creationId xmlns:p14="http://schemas.microsoft.com/office/powerpoint/2010/main" val="10143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DF8C4-C593-BE58-7BE4-AE478741A025}"/>
              </a:ext>
            </a:extLst>
          </p:cNvPr>
          <p:cNvSpPr>
            <a:spLocks noGrp="1"/>
          </p:cNvSpPr>
          <p:nvPr>
            <p:ph type="title"/>
          </p:nvPr>
        </p:nvSpPr>
        <p:spPr>
          <a:xfrm>
            <a:off x="612648" y="1078992"/>
            <a:ext cx="6272784" cy="1536192"/>
          </a:xfrm>
        </p:spPr>
        <p:txBody>
          <a:bodyPr anchor="b">
            <a:normAutofit/>
          </a:bodyPr>
          <a:lstStyle/>
          <a:p>
            <a:r>
              <a:rPr lang="en-IN" sz="3200" dirty="0"/>
              <a:t>Bias Mitigation &amp; Fairness Comparison: Full vs ACF Model</a:t>
            </a:r>
            <a:endParaRPr lang="en-US" sz="3200" dirty="0"/>
          </a:p>
        </p:txBody>
      </p:sp>
      <p:sp>
        <p:nvSpPr>
          <p:cNvPr id="38" name="Rectangle 37">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diagram of a problem&#10;&#10;Description automatically generated with medium confidence">
            <a:extLst>
              <a:ext uri="{FF2B5EF4-FFF2-40B4-BE49-F238E27FC236}">
                <a16:creationId xmlns:a16="http://schemas.microsoft.com/office/drawing/2014/main" id="{791C3805-F415-DDA0-ABBF-2821D47C8DA3}"/>
              </a:ext>
            </a:extLst>
          </p:cNvPr>
          <p:cNvPicPr>
            <a:picLocks noChangeAspect="1"/>
          </p:cNvPicPr>
          <p:nvPr/>
        </p:nvPicPr>
        <p:blipFill>
          <a:blip r:embed="rId2"/>
          <a:srcRect t="6993" r="3" b="3"/>
          <a:stretch/>
        </p:blipFill>
        <p:spPr>
          <a:xfrm>
            <a:off x="7010401" y="131170"/>
            <a:ext cx="5097516" cy="3029731"/>
          </a:xfrm>
          <a:prstGeom prst="rect">
            <a:avLst/>
          </a:prstGeom>
        </p:spPr>
      </p:pic>
      <p:graphicFrame>
        <p:nvGraphicFramePr>
          <p:cNvPr id="42" name="Content Placeholder 2">
            <a:extLst>
              <a:ext uri="{FF2B5EF4-FFF2-40B4-BE49-F238E27FC236}">
                <a16:creationId xmlns:a16="http://schemas.microsoft.com/office/drawing/2014/main" id="{DDA8CFFA-8047-4AF5-0CDD-CF5ACE2E3789}"/>
              </a:ext>
            </a:extLst>
          </p:cNvPr>
          <p:cNvGraphicFramePr>
            <a:graphicFrameLocks noGrp="1"/>
          </p:cNvGraphicFramePr>
          <p:nvPr>
            <p:ph idx="1"/>
          </p:nvPr>
        </p:nvGraphicFramePr>
        <p:xfrm>
          <a:off x="612648" y="3115077"/>
          <a:ext cx="5672538" cy="3328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A graph of different sizes of bars&#10;&#10;Description automatically generated with medium confidence">
            <a:extLst>
              <a:ext uri="{FF2B5EF4-FFF2-40B4-BE49-F238E27FC236}">
                <a16:creationId xmlns:a16="http://schemas.microsoft.com/office/drawing/2014/main" id="{DFBFDC69-237D-29AC-EAC2-794FA79A3969}"/>
              </a:ext>
            </a:extLst>
          </p:cNvPr>
          <p:cNvPicPr>
            <a:picLocks noChangeAspect="1"/>
          </p:cNvPicPr>
          <p:nvPr/>
        </p:nvPicPr>
        <p:blipFill>
          <a:blip r:embed="rId8"/>
          <a:srcRect t="1764" r="3" b="3"/>
          <a:stretch/>
        </p:blipFill>
        <p:spPr>
          <a:xfrm>
            <a:off x="7250973" y="3413531"/>
            <a:ext cx="4759878" cy="3029731"/>
          </a:xfrm>
          <a:prstGeom prst="rect">
            <a:avLst/>
          </a:prstGeom>
        </p:spPr>
      </p:pic>
    </p:spTree>
    <p:extLst>
      <p:ext uri="{BB962C8B-B14F-4D97-AF65-F5344CB8AC3E}">
        <p14:creationId xmlns:p14="http://schemas.microsoft.com/office/powerpoint/2010/main" val="401969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AD59AD-2479-7900-3FC0-F3FBD8E5F5AF}"/>
              </a:ext>
            </a:extLst>
          </p:cNvPr>
          <p:cNvSpPr>
            <a:spLocks noGrp="1"/>
          </p:cNvSpPr>
          <p:nvPr>
            <p:ph type="title"/>
          </p:nvPr>
        </p:nvSpPr>
        <p:spPr>
          <a:xfrm>
            <a:off x="841247" y="978619"/>
            <a:ext cx="3410712" cy="1106424"/>
          </a:xfrm>
        </p:spPr>
        <p:txBody>
          <a:bodyPr>
            <a:normAutofit/>
          </a:bodyPr>
          <a:lstStyle/>
          <a:p>
            <a:r>
              <a:rPr lang="en-IN" sz="2000" b="1"/>
              <a:t>Fairness Disparities in Loan Approvals by Marital Status"</a:t>
            </a:r>
            <a:br>
              <a:rPr lang="en-IN" sz="2000"/>
            </a:br>
            <a:endParaRPr lang="en-US" sz="2000"/>
          </a:p>
        </p:txBody>
      </p:sp>
      <p:sp>
        <p:nvSpPr>
          <p:cNvPr id="18" name="Rectangle 1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FDC87307-D29F-715F-1E0A-E07CBDB93C72}"/>
              </a:ext>
            </a:extLst>
          </p:cNvPr>
          <p:cNvSpPr>
            <a:spLocks noGrp="1"/>
          </p:cNvSpPr>
          <p:nvPr>
            <p:ph idx="1"/>
          </p:nvPr>
        </p:nvSpPr>
        <p:spPr>
          <a:xfrm>
            <a:off x="841248" y="2252870"/>
            <a:ext cx="3412219" cy="3560251"/>
          </a:xfrm>
        </p:spPr>
        <p:txBody>
          <a:bodyPr>
            <a:normAutofit/>
          </a:bodyPr>
          <a:lstStyle/>
          <a:p>
            <a:r>
              <a:rPr lang="en-IN" sz="1400"/>
              <a:t>The divorced group gets the highest approval rate but also has the highest false positive rate, meaning many of their approvals may not be valid.</a:t>
            </a:r>
          </a:p>
          <a:p>
            <a:r>
              <a:rPr lang="en-IN" sz="1400"/>
              <a:t> Married individuals face the highest rejection rates (FNR), meaning they are more likely to be unfairly denied loans. Single individuals have the best balance between precision and recall, making their approvals more reliable. </a:t>
            </a:r>
          </a:p>
          <a:p>
            <a:r>
              <a:rPr lang="en-IN" sz="1400"/>
              <a:t>There is a clear disparity in fairness across marital status groups, suggesting a need for bias mitigation strategies.</a:t>
            </a:r>
            <a:endParaRPr lang="en-US" sz="1400"/>
          </a:p>
        </p:txBody>
      </p:sp>
      <p:pic>
        <p:nvPicPr>
          <p:cNvPr id="9" name="Picture 8" descr="A screenshot of a graph&#10;&#10;Description automatically generated">
            <a:extLst>
              <a:ext uri="{FF2B5EF4-FFF2-40B4-BE49-F238E27FC236}">
                <a16:creationId xmlns:a16="http://schemas.microsoft.com/office/drawing/2014/main" id="{6CC62D56-3F2A-2655-8AEA-859415A78865}"/>
              </a:ext>
            </a:extLst>
          </p:cNvPr>
          <p:cNvPicPr>
            <a:picLocks noChangeAspect="1"/>
          </p:cNvPicPr>
          <p:nvPr/>
        </p:nvPicPr>
        <p:blipFill>
          <a:blip r:embed="rId2"/>
          <a:stretch>
            <a:fillRect/>
          </a:stretch>
        </p:blipFill>
        <p:spPr>
          <a:xfrm>
            <a:off x="5517930" y="1553150"/>
            <a:ext cx="6259541" cy="3651115"/>
          </a:xfrm>
          <a:prstGeom prst="rect">
            <a:avLst/>
          </a:prstGeom>
        </p:spPr>
      </p:pic>
    </p:spTree>
    <p:extLst>
      <p:ext uri="{BB962C8B-B14F-4D97-AF65-F5344CB8AC3E}">
        <p14:creationId xmlns:p14="http://schemas.microsoft.com/office/powerpoint/2010/main" val="14157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7BAD18-2F47-7649-5B75-92F7385A7510}"/>
              </a:ext>
            </a:extLst>
          </p:cNvPr>
          <p:cNvSpPr>
            <a:spLocks noGrp="1"/>
          </p:cNvSpPr>
          <p:nvPr>
            <p:ph type="title"/>
          </p:nvPr>
        </p:nvSpPr>
        <p:spPr>
          <a:xfrm>
            <a:off x="841247" y="978619"/>
            <a:ext cx="3410712" cy="1106424"/>
          </a:xfrm>
        </p:spPr>
        <p:txBody>
          <a:bodyPr>
            <a:normAutofit/>
          </a:bodyPr>
          <a:lstStyle/>
          <a:p>
            <a:r>
              <a:rPr lang="en-IN" sz="2400" dirty="0"/>
              <a:t>SHAP Analysis: Impact of Marital Status on Loan Approvals</a:t>
            </a:r>
            <a:endParaRPr lang="en-US" sz="2400" dirty="0"/>
          </a:p>
        </p:txBody>
      </p:sp>
      <p:sp>
        <p:nvSpPr>
          <p:cNvPr id="1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2C25E7-839E-860C-5917-7EC722F950D6}"/>
              </a:ext>
            </a:extLst>
          </p:cNvPr>
          <p:cNvSpPr>
            <a:spLocks noGrp="1"/>
          </p:cNvSpPr>
          <p:nvPr>
            <p:ph idx="1"/>
          </p:nvPr>
        </p:nvSpPr>
        <p:spPr>
          <a:xfrm>
            <a:off x="841247" y="2359152"/>
            <a:ext cx="3410712" cy="3425043"/>
          </a:xfrm>
        </p:spPr>
        <p:txBody>
          <a:bodyPr>
            <a:normAutofit/>
          </a:bodyPr>
          <a:lstStyle/>
          <a:p>
            <a:r>
              <a:rPr lang="en-US" sz="1400"/>
              <a:t>Marital status heavily influences loan approval predictions, which could indicate potential bias.</a:t>
            </a:r>
          </a:p>
          <a:p>
            <a:r>
              <a:rPr lang="en-US" sz="1400"/>
              <a:t>Applicants with high liabilities, lower income, and longer loan durations face higher rejection risks.</a:t>
            </a:r>
          </a:p>
          <a:p>
            <a:r>
              <a:rPr lang="en-US" sz="1400"/>
              <a:t>Bias mitigation strategies should be explored, such as reweighting or fairness-aware models, to ensure fair loan approval decisions.</a:t>
            </a:r>
          </a:p>
          <a:p>
            <a:r>
              <a:rPr lang="en-US" sz="1400"/>
              <a:t>Regulators or financial institutions should analyze if marital status should be a key determinant of loan approvals.</a:t>
            </a:r>
          </a:p>
        </p:txBody>
      </p:sp>
      <p:pic>
        <p:nvPicPr>
          <p:cNvPr id="5" name="Picture 4" descr="A graph of a graph with text&#10;&#10;Description automatically generated with medium confidence">
            <a:extLst>
              <a:ext uri="{FF2B5EF4-FFF2-40B4-BE49-F238E27FC236}">
                <a16:creationId xmlns:a16="http://schemas.microsoft.com/office/drawing/2014/main" id="{773220E4-A636-14E4-6A97-7F4501C5D7A4}"/>
              </a:ext>
            </a:extLst>
          </p:cNvPr>
          <p:cNvPicPr>
            <a:picLocks noChangeAspect="1"/>
          </p:cNvPicPr>
          <p:nvPr/>
        </p:nvPicPr>
        <p:blipFill>
          <a:blip r:embed="rId2"/>
          <a:srcRect l="6717" r="-2" b="-2"/>
          <a:stretch/>
        </p:blipFill>
        <p:spPr>
          <a:xfrm>
            <a:off x="5124450" y="634382"/>
            <a:ext cx="6657213" cy="5495162"/>
          </a:xfrm>
          <a:prstGeom prst="rect">
            <a:avLst/>
          </a:prstGeom>
        </p:spPr>
      </p:pic>
    </p:spTree>
    <p:extLst>
      <p:ext uri="{BB962C8B-B14F-4D97-AF65-F5344CB8AC3E}">
        <p14:creationId xmlns:p14="http://schemas.microsoft.com/office/powerpoint/2010/main" val="8723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F806D-4AD3-4C29-5FC4-1196EB401225}"/>
              </a:ext>
            </a:extLst>
          </p:cNvPr>
          <p:cNvSpPr>
            <a:spLocks noGrp="1"/>
          </p:cNvSpPr>
          <p:nvPr>
            <p:ph type="title"/>
          </p:nvPr>
        </p:nvSpPr>
        <p:spPr>
          <a:xfrm>
            <a:off x="612648" y="1078992"/>
            <a:ext cx="6272784" cy="1536192"/>
          </a:xfrm>
        </p:spPr>
        <p:txBody>
          <a:bodyPr anchor="b">
            <a:normAutofit fontScale="90000"/>
          </a:bodyPr>
          <a:lstStyle/>
          <a:p>
            <a:r>
              <a:rPr lang="en-US" sz="5200" dirty="0"/>
              <a:t>Enhancing Model Fairness &amp; Performance </a:t>
            </a:r>
          </a:p>
        </p:txBody>
      </p:sp>
      <p:sp>
        <p:nvSpPr>
          <p:cNvPr id="16" name="Rectangle 15">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diagram of steps with steps and steps&#10;&#10;Description automatically generated with medium confidence">
            <a:extLst>
              <a:ext uri="{FF2B5EF4-FFF2-40B4-BE49-F238E27FC236}">
                <a16:creationId xmlns:a16="http://schemas.microsoft.com/office/drawing/2014/main" id="{653F8D18-D2F0-B2B8-8D75-0C28E2DCB259}"/>
              </a:ext>
            </a:extLst>
          </p:cNvPr>
          <p:cNvPicPr>
            <a:picLocks noChangeAspect="1"/>
          </p:cNvPicPr>
          <p:nvPr/>
        </p:nvPicPr>
        <p:blipFill rotWithShape="1">
          <a:blip r:embed="rId2"/>
          <a:srcRect t="15017"/>
          <a:stretch/>
        </p:blipFill>
        <p:spPr>
          <a:xfrm>
            <a:off x="612648" y="2953829"/>
            <a:ext cx="6178640" cy="3741261"/>
          </a:xfrm>
          <a:prstGeom prst="rect">
            <a:avLst/>
          </a:prstGeom>
        </p:spPr>
      </p:pic>
      <p:pic>
        <p:nvPicPr>
          <p:cNvPr id="9" name="Content Placeholder 8" descr="A graph of performance metrics&#10;&#10;Description automatically generated">
            <a:extLst>
              <a:ext uri="{FF2B5EF4-FFF2-40B4-BE49-F238E27FC236}">
                <a16:creationId xmlns:a16="http://schemas.microsoft.com/office/drawing/2014/main" id="{4C33BCA4-CE37-6112-29BF-B2F277B472BF}"/>
              </a:ext>
            </a:extLst>
          </p:cNvPr>
          <p:cNvPicPr>
            <a:picLocks noGrp="1" noChangeAspect="1"/>
          </p:cNvPicPr>
          <p:nvPr>
            <p:ph idx="1"/>
          </p:nvPr>
        </p:nvPicPr>
        <p:blipFill>
          <a:blip r:embed="rId3"/>
          <a:stretch>
            <a:fillRect/>
          </a:stretch>
        </p:blipFill>
        <p:spPr>
          <a:xfrm>
            <a:off x="7080016" y="276624"/>
            <a:ext cx="4823256" cy="2847767"/>
          </a:xfrm>
        </p:spPr>
      </p:pic>
      <p:pic>
        <p:nvPicPr>
          <p:cNvPr id="5" name="Content Placeholder 4" descr="A screenshot of a graph&#10;&#10;Description automatically generated">
            <a:extLst>
              <a:ext uri="{FF2B5EF4-FFF2-40B4-BE49-F238E27FC236}">
                <a16:creationId xmlns:a16="http://schemas.microsoft.com/office/drawing/2014/main" id="{83E811C4-B5F8-71CA-25DB-B5452334322F}"/>
              </a:ext>
            </a:extLst>
          </p:cNvPr>
          <p:cNvPicPr>
            <a:picLocks noChangeAspect="1"/>
          </p:cNvPicPr>
          <p:nvPr/>
        </p:nvPicPr>
        <p:blipFill>
          <a:blip r:embed="rId4"/>
          <a:stretch>
            <a:fillRect/>
          </a:stretch>
        </p:blipFill>
        <p:spPr>
          <a:xfrm>
            <a:off x="7085874" y="3733608"/>
            <a:ext cx="4817398" cy="2225758"/>
          </a:xfrm>
          <a:prstGeom prst="rect">
            <a:avLst/>
          </a:prstGeom>
        </p:spPr>
      </p:pic>
    </p:spTree>
    <p:extLst>
      <p:ext uri="{BB962C8B-B14F-4D97-AF65-F5344CB8AC3E}">
        <p14:creationId xmlns:p14="http://schemas.microsoft.com/office/powerpoint/2010/main" val="371602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3BB7C-4DA7-E863-B97B-C8F5E129D12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89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32E6E-5CAA-2698-00AA-4A60607174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Key Problems: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diagram of a diagram of a diagram&#10;&#10;Description automatically generated with medium confidence">
            <a:extLst>
              <a:ext uri="{FF2B5EF4-FFF2-40B4-BE49-F238E27FC236}">
                <a16:creationId xmlns:a16="http://schemas.microsoft.com/office/drawing/2014/main" id="{32E7ED97-0967-46CE-E7D4-F8A7D6184360}"/>
              </a:ext>
            </a:extLst>
          </p:cNvPr>
          <p:cNvPicPr>
            <a:picLocks noChangeAspect="1"/>
          </p:cNvPicPr>
          <p:nvPr/>
        </p:nvPicPr>
        <p:blipFill>
          <a:blip r:embed="rId2"/>
          <a:stretch>
            <a:fillRect/>
          </a:stretch>
        </p:blipFill>
        <p:spPr>
          <a:xfrm>
            <a:off x="4747491" y="625683"/>
            <a:ext cx="6949911" cy="5455380"/>
          </a:xfrm>
          <a:prstGeom prst="rect">
            <a:avLst/>
          </a:prstGeom>
        </p:spPr>
      </p:pic>
    </p:spTree>
    <p:extLst>
      <p:ext uri="{BB962C8B-B14F-4D97-AF65-F5344CB8AC3E}">
        <p14:creationId xmlns:p14="http://schemas.microsoft.com/office/powerpoint/2010/main" val="125403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896CF-55EC-2E90-7910-C5A07985601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Key Factors in Loan Approval Bias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diagram of a diagram with text and icons&#10;&#10;Description automatically generated with medium confidence">
            <a:extLst>
              <a:ext uri="{FF2B5EF4-FFF2-40B4-BE49-F238E27FC236}">
                <a16:creationId xmlns:a16="http://schemas.microsoft.com/office/drawing/2014/main" id="{3A71B060-51C0-D600-66DC-850FF6951682}"/>
              </a:ext>
            </a:extLst>
          </p:cNvPr>
          <p:cNvPicPr>
            <a:picLocks noChangeAspect="1"/>
          </p:cNvPicPr>
          <p:nvPr/>
        </p:nvPicPr>
        <p:blipFill>
          <a:blip r:embed="rId2"/>
          <a:stretch>
            <a:fillRect/>
          </a:stretch>
        </p:blipFill>
        <p:spPr>
          <a:xfrm>
            <a:off x="4682836" y="771989"/>
            <a:ext cx="7028135" cy="4873276"/>
          </a:xfrm>
          <a:prstGeom prst="rect">
            <a:avLst/>
          </a:prstGeom>
        </p:spPr>
      </p:pic>
    </p:spTree>
    <p:extLst>
      <p:ext uri="{BB962C8B-B14F-4D97-AF65-F5344CB8AC3E}">
        <p14:creationId xmlns:p14="http://schemas.microsoft.com/office/powerpoint/2010/main" val="98714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995D3-C36E-39BC-1EFD-1F2D12D29A8C}"/>
              </a:ext>
            </a:extLst>
          </p:cNvPr>
          <p:cNvSpPr>
            <a:spLocks noGrp="1"/>
          </p:cNvSpPr>
          <p:nvPr>
            <p:ph type="title"/>
          </p:nvPr>
        </p:nvSpPr>
        <p:spPr>
          <a:xfrm>
            <a:off x="481029" y="1705971"/>
            <a:ext cx="4023360" cy="3204134"/>
          </a:xfrm>
        </p:spPr>
        <p:txBody>
          <a:bodyPr vert="horz" lIns="91440" tIns="45720" rIns="91440" bIns="45720" rtlCol="0" anchor="b">
            <a:normAutofit/>
          </a:bodyPr>
          <a:lstStyle/>
          <a:p>
            <a:r>
              <a:rPr lang="en-US" sz="4800" kern="1200" dirty="0">
                <a:solidFill>
                  <a:schemeClr val="tx1"/>
                </a:solidFill>
                <a:effectLst/>
                <a:latin typeface="+mj-lt"/>
                <a:ea typeface="+mj-ea"/>
                <a:cs typeface="+mj-cs"/>
              </a:rPr>
              <a:t>Model Development Approach</a:t>
            </a:r>
            <a:br>
              <a:rPr lang="en-US" sz="4800" kern="1200" dirty="0">
                <a:solidFill>
                  <a:schemeClr val="tx1"/>
                </a:solidFill>
                <a:effectLst/>
                <a:latin typeface="+mj-lt"/>
                <a:ea typeface="+mj-ea"/>
                <a:cs typeface="+mj-cs"/>
              </a:rPr>
            </a:br>
            <a:endParaRPr lang="en-US" sz="48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diagram of steps to develop a fair and accurate model&#10;&#10;Description automatically generated">
            <a:extLst>
              <a:ext uri="{FF2B5EF4-FFF2-40B4-BE49-F238E27FC236}">
                <a16:creationId xmlns:a16="http://schemas.microsoft.com/office/drawing/2014/main" id="{D9955949-ECDF-CA99-200A-A62209200082}"/>
              </a:ext>
            </a:extLst>
          </p:cNvPr>
          <p:cNvPicPr>
            <a:picLocks noChangeAspect="1"/>
          </p:cNvPicPr>
          <p:nvPr/>
        </p:nvPicPr>
        <p:blipFill>
          <a:blip r:embed="rId2"/>
          <a:stretch>
            <a:fillRect/>
          </a:stretch>
        </p:blipFill>
        <p:spPr>
          <a:xfrm>
            <a:off x="4864608" y="643971"/>
            <a:ext cx="6846363" cy="5328135"/>
          </a:xfrm>
          <a:prstGeom prst="rect">
            <a:avLst/>
          </a:prstGeom>
        </p:spPr>
      </p:pic>
    </p:spTree>
    <p:extLst>
      <p:ext uri="{BB962C8B-B14F-4D97-AF65-F5344CB8AC3E}">
        <p14:creationId xmlns:p14="http://schemas.microsoft.com/office/powerpoint/2010/main" val="421604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BE253-6E50-491E-3232-467762F29CE8}"/>
              </a:ext>
            </a:extLst>
          </p:cNvPr>
          <p:cNvSpPr>
            <a:spLocks noGrp="1"/>
          </p:cNvSpPr>
          <p:nvPr>
            <p:ph type="title"/>
          </p:nvPr>
        </p:nvSpPr>
        <p:spPr>
          <a:xfrm>
            <a:off x="838199" y="978408"/>
            <a:ext cx="4056530" cy="1106424"/>
          </a:xfrm>
        </p:spPr>
        <p:txBody>
          <a:bodyPr>
            <a:normAutofit/>
          </a:bodyPr>
          <a:lstStyle/>
          <a:p>
            <a:r>
              <a:rPr lang="en-IN" sz="2800"/>
              <a:t>Bias Detection - Key Metrics Used</a:t>
            </a:r>
            <a:endParaRPr lang="en-US" sz="2800"/>
          </a:p>
        </p:txBody>
      </p:sp>
      <p:sp>
        <p:nvSpPr>
          <p:cNvPr id="49" name="Rectangle 4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A0B2E7-6ED7-7A22-6F8D-3F49C765FC95}"/>
              </a:ext>
            </a:extLst>
          </p:cNvPr>
          <p:cNvSpPr>
            <a:spLocks noGrp="1"/>
          </p:cNvSpPr>
          <p:nvPr>
            <p:ph idx="1"/>
          </p:nvPr>
        </p:nvSpPr>
        <p:spPr>
          <a:xfrm>
            <a:off x="838199" y="2359152"/>
            <a:ext cx="4056530" cy="3429000"/>
          </a:xfrm>
        </p:spPr>
        <p:txBody>
          <a:bodyPr>
            <a:normAutofit/>
          </a:bodyPr>
          <a:lstStyle/>
          <a:p>
            <a:pPr marL="0" indent="0">
              <a:buNone/>
            </a:pPr>
            <a:r>
              <a:rPr lang="en-IN" sz="1800" b="1" dirty="0"/>
              <a:t>Statistical Parity Difference (SPD)</a:t>
            </a:r>
            <a:r>
              <a:rPr lang="en-IN" sz="1800" dirty="0"/>
              <a:t> Measures the difference in approval rates between privileged and unprivileged groups.		</a:t>
            </a:r>
          </a:p>
          <a:p>
            <a:pPr lvl="1"/>
            <a:r>
              <a:rPr lang="en-IN" sz="1800" b="1" dirty="0"/>
              <a:t>Ideal Range:</a:t>
            </a:r>
            <a:r>
              <a:rPr lang="en-IN" sz="1800" dirty="0"/>
              <a:t> -0.1 to 0.1</a:t>
            </a:r>
          </a:p>
          <a:p>
            <a:pPr lvl="1"/>
            <a:endParaRPr lang="en-IN" sz="1800" dirty="0"/>
          </a:p>
          <a:p>
            <a:pPr marL="0" indent="0">
              <a:buNone/>
            </a:pPr>
            <a:r>
              <a:rPr lang="en-IN" sz="1800" b="1" dirty="0"/>
              <a:t>Disparate Impact (DI) </a:t>
            </a:r>
            <a:r>
              <a:rPr lang="en-IN" sz="1800" dirty="0"/>
              <a:t>Measures approval rate ratio of unprivileged vs. privileged groups. </a:t>
            </a:r>
          </a:p>
          <a:p>
            <a:pPr lvl="1"/>
            <a:r>
              <a:rPr lang="en-IN" sz="1800" b="1" dirty="0"/>
              <a:t>Ideal Range:</a:t>
            </a:r>
            <a:r>
              <a:rPr lang="en-IN" sz="1800" dirty="0"/>
              <a:t> 0.90 to 1.10</a:t>
            </a:r>
          </a:p>
          <a:p>
            <a:pPr marL="457200" lvl="1" indent="0">
              <a:buNone/>
            </a:pPr>
            <a:endParaRPr lang="en-IN" sz="1800" dirty="0"/>
          </a:p>
          <a:p>
            <a:pPr marL="457200" lvl="1" indent="0">
              <a:buNone/>
            </a:pPr>
            <a:endParaRPr lang="en-IN" sz="1800" dirty="0"/>
          </a:p>
          <a:p>
            <a:endParaRPr lang="en-US" sz="1800" dirty="0"/>
          </a:p>
        </p:txBody>
      </p:sp>
      <p:pic>
        <p:nvPicPr>
          <p:cNvPr id="6" name="Picture 5">
            <a:extLst>
              <a:ext uri="{FF2B5EF4-FFF2-40B4-BE49-F238E27FC236}">
                <a16:creationId xmlns:a16="http://schemas.microsoft.com/office/drawing/2014/main" id="{B232007E-3991-A42B-2C1A-E45E7D3DF260}"/>
              </a:ext>
            </a:extLst>
          </p:cNvPr>
          <p:cNvPicPr>
            <a:picLocks noChangeAspect="1"/>
          </p:cNvPicPr>
          <p:nvPr/>
        </p:nvPicPr>
        <p:blipFill>
          <a:blip r:embed="rId2"/>
          <a:stretch>
            <a:fillRect/>
          </a:stretch>
        </p:blipFill>
        <p:spPr>
          <a:xfrm>
            <a:off x="6321593" y="2886302"/>
            <a:ext cx="4776595" cy="2668579"/>
          </a:xfrm>
          <a:prstGeom prst="rect">
            <a:avLst/>
          </a:prstGeom>
        </p:spPr>
      </p:pic>
      <p:pic>
        <p:nvPicPr>
          <p:cNvPr id="5" name="Picture 4">
            <a:extLst>
              <a:ext uri="{FF2B5EF4-FFF2-40B4-BE49-F238E27FC236}">
                <a16:creationId xmlns:a16="http://schemas.microsoft.com/office/drawing/2014/main" id="{E4C138D9-A52A-83FC-79D0-641718C5EFA8}"/>
              </a:ext>
            </a:extLst>
          </p:cNvPr>
          <p:cNvPicPr>
            <a:picLocks noChangeAspect="1"/>
          </p:cNvPicPr>
          <p:nvPr/>
        </p:nvPicPr>
        <p:blipFill>
          <a:blip r:embed="rId3"/>
          <a:stretch>
            <a:fillRect/>
          </a:stretch>
        </p:blipFill>
        <p:spPr>
          <a:xfrm>
            <a:off x="8811491" y="746605"/>
            <a:ext cx="3140364" cy="1374803"/>
          </a:xfrm>
          <a:prstGeom prst="rect">
            <a:avLst/>
          </a:prstGeom>
        </p:spPr>
      </p:pic>
      <p:pic>
        <p:nvPicPr>
          <p:cNvPr id="4" name="Picture 3">
            <a:extLst>
              <a:ext uri="{FF2B5EF4-FFF2-40B4-BE49-F238E27FC236}">
                <a16:creationId xmlns:a16="http://schemas.microsoft.com/office/drawing/2014/main" id="{160888F2-561A-3AFD-DC25-2A7CB9AA6E70}"/>
              </a:ext>
            </a:extLst>
          </p:cNvPr>
          <p:cNvPicPr>
            <a:picLocks noChangeAspect="1"/>
          </p:cNvPicPr>
          <p:nvPr/>
        </p:nvPicPr>
        <p:blipFill>
          <a:blip r:embed="rId4"/>
          <a:stretch>
            <a:fillRect/>
          </a:stretch>
        </p:blipFill>
        <p:spPr>
          <a:xfrm>
            <a:off x="5504639" y="740664"/>
            <a:ext cx="2805973" cy="1399032"/>
          </a:xfrm>
          <a:prstGeom prst="rect">
            <a:avLst/>
          </a:prstGeom>
        </p:spPr>
      </p:pic>
    </p:spTree>
    <p:extLst>
      <p:ext uri="{BB962C8B-B14F-4D97-AF65-F5344CB8AC3E}">
        <p14:creationId xmlns:p14="http://schemas.microsoft.com/office/powerpoint/2010/main" val="424883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FF92C30-80A4-9465-3BD6-113F8FC40ECA}"/>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IN" sz="1400" dirty="0"/>
              <a:t>Bias Analysis: Statistical Parity, Disparate Impact &amp; Loan Disparities</a:t>
            </a:r>
            <a:endParaRPr lang="en-US" sz="36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diagram of a loan approval&#10;&#10;Description automatically generated">
            <a:extLst>
              <a:ext uri="{FF2B5EF4-FFF2-40B4-BE49-F238E27FC236}">
                <a16:creationId xmlns:a16="http://schemas.microsoft.com/office/drawing/2014/main" id="{CE8A5078-A09A-9A15-F60E-4F6D67751BD4}"/>
              </a:ext>
            </a:extLst>
          </p:cNvPr>
          <p:cNvPicPr>
            <a:picLocks noChangeAspect="1"/>
          </p:cNvPicPr>
          <p:nvPr/>
        </p:nvPicPr>
        <p:blipFill>
          <a:blip r:embed="rId2"/>
          <a:stretch>
            <a:fillRect/>
          </a:stretch>
        </p:blipFill>
        <p:spPr>
          <a:xfrm>
            <a:off x="549058" y="2232073"/>
            <a:ext cx="5431536" cy="3924284"/>
          </a:xfrm>
          <a:prstGeom prst="rect">
            <a:avLst/>
          </a:prstGeom>
        </p:spPr>
      </p:pic>
      <p:pic>
        <p:nvPicPr>
          <p:cNvPr id="8" name="Picture 7" descr="A graph of different colored bars&#10;&#10;Description automatically generated with medium confidence">
            <a:extLst>
              <a:ext uri="{FF2B5EF4-FFF2-40B4-BE49-F238E27FC236}">
                <a16:creationId xmlns:a16="http://schemas.microsoft.com/office/drawing/2014/main" id="{740171CA-9324-FB6A-DB24-166C9CE0F758}"/>
              </a:ext>
            </a:extLst>
          </p:cNvPr>
          <p:cNvPicPr>
            <a:picLocks noChangeAspect="1"/>
          </p:cNvPicPr>
          <p:nvPr/>
        </p:nvPicPr>
        <p:blipFill>
          <a:blip r:embed="rId3"/>
          <a:stretch>
            <a:fillRect/>
          </a:stretch>
        </p:blipFill>
        <p:spPr>
          <a:xfrm>
            <a:off x="5980594" y="2625273"/>
            <a:ext cx="5431536" cy="2444191"/>
          </a:xfrm>
          <a:prstGeom prst="rect">
            <a:avLst/>
          </a:prstGeom>
        </p:spPr>
      </p:pic>
      <p:sp>
        <p:nvSpPr>
          <p:cNvPr id="9" name="TextBox 8">
            <a:extLst>
              <a:ext uri="{FF2B5EF4-FFF2-40B4-BE49-F238E27FC236}">
                <a16:creationId xmlns:a16="http://schemas.microsoft.com/office/drawing/2014/main" id="{F3DA0498-75E7-926E-43A9-413E615088C0}"/>
              </a:ext>
            </a:extLst>
          </p:cNvPr>
          <p:cNvSpPr txBox="1"/>
          <p:nvPr/>
        </p:nvSpPr>
        <p:spPr>
          <a:xfrm>
            <a:off x="5161660" y="41874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000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37B1A-8315-3C26-433E-BF5E5CF247F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Bias Identification &amp; Mitigation in Loan Model</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screen shot of a diagram&#10;&#10;Description automatically generated">
            <a:extLst>
              <a:ext uri="{FF2B5EF4-FFF2-40B4-BE49-F238E27FC236}">
                <a16:creationId xmlns:a16="http://schemas.microsoft.com/office/drawing/2014/main" id="{AE18E4C9-D9E9-6A7E-2C0C-C35DF7A0964F}"/>
              </a:ext>
            </a:extLst>
          </p:cNvPr>
          <p:cNvPicPr>
            <a:picLocks noChangeAspect="1"/>
          </p:cNvPicPr>
          <p:nvPr/>
        </p:nvPicPr>
        <p:blipFill>
          <a:blip r:embed="rId2"/>
          <a:stretch>
            <a:fillRect/>
          </a:stretch>
        </p:blipFill>
        <p:spPr>
          <a:xfrm>
            <a:off x="5265684" y="160291"/>
            <a:ext cx="5833240" cy="6519242"/>
          </a:xfrm>
          <a:prstGeom prst="rect">
            <a:avLst/>
          </a:prstGeom>
        </p:spPr>
      </p:pic>
    </p:spTree>
    <p:extLst>
      <p:ext uri="{BB962C8B-B14F-4D97-AF65-F5344CB8AC3E}">
        <p14:creationId xmlns:p14="http://schemas.microsoft.com/office/powerpoint/2010/main" val="155732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839-8847-FD37-4E1C-AC1C87DD5124}"/>
              </a:ext>
            </a:extLst>
          </p:cNvPr>
          <p:cNvSpPr>
            <a:spLocks noGrp="1"/>
          </p:cNvSpPr>
          <p:nvPr>
            <p:ph type="title"/>
          </p:nvPr>
        </p:nvSpPr>
        <p:spPr>
          <a:xfrm>
            <a:off x="838200" y="365125"/>
            <a:ext cx="6382657" cy="1325563"/>
          </a:xfrm>
        </p:spPr>
        <p:txBody>
          <a:bodyPr/>
          <a:lstStyle/>
          <a:p>
            <a:r>
              <a:rPr lang="en-GB" dirty="0"/>
              <a:t>Reweighting Technique for Bias Mitigation</a:t>
            </a:r>
            <a:endParaRPr lang="en-US" dirty="0"/>
          </a:p>
        </p:txBody>
      </p:sp>
      <p:pic>
        <p:nvPicPr>
          <p:cNvPr id="5" name="Content Placeholder 4" descr="A diagram of a method of using a method&#10;&#10;Description automatically generated with medium confidence">
            <a:extLst>
              <a:ext uri="{FF2B5EF4-FFF2-40B4-BE49-F238E27FC236}">
                <a16:creationId xmlns:a16="http://schemas.microsoft.com/office/drawing/2014/main" id="{0BB22754-A8DF-DF39-9290-C276B0A2A190}"/>
              </a:ext>
            </a:extLst>
          </p:cNvPr>
          <p:cNvPicPr>
            <a:picLocks noGrp="1" noChangeAspect="1"/>
          </p:cNvPicPr>
          <p:nvPr>
            <p:ph idx="1"/>
          </p:nvPr>
        </p:nvPicPr>
        <p:blipFill rotWithShape="1">
          <a:blip r:embed="rId2"/>
          <a:srcRect t="16784"/>
          <a:stretch/>
        </p:blipFill>
        <p:spPr>
          <a:xfrm>
            <a:off x="838200" y="2507845"/>
            <a:ext cx="6013691" cy="3985030"/>
          </a:xfrm>
        </p:spPr>
      </p:pic>
      <p:pic>
        <p:nvPicPr>
          <p:cNvPr id="7" name="Picture 6">
            <a:extLst>
              <a:ext uri="{FF2B5EF4-FFF2-40B4-BE49-F238E27FC236}">
                <a16:creationId xmlns:a16="http://schemas.microsoft.com/office/drawing/2014/main" id="{92261B27-60C7-0046-ECB1-03291E0DB407}"/>
              </a:ext>
            </a:extLst>
          </p:cNvPr>
          <p:cNvPicPr>
            <a:picLocks noChangeAspect="1"/>
          </p:cNvPicPr>
          <p:nvPr/>
        </p:nvPicPr>
        <p:blipFill>
          <a:blip r:embed="rId3"/>
          <a:srcRect/>
          <a:stretch/>
        </p:blipFill>
        <p:spPr>
          <a:xfrm>
            <a:off x="7574901" y="3302000"/>
            <a:ext cx="4617099" cy="2894215"/>
          </a:xfrm>
          <a:prstGeom prst="rect">
            <a:avLst/>
          </a:prstGeom>
        </p:spPr>
      </p:pic>
      <p:pic>
        <p:nvPicPr>
          <p:cNvPr id="9" name="Picture 8">
            <a:extLst>
              <a:ext uri="{FF2B5EF4-FFF2-40B4-BE49-F238E27FC236}">
                <a16:creationId xmlns:a16="http://schemas.microsoft.com/office/drawing/2014/main" id="{ADDDA1EF-55BF-FA5F-F675-443FE975990C}"/>
              </a:ext>
            </a:extLst>
          </p:cNvPr>
          <p:cNvPicPr>
            <a:picLocks noChangeAspect="1"/>
          </p:cNvPicPr>
          <p:nvPr/>
        </p:nvPicPr>
        <p:blipFill>
          <a:blip r:embed="rId4"/>
          <a:srcRect/>
          <a:stretch/>
        </p:blipFill>
        <p:spPr>
          <a:xfrm>
            <a:off x="7499385" y="207470"/>
            <a:ext cx="4041952" cy="2672365"/>
          </a:xfrm>
          <a:prstGeom prst="rect">
            <a:avLst/>
          </a:prstGeom>
        </p:spPr>
      </p:pic>
    </p:spTree>
    <p:extLst>
      <p:ext uri="{BB962C8B-B14F-4D97-AF65-F5344CB8AC3E}">
        <p14:creationId xmlns:p14="http://schemas.microsoft.com/office/powerpoint/2010/main" val="197561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6F294-3263-774C-9600-47D12C49E7C2}"/>
              </a:ext>
            </a:extLst>
          </p:cNvPr>
          <p:cNvSpPr>
            <a:spLocks noGrp="1"/>
          </p:cNvSpPr>
          <p:nvPr>
            <p:ph type="title"/>
          </p:nvPr>
        </p:nvSpPr>
        <p:spPr>
          <a:xfrm>
            <a:off x="612648" y="1078992"/>
            <a:ext cx="6272784" cy="1545336"/>
          </a:xfrm>
        </p:spPr>
        <p:txBody>
          <a:bodyPr anchor="b">
            <a:normAutofit/>
          </a:bodyPr>
          <a:lstStyle/>
          <a:p>
            <a:r>
              <a:rPr lang="en-IN" sz="4800" dirty="0"/>
              <a:t>Impact of Reweighing on Fairness and Accuracy</a:t>
            </a:r>
            <a:endParaRPr lang="en-US" sz="4800" dirty="0"/>
          </a:p>
        </p:txBody>
      </p:sp>
      <p:sp>
        <p:nvSpPr>
          <p:cNvPr id="56" name="Rectangle 55">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graph showing the cost of a cost&#10;&#10;Description automatically generated with medium confidence">
            <a:extLst>
              <a:ext uri="{FF2B5EF4-FFF2-40B4-BE49-F238E27FC236}">
                <a16:creationId xmlns:a16="http://schemas.microsoft.com/office/drawing/2014/main" id="{C5CA83E5-C4AA-64D2-CFFF-1F77C522EBE7}"/>
              </a:ext>
            </a:extLst>
          </p:cNvPr>
          <p:cNvPicPr>
            <a:picLocks noChangeAspect="1"/>
          </p:cNvPicPr>
          <p:nvPr/>
        </p:nvPicPr>
        <p:blipFill rotWithShape="1">
          <a:blip r:embed="rId2"/>
          <a:srcRect b="2558"/>
          <a:stretch/>
        </p:blipFill>
        <p:spPr>
          <a:xfrm>
            <a:off x="7684008" y="1"/>
            <a:ext cx="4507992" cy="2240280"/>
          </a:xfrm>
          <a:prstGeom prst="rect">
            <a:avLst/>
          </a:prstGeom>
        </p:spPr>
      </p:pic>
      <p:sp>
        <p:nvSpPr>
          <p:cNvPr id="58" name="Rectangle 57">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9CA31F-AC42-2A70-C2B0-BCDC1E977F79}"/>
              </a:ext>
            </a:extLst>
          </p:cNvPr>
          <p:cNvSpPr>
            <a:spLocks noGrp="1"/>
          </p:cNvSpPr>
          <p:nvPr>
            <p:ph idx="1"/>
          </p:nvPr>
        </p:nvSpPr>
        <p:spPr>
          <a:xfrm>
            <a:off x="612648" y="3355848"/>
            <a:ext cx="6272784" cy="2825496"/>
          </a:xfrm>
        </p:spPr>
        <p:txBody>
          <a:bodyPr>
            <a:normAutofit/>
          </a:bodyPr>
          <a:lstStyle/>
          <a:p>
            <a:r>
              <a:rPr lang="en-IN" sz="1700" dirty="0"/>
              <a:t>Reweighing successfully reduced fairness disparities while keeping the overall accuracy of the model nearly unchanged.</a:t>
            </a:r>
          </a:p>
          <a:p>
            <a:r>
              <a:rPr lang="en-IN" sz="1700" dirty="0"/>
              <a:t>The biggest bias correction occurred in Equality of Odds, showing that privileged and unprivileged groups now receive more equitable treatment.</a:t>
            </a:r>
          </a:p>
          <a:p>
            <a:r>
              <a:rPr lang="en-IN" sz="1700" dirty="0"/>
              <a:t>False negatives and total cost remain stable, indicating that the intervention did not create new risks in misclassifications.</a:t>
            </a:r>
          </a:p>
          <a:p>
            <a:r>
              <a:rPr lang="en-IN" sz="1700" dirty="0"/>
              <a:t>Fairness trade-offs are minimal: while fairness improved, there was no drastic impact on precision, sensitivity, or F1 score, which is a positive outcome.</a:t>
            </a:r>
            <a:endParaRPr lang="en-US" sz="1700" dirty="0"/>
          </a:p>
        </p:txBody>
      </p:sp>
      <p:pic>
        <p:nvPicPr>
          <p:cNvPr id="11" name="Picture 10" descr="A graph of weight scale&#10;&#10;Description automatically generated with medium confidence">
            <a:extLst>
              <a:ext uri="{FF2B5EF4-FFF2-40B4-BE49-F238E27FC236}">
                <a16:creationId xmlns:a16="http://schemas.microsoft.com/office/drawing/2014/main" id="{E3FADE91-1CF0-424A-0FF7-E42D7159C212}"/>
              </a:ext>
            </a:extLst>
          </p:cNvPr>
          <p:cNvPicPr>
            <a:picLocks noChangeAspect="1"/>
          </p:cNvPicPr>
          <p:nvPr/>
        </p:nvPicPr>
        <p:blipFill rotWithShape="1">
          <a:blip r:embed="rId3"/>
          <a:srcRect t="4302" b="11109"/>
          <a:stretch/>
        </p:blipFill>
        <p:spPr>
          <a:xfrm>
            <a:off x="7684008" y="2308860"/>
            <a:ext cx="4507992" cy="2240280"/>
          </a:xfrm>
          <a:prstGeom prst="rect">
            <a:avLst/>
          </a:prstGeom>
        </p:spPr>
      </p:pic>
      <p:pic>
        <p:nvPicPr>
          <p:cNvPr id="13" name="Picture 12" descr="A red line with black text&#10;&#10;Description automatically generated">
            <a:extLst>
              <a:ext uri="{FF2B5EF4-FFF2-40B4-BE49-F238E27FC236}">
                <a16:creationId xmlns:a16="http://schemas.microsoft.com/office/drawing/2014/main" id="{983E81D1-1709-D522-6E1B-6368214CE2D9}"/>
              </a:ext>
            </a:extLst>
          </p:cNvPr>
          <p:cNvPicPr>
            <a:picLocks noChangeAspect="1"/>
          </p:cNvPicPr>
          <p:nvPr/>
        </p:nvPicPr>
        <p:blipFill rotWithShape="1">
          <a:blip r:embed="rId4"/>
          <a:srcRect r="16992" b="-3"/>
          <a:stretch/>
        </p:blipFill>
        <p:spPr>
          <a:xfrm>
            <a:off x="7684008" y="4617720"/>
            <a:ext cx="4507992" cy="2240280"/>
          </a:xfrm>
          <a:prstGeom prst="rect">
            <a:avLst/>
          </a:prstGeom>
        </p:spPr>
      </p:pic>
    </p:spTree>
    <p:extLst>
      <p:ext uri="{BB962C8B-B14F-4D97-AF65-F5344CB8AC3E}">
        <p14:creationId xmlns:p14="http://schemas.microsoft.com/office/powerpoint/2010/main" val="307312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515</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Fair AI in Loan Approval: Ensuring Responsible AI in Financial Decisions</vt:lpstr>
      <vt:lpstr>Key Problems:</vt:lpstr>
      <vt:lpstr>Key Factors in Loan Approval Bias</vt:lpstr>
      <vt:lpstr>Model Development Approach </vt:lpstr>
      <vt:lpstr>Bias Detection - Key Metrics Used</vt:lpstr>
      <vt:lpstr>Bias Analysis: Statistical Parity, Disparate Impact &amp; Loan Disparities</vt:lpstr>
      <vt:lpstr>Bias Identification &amp; Mitigation in Loan Model</vt:lpstr>
      <vt:lpstr>Reweighting Technique for Bias Mitigation</vt:lpstr>
      <vt:lpstr>Impact of Reweighing on Fairness and Accuracy</vt:lpstr>
      <vt:lpstr>Optimizing Thresholds for Fairness &amp; Cost Balance</vt:lpstr>
      <vt:lpstr>Bias Mitigation &amp; Fairness Comparison: Full vs ACF Model</vt:lpstr>
      <vt:lpstr>Fairness Disparities in Loan Approvals by Marital Status" </vt:lpstr>
      <vt:lpstr>SHAP Analysis: Impact of Marital Status on Loan Approvals</vt:lpstr>
      <vt:lpstr>Enhancing Model Fairness &amp; Performance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AI in Loan Approval: Ensuring Responsible AI in Financial Decisions</dc:title>
  <dc:creator>prajwal wagh</dc:creator>
  <cp:lastModifiedBy>Dikshant Phulpagar</cp:lastModifiedBy>
  <cp:revision>4</cp:revision>
  <dcterms:created xsi:type="dcterms:W3CDTF">2025-03-10T17:09:01Z</dcterms:created>
  <dcterms:modified xsi:type="dcterms:W3CDTF">2025-03-11T04:34:06Z</dcterms:modified>
</cp:coreProperties>
</file>