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sree k" userId="5234fc73767a9610" providerId="LiveId" clId="{39ED0FBE-6A9F-465A-853A-5BAB58F6A5A9}"/>
    <pc:docChg chg="modSld">
      <pc:chgData name="Yuvasree k" userId="5234fc73767a9610" providerId="LiveId" clId="{39ED0FBE-6A9F-465A-853A-5BAB58F6A5A9}" dt="2024-08-31T17:05:25.057" v="80" actId="20577"/>
      <pc:docMkLst>
        <pc:docMk/>
      </pc:docMkLst>
      <pc:sldChg chg="modSp mod">
        <pc:chgData name="Yuvasree k" userId="5234fc73767a9610" providerId="LiveId" clId="{39ED0FBE-6A9F-465A-853A-5BAB58F6A5A9}" dt="2024-08-31T17:00:59.543" v="1" actId="20577"/>
        <pc:sldMkLst>
          <pc:docMk/>
          <pc:sldMk cId="0" sldId="256"/>
        </pc:sldMkLst>
        <pc:spChg chg="mod">
          <ac:chgData name="Yuvasree k" userId="5234fc73767a9610" providerId="LiveId" clId="{39ED0FBE-6A9F-465A-853A-5BAB58F6A5A9}" dt="2024-08-31T17:00:59.543" v="1" actId="20577"/>
          <ac:spMkLst>
            <pc:docMk/>
            <pc:sldMk cId="0" sldId="256"/>
            <ac:spMk id="14" creationId="{D55ADE35-C35B-07C1-F5AA-C33B3DDB802E}"/>
          </ac:spMkLst>
        </pc:spChg>
      </pc:sldChg>
      <pc:sldChg chg="modSp mod">
        <pc:chgData name="Yuvasree k" userId="5234fc73767a9610" providerId="LiveId" clId="{39ED0FBE-6A9F-465A-853A-5BAB58F6A5A9}" dt="2024-08-31T17:05:25.057" v="80" actId="20577"/>
        <pc:sldMkLst>
          <pc:docMk/>
          <pc:sldMk cId="0" sldId="264"/>
        </pc:sldMkLst>
        <pc:spChg chg="mod">
          <ac:chgData name="Yuvasree k" userId="5234fc73767a9610" providerId="LiveId" clId="{39ED0FBE-6A9F-465A-853A-5BAB58F6A5A9}" dt="2024-08-31T17:05:25.057" v="80" actId="20577"/>
          <ac:spMkLst>
            <pc:docMk/>
            <pc:sldMk cId="0" sldId="264"/>
            <ac:spMk id="2" creationId="{F22405F2-F445-E05A-3626-2970549FB5B9}"/>
          </ac:spMkLst>
        </pc:spChg>
      </pc:sldChg>
      <pc:sldChg chg="modSp mod">
        <pc:chgData name="Yuvasree k" userId="5234fc73767a9610" providerId="LiveId" clId="{39ED0FBE-6A9F-465A-853A-5BAB58F6A5A9}" dt="2024-08-31T17:04:47.951" v="50" actId="20577"/>
        <pc:sldMkLst>
          <pc:docMk/>
          <pc:sldMk cId="2720660618" sldId="269"/>
        </pc:sldMkLst>
        <pc:spChg chg="mod">
          <ac:chgData name="Yuvasree k" userId="5234fc73767a9610" providerId="LiveId" clId="{39ED0FBE-6A9F-465A-853A-5BAB58F6A5A9}" dt="2024-08-31T17:04:47.951" v="50" actId="20577"/>
          <ac:spMkLst>
            <pc:docMk/>
            <pc:sldMk cId="2720660618" sldId="269"/>
            <ac:spMk id="3" creationId="{36F4206C-B2A9-F147-9B9C-FF83E59ECCF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yuvas\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Sheet5!$B$4:$B$5</c:f>
              <c:strCache>
                <c:ptCount val="1"/>
                <c:pt idx="0">
                  <c:v>Female</c:v>
                </c:pt>
              </c:strCache>
            </c:strRef>
          </c:tx>
          <c:spPr>
            <a:solidFill>
              <a:schemeClr val="accent1"/>
            </a:solidFill>
            <a:ln>
              <a:noFill/>
            </a:ln>
            <a:effectLst/>
          </c:spPr>
          <c:invertIfNegative val="0"/>
          <c:cat>
            <c:multiLvlStrRef>
              <c:f>Sheet5!$A$6:$A$37</c:f>
              <c:multiLvlStrCache>
                <c:ptCount val="27"/>
                <c:lvl>
                  <c:pt idx="0">
                    <c:v>Auckland, New Zealand</c:v>
                  </c:pt>
                  <c:pt idx="1">
                    <c:v>Chennai, India</c:v>
                  </c:pt>
                  <c:pt idx="2">
                    <c:v>Columbus, USA</c:v>
                  </c:pt>
                  <c:pt idx="3">
                    <c:v>Hyderabad, India</c:v>
                  </c:pt>
                  <c:pt idx="4">
                    <c:v>Remote</c:v>
                  </c:pt>
                  <c:pt idx="5">
                    <c:v>Seattle, USA</c:v>
                  </c:pt>
                  <c:pt idx="6">
                    <c:v>Wellington, New Zealand</c:v>
                  </c:pt>
                  <c:pt idx="7">
                    <c:v>Auckland, New Zealand</c:v>
                  </c:pt>
                  <c:pt idx="8">
                    <c:v>Chennai, India</c:v>
                  </c:pt>
                  <c:pt idx="9">
                    <c:v>Columbus, USA</c:v>
                  </c:pt>
                  <c:pt idx="10">
                    <c:v>Hyderabad, India</c:v>
                  </c:pt>
                  <c:pt idx="11">
                    <c:v>Remote</c:v>
                  </c:pt>
                  <c:pt idx="12">
                    <c:v>Seattle, USA</c:v>
                  </c:pt>
                  <c:pt idx="13">
                    <c:v>Auckland, New Zealand</c:v>
                  </c:pt>
                  <c:pt idx="14">
                    <c:v>Chennai, India</c:v>
                  </c:pt>
                  <c:pt idx="15">
                    <c:v>Columbus, USA</c:v>
                  </c:pt>
                  <c:pt idx="16">
                    <c:v>Hyderabad, India</c:v>
                  </c:pt>
                  <c:pt idx="17">
                    <c:v>Remote</c:v>
                  </c:pt>
                  <c:pt idx="18">
                    <c:v>Seattle, USA</c:v>
                  </c:pt>
                  <c:pt idx="19">
                    <c:v>Wellington, New Zealand</c:v>
                  </c:pt>
                  <c:pt idx="20">
                    <c:v>Auckland, New Zealand</c:v>
                  </c:pt>
                  <c:pt idx="21">
                    <c:v>Chennai, India</c:v>
                  </c:pt>
                  <c:pt idx="22">
                    <c:v>Columbus, USA</c:v>
                  </c:pt>
                  <c:pt idx="23">
                    <c:v>Hyderabad, India</c:v>
                  </c:pt>
                  <c:pt idx="24">
                    <c:v>Remote</c:v>
                  </c:pt>
                  <c:pt idx="25">
                    <c:v>Seattle, USA</c:v>
                  </c:pt>
                  <c:pt idx="26">
                    <c:v>Wellington, New Zealand</c:v>
                  </c:pt>
                </c:lvl>
                <c:lvl>
                  <c:pt idx="0">
                    <c:v>High</c:v>
                  </c:pt>
                  <c:pt idx="7">
                    <c:v>low</c:v>
                  </c:pt>
                  <c:pt idx="13">
                    <c:v>Medium</c:v>
                  </c:pt>
                  <c:pt idx="20">
                    <c:v>Very High</c:v>
                  </c:pt>
                </c:lvl>
              </c:multiLvlStrCache>
            </c:multiLvlStrRef>
          </c:cat>
          <c:val>
            <c:numRef>
              <c:f>Sheet5!$B$6:$B$37</c:f>
              <c:numCache>
                <c:formatCode>General</c:formatCode>
                <c:ptCount val="27"/>
                <c:pt idx="0">
                  <c:v>81897.789999999994</c:v>
                </c:pt>
                <c:pt idx="1">
                  <c:v>357751.6</c:v>
                </c:pt>
                <c:pt idx="2">
                  <c:v>270505.40999999997</c:v>
                </c:pt>
                <c:pt idx="3">
                  <c:v>595348.45000000007</c:v>
                </c:pt>
                <c:pt idx="4">
                  <c:v>496233.35</c:v>
                </c:pt>
                <c:pt idx="5">
                  <c:v>365771.68</c:v>
                </c:pt>
                <c:pt idx="6">
                  <c:v>174436.31</c:v>
                </c:pt>
                <c:pt idx="7">
                  <c:v>71135.799999999988</c:v>
                </c:pt>
                <c:pt idx="8">
                  <c:v>114242.94</c:v>
                </c:pt>
                <c:pt idx="10">
                  <c:v>33031.26</c:v>
                </c:pt>
                <c:pt idx="11">
                  <c:v>156281.47</c:v>
                </c:pt>
                <c:pt idx="12">
                  <c:v>89292.59</c:v>
                </c:pt>
                <c:pt idx="13">
                  <c:v>68008.55</c:v>
                </c:pt>
                <c:pt idx="14">
                  <c:v>133613.62</c:v>
                </c:pt>
                <c:pt idx="15">
                  <c:v>186798.21000000002</c:v>
                </c:pt>
                <c:pt idx="16">
                  <c:v>331972.73000000004</c:v>
                </c:pt>
                <c:pt idx="17">
                  <c:v>347532.66</c:v>
                </c:pt>
                <c:pt idx="18">
                  <c:v>140354.16999999998</c:v>
                </c:pt>
                <c:pt idx="19">
                  <c:v>69057.320000000007</c:v>
                </c:pt>
                <c:pt idx="20">
                  <c:v>219174.49</c:v>
                </c:pt>
                <c:pt idx="21">
                  <c:v>104903.79</c:v>
                </c:pt>
                <c:pt idx="22">
                  <c:v>207853.03</c:v>
                </c:pt>
                <c:pt idx="24">
                  <c:v>104038.9</c:v>
                </c:pt>
                <c:pt idx="25">
                  <c:v>109163.39</c:v>
                </c:pt>
                <c:pt idx="26">
                  <c:v>339652.26</c:v>
                </c:pt>
              </c:numCache>
            </c:numRef>
          </c:val>
          <c:extLst>
            <c:ext xmlns:c16="http://schemas.microsoft.com/office/drawing/2014/chart" uri="{C3380CC4-5D6E-409C-BE32-E72D297353CC}">
              <c16:uniqueId val="{00000000-0312-4148-9A0F-A73B75EDE567}"/>
            </c:ext>
          </c:extLst>
        </c:ser>
        <c:ser>
          <c:idx val="1"/>
          <c:order val="1"/>
          <c:tx>
            <c:strRef>
              <c:f>Sheet5!$C$4:$C$5</c:f>
              <c:strCache>
                <c:ptCount val="1"/>
                <c:pt idx="0">
                  <c:v>Male</c:v>
                </c:pt>
              </c:strCache>
            </c:strRef>
          </c:tx>
          <c:spPr>
            <a:solidFill>
              <a:schemeClr val="accent2"/>
            </a:solidFill>
            <a:ln>
              <a:noFill/>
            </a:ln>
            <a:effectLst/>
          </c:spPr>
          <c:invertIfNegative val="0"/>
          <c:cat>
            <c:multiLvlStrRef>
              <c:f>Sheet5!$A$6:$A$37</c:f>
              <c:multiLvlStrCache>
                <c:ptCount val="27"/>
                <c:lvl>
                  <c:pt idx="0">
                    <c:v>Auckland, New Zealand</c:v>
                  </c:pt>
                  <c:pt idx="1">
                    <c:v>Chennai, India</c:v>
                  </c:pt>
                  <c:pt idx="2">
                    <c:v>Columbus, USA</c:v>
                  </c:pt>
                  <c:pt idx="3">
                    <c:v>Hyderabad, India</c:v>
                  </c:pt>
                  <c:pt idx="4">
                    <c:v>Remote</c:v>
                  </c:pt>
                  <c:pt idx="5">
                    <c:v>Seattle, USA</c:v>
                  </c:pt>
                  <c:pt idx="6">
                    <c:v>Wellington, New Zealand</c:v>
                  </c:pt>
                  <c:pt idx="7">
                    <c:v>Auckland, New Zealand</c:v>
                  </c:pt>
                  <c:pt idx="8">
                    <c:v>Chennai, India</c:v>
                  </c:pt>
                  <c:pt idx="9">
                    <c:v>Columbus, USA</c:v>
                  </c:pt>
                  <c:pt idx="10">
                    <c:v>Hyderabad, India</c:v>
                  </c:pt>
                  <c:pt idx="11">
                    <c:v>Remote</c:v>
                  </c:pt>
                  <c:pt idx="12">
                    <c:v>Seattle, USA</c:v>
                  </c:pt>
                  <c:pt idx="13">
                    <c:v>Auckland, New Zealand</c:v>
                  </c:pt>
                  <c:pt idx="14">
                    <c:v>Chennai, India</c:v>
                  </c:pt>
                  <c:pt idx="15">
                    <c:v>Columbus, USA</c:v>
                  </c:pt>
                  <c:pt idx="16">
                    <c:v>Hyderabad, India</c:v>
                  </c:pt>
                  <c:pt idx="17">
                    <c:v>Remote</c:v>
                  </c:pt>
                  <c:pt idx="18">
                    <c:v>Seattle, USA</c:v>
                  </c:pt>
                  <c:pt idx="19">
                    <c:v>Wellington, New Zealand</c:v>
                  </c:pt>
                  <c:pt idx="20">
                    <c:v>Auckland, New Zealand</c:v>
                  </c:pt>
                  <c:pt idx="21">
                    <c:v>Chennai, India</c:v>
                  </c:pt>
                  <c:pt idx="22">
                    <c:v>Columbus, USA</c:v>
                  </c:pt>
                  <c:pt idx="23">
                    <c:v>Hyderabad, India</c:v>
                  </c:pt>
                  <c:pt idx="24">
                    <c:v>Remote</c:v>
                  </c:pt>
                  <c:pt idx="25">
                    <c:v>Seattle, USA</c:v>
                  </c:pt>
                  <c:pt idx="26">
                    <c:v>Wellington, New Zealand</c:v>
                  </c:pt>
                </c:lvl>
                <c:lvl>
                  <c:pt idx="0">
                    <c:v>High</c:v>
                  </c:pt>
                  <c:pt idx="7">
                    <c:v>low</c:v>
                  </c:pt>
                  <c:pt idx="13">
                    <c:v>Medium</c:v>
                  </c:pt>
                  <c:pt idx="20">
                    <c:v>Very High</c:v>
                  </c:pt>
                </c:lvl>
              </c:multiLvlStrCache>
            </c:multiLvlStrRef>
          </c:cat>
          <c:val>
            <c:numRef>
              <c:f>Sheet5!$C$6:$C$37</c:f>
              <c:numCache>
                <c:formatCode>General</c:formatCode>
                <c:ptCount val="27"/>
                <c:pt idx="0">
                  <c:v>351964.74</c:v>
                </c:pt>
                <c:pt idx="2">
                  <c:v>270279.81</c:v>
                </c:pt>
                <c:pt idx="3">
                  <c:v>251330.40000000002</c:v>
                </c:pt>
                <c:pt idx="4">
                  <c:v>348811.94000000006</c:v>
                </c:pt>
                <c:pt idx="5">
                  <c:v>364008.99</c:v>
                </c:pt>
                <c:pt idx="8">
                  <c:v>193419.74</c:v>
                </c:pt>
                <c:pt idx="9">
                  <c:v>39969.72</c:v>
                </c:pt>
                <c:pt idx="10">
                  <c:v>97209.57</c:v>
                </c:pt>
                <c:pt idx="11">
                  <c:v>268373.16000000003</c:v>
                </c:pt>
                <c:pt idx="13">
                  <c:v>61214.26</c:v>
                </c:pt>
                <c:pt idx="14">
                  <c:v>171591.43</c:v>
                </c:pt>
                <c:pt idx="15">
                  <c:v>186296.52000000002</c:v>
                </c:pt>
                <c:pt idx="16">
                  <c:v>258230.87999999998</c:v>
                </c:pt>
                <c:pt idx="17">
                  <c:v>332966.67000000004</c:v>
                </c:pt>
                <c:pt idx="18">
                  <c:v>188280.48</c:v>
                </c:pt>
                <c:pt idx="19">
                  <c:v>199368.52999999997</c:v>
                </c:pt>
                <c:pt idx="20">
                  <c:v>219446.72</c:v>
                </c:pt>
                <c:pt idx="22">
                  <c:v>214377.40999999997</c:v>
                </c:pt>
                <c:pt idx="23">
                  <c:v>328741.66000000003</c:v>
                </c:pt>
                <c:pt idx="24">
                  <c:v>774758.48</c:v>
                </c:pt>
                <c:pt idx="25">
                  <c:v>112645.99</c:v>
                </c:pt>
                <c:pt idx="26">
                  <c:v>342585.26</c:v>
                </c:pt>
              </c:numCache>
            </c:numRef>
          </c:val>
          <c:extLst>
            <c:ext xmlns:c16="http://schemas.microsoft.com/office/drawing/2014/chart" uri="{C3380CC4-5D6E-409C-BE32-E72D297353CC}">
              <c16:uniqueId val="{00000001-0312-4148-9A0F-A73B75EDE567}"/>
            </c:ext>
          </c:extLst>
        </c:ser>
        <c:dLbls>
          <c:showLegendKey val="0"/>
          <c:showVal val="0"/>
          <c:showCatName val="0"/>
          <c:showSerName val="0"/>
          <c:showPercent val="0"/>
          <c:showBubbleSize val="0"/>
        </c:dLbls>
        <c:gapWidth val="219"/>
        <c:overlap val="-27"/>
        <c:axId val="773001327"/>
        <c:axId val="773001807"/>
      </c:barChart>
      <c:catAx>
        <c:axId val="7730013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Place and Salary Rating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001807"/>
        <c:crosses val="autoZero"/>
        <c:auto val="1"/>
        <c:lblAlgn val="ctr"/>
        <c:lblOffset val="100"/>
        <c:noMultiLvlLbl val="0"/>
      </c:catAx>
      <c:valAx>
        <c:axId val="773001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Salary Level of Employee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001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YUVASREE.K</a:t>
            </a:r>
          </a:p>
          <a:p>
            <a:r>
              <a:rPr lang="en-US" sz="2400" dirty="0"/>
              <a:t>REGISTER NO: 122202247  </a:t>
            </a:r>
            <a:r>
              <a:rPr lang="en-US" sz="2400"/>
              <a:t>asunm1353122202247 </a:t>
            </a:r>
            <a:endParaRPr lang="en-US" sz="2400" dirty="0"/>
          </a:p>
          <a:p>
            <a:r>
              <a:rPr lang="en-US" sz="2400" dirty="0"/>
              <a:t>DEPARTMENT: B.COM(CORPORATE SECRETARYSHIP)</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F22405F2-F445-E05A-3626-2970549FB5B9}"/>
              </a:ext>
            </a:extLst>
          </p:cNvPr>
          <p:cNvSpPr/>
          <p:nvPr/>
        </p:nvSpPr>
        <p:spPr>
          <a:xfrm>
            <a:off x="609600" y="1143000"/>
            <a:ext cx="9601200" cy="1006429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1)Data collection:</a:t>
            </a:r>
          </a:p>
          <a:p>
            <a:pPr marL="285750" indent="-285750">
              <a:buFont typeface="Wingdings" pitchFamily="2" charset="2"/>
              <a:buChar char="q"/>
            </a:pPr>
            <a:r>
              <a:rPr lang="en-US" dirty="0"/>
              <a:t>Downloaded data set from the Upskill employee dataset.</a:t>
            </a:r>
          </a:p>
          <a:p>
            <a:pPr marL="285750" indent="-285750">
              <a:buFont typeface="Wingdings" pitchFamily="2" charset="2"/>
              <a:buChar char="q"/>
            </a:pPr>
            <a:endParaRPr lang="en-US" dirty="0"/>
          </a:p>
          <a:p>
            <a:r>
              <a:rPr lang="en-US" b="1" dirty="0"/>
              <a:t>2)Features collection:</a:t>
            </a:r>
          </a:p>
          <a:p>
            <a:pPr marL="285750" indent="-285750">
              <a:buFont typeface="Wingdings" pitchFamily="2" charset="2"/>
              <a:buChar char="q"/>
            </a:pPr>
            <a:r>
              <a:rPr lang="en-US" dirty="0"/>
              <a:t>Identify the features:(gender, performance level, employee salary rating, performance score)</a:t>
            </a:r>
          </a:p>
          <a:p>
            <a:endParaRPr lang="en-US" dirty="0"/>
          </a:p>
          <a:p>
            <a:r>
              <a:rPr lang="en-US" b="1" dirty="0"/>
              <a:t>3)Data cleaning:</a:t>
            </a:r>
          </a:p>
          <a:p>
            <a:r>
              <a:rPr lang="en-US" dirty="0"/>
              <a:t>Identify the missing value</a:t>
            </a:r>
          </a:p>
          <a:p>
            <a:r>
              <a:rPr lang="en-US" dirty="0"/>
              <a:t>Filter out through slicer</a:t>
            </a:r>
          </a:p>
          <a:p>
            <a:endParaRPr lang="en-US" dirty="0"/>
          </a:p>
          <a:p>
            <a:r>
              <a:rPr lang="en-US" b="1" dirty="0"/>
              <a:t>4)Performance level:</a:t>
            </a:r>
          </a:p>
          <a:p>
            <a:r>
              <a:rPr lang="en-US" dirty="0"/>
              <a:t>Calculated performance level with employee rating</a:t>
            </a:r>
          </a:p>
          <a:p>
            <a:endParaRPr lang="en-US" dirty="0"/>
          </a:p>
          <a:p>
            <a:r>
              <a:rPr lang="en-US" b="1" dirty="0"/>
              <a:t>5)summary:</a:t>
            </a:r>
          </a:p>
          <a:p>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F8E51CCB-3472-C74E-2869-9B3A128CFC7C}"/>
              </a:ext>
            </a:extLst>
          </p:cNvPr>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C6B69EB-ECE5-1F75-DCD8-C3DA725CA690}"/>
              </a:ext>
            </a:extLst>
          </p:cNvPr>
          <p:cNvGraphicFramePr>
            <a:graphicFrameLocks/>
          </p:cNvGraphicFramePr>
          <p:nvPr>
            <p:extLst>
              <p:ext uri="{D42A27DB-BD31-4B8C-83A1-F6EECF244321}">
                <p14:modId xmlns:p14="http://schemas.microsoft.com/office/powerpoint/2010/main" val="990750420"/>
              </p:ext>
            </p:extLst>
          </p:nvPr>
        </p:nvGraphicFramePr>
        <p:xfrm>
          <a:off x="609600" y="1577339"/>
          <a:ext cx="8686800" cy="42424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3866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E292DF0-DF7A-F393-1675-0F5CBE694094}"/>
              </a:ext>
            </a:extLst>
          </p:cNvPr>
          <p:cNvSpPr>
            <a:spLocks noGrp="1"/>
          </p:cNvSpPr>
          <p:nvPr>
            <p:ph type="body" idx="1"/>
          </p:nvPr>
        </p:nvSpPr>
        <p:spPr>
          <a:xfrm>
            <a:off x="609600" y="1577340"/>
            <a:ext cx="9144000" cy="5103833"/>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Our analysis found significant salary disparities based on employee type, gender, and location. Female employees earned less than male counterparts, and salaries varied across regions. To address these issues, we recommend implementing equal pay measures and adjusting compensation for location-based differences. Future research should explore additional factors influencing salary.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D4B7A608-3DAF-8540-21C1-1695C615242D}"/>
              </a:ext>
            </a:extLst>
          </p:cNvPr>
          <p:cNvSpPr>
            <a:spLocks noGrp="1"/>
          </p:cNvSpPr>
          <p:nvPr>
            <p:ph type="body" idx="1"/>
          </p:nvPr>
        </p:nvSpPr>
        <p:spPr>
          <a:xfrm>
            <a:off x="381000" y="1695450"/>
            <a:ext cx="7924800" cy="3323987"/>
          </a:xfrm>
        </p:spPr>
        <p:txBody>
          <a:bodyPr/>
          <a:lstStyle/>
          <a:p>
            <a:r>
              <a:rPr lang="en-US" sz="3200" b="1" dirty="0">
                <a:latin typeface="Times New Roman" panose="02020603050405020304" pitchFamily="18" charset="0"/>
                <a:cs typeface="Times New Roman" panose="02020603050405020304" pitchFamily="18" charset="0"/>
              </a:rPr>
              <a:t>Question:</a:t>
            </a:r>
          </a:p>
          <a:p>
            <a:r>
              <a:rPr lang="en-US" sz="2800" dirty="0">
                <a:latin typeface="Times New Roman" panose="02020603050405020304" pitchFamily="18" charset="0"/>
                <a:cs typeface="Times New Roman" panose="02020603050405020304" pitchFamily="18" charset="0"/>
              </a:rPr>
              <a:t>What are the key salary disparities among employees based on type, gender, and location?</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Hypothesis:</a:t>
            </a:r>
          </a:p>
          <a:p>
            <a:r>
              <a:rPr lang="en-US" sz="2800" dirty="0">
                <a:latin typeface="Times New Roman" panose="02020603050405020304" pitchFamily="18" charset="0"/>
                <a:cs typeface="Times New Roman" panose="02020603050405020304" pitchFamily="18" charset="0"/>
              </a:rPr>
              <a:t>There are significant differences in salaries across these categories.</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7FE19337-8469-9ABA-0C37-68511D390278}"/>
              </a:ext>
            </a:extLst>
          </p:cNvPr>
          <p:cNvSpPr>
            <a:spLocks noGrp="1" noChangeArrowheads="1"/>
          </p:cNvSpPr>
          <p:nvPr>
            <p:ph type="body" idx="1"/>
          </p:nvPr>
        </p:nvSpPr>
        <p:spPr bwMode="auto">
          <a:xfrm>
            <a:off x="909636" y="1206887"/>
            <a:ext cx="8534401" cy="489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endParaRPr lang="en-US" altLang="en-US" sz="3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analyze salary trends and identify potential biases.</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Scope:</a:t>
            </a:r>
            <a:endParaRPr lang="en-US" altLang="en-US" sz="3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the provided dataset and its relevant variables.</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exploratory analysis, and potentially statistical modeling.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1">
            <a:extLst>
              <a:ext uri="{FF2B5EF4-FFF2-40B4-BE49-F238E27FC236}">
                <a16:creationId xmlns:a16="http://schemas.microsoft.com/office/drawing/2014/main" id="{EDC2D947-9FEC-491D-EA01-84115B680A72}"/>
              </a:ext>
            </a:extLst>
          </p:cNvPr>
          <p:cNvSpPr>
            <a:spLocks noGrp="1" noChangeArrowheads="1"/>
          </p:cNvSpPr>
          <p:nvPr>
            <p:ph type="body" idx="1"/>
          </p:nvPr>
        </p:nvSpPr>
        <p:spPr bwMode="auto">
          <a:xfrm>
            <a:off x="609601" y="1432385"/>
            <a:ext cx="9144000" cy="481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Audience:</a:t>
            </a:r>
            <a:endParaRPr lang="en-US" altLang="en-US" sz="3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HR professionals, management, and policymakers.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Informed decision-making for compensation strategies.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Identification of potential pay gaps.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Insights into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a:extLst>
              <a:ext uri="{FF2B5EF4-FFF2-40B4-BE49-F238E27FC236}">
                <a16:creationId xmlns:a16="http://schemas.microsoft.com/office/drawing/2014/main" id="{4EB215E9-81FA-EF3E-C278-7EE6203701E3}"/>
              </a:ext>
            </a:extLst>
          </p:cNvPr>
          <p:cNvSpPr>
            <a:spLocks noGrp="1" noChangeArrowheads="1"/>
          </p:cNvSpPr>
          <p:nvPr>
            <p:ph type="body" idx="1"/>
          </p:nvPr>
        </p:nvSpPr>
        <p:spPr bwMode="auto">
          <a:xfrm>
            <a:off x="2657475" y="1155863"/>
            <a:ext cx="7477125" cy="53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endParaRPr lang="en-US" altLang="en-US" sz="3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data-driven approach using the provided pivot table.</a:t>
            </a:r>
          </a:p>
          <a:p>
            <a:pPr marL="0" marR="0" lvl="0" indent="0" algn="l" defTabSz="914400" rtl="0" eaLnBrk="0" fontAlgn="base" latinLnBrk="0" hangingPunct="0">
              <a:lnSpc>
                <a:spcPct val="15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Clear visualization of salary trends.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Identification of key disparities.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Recommendations for addressing potential issues.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6F4206C-B2A9-F147-9B9C-FF83E59ECCFA}"/>
              </a:ext>
            </a:extLst>
          </p:cNvPr>
          <p:cNvSpPr>
            <a:spLocks noGrp="1"/>
          </p:cNvSpPr>
          <p:nvPr>
            <p:ph type="body" idx="1"/>
          </p:nvPr>
        </p:nvSpPr>
        <p:spPr>
          <a:xfrm>
            <a:off x="609600" y="1577340"/>
            <a:ext cx="8229600" cy="3985194"/>
          </a:xfrm>
        </p:spPr>
        <p:txBody>
          <a:bodyPr/>
          <a:lstStyle/>
          <a:p>
            <a:pPr>
              <a:lnSpc>
                <a:spcPct val="150000"/>
              </a:lnSpc>
            </a:pPr>
            <a:r>
              <a:rPr lang="en-US" sz="3200" b="1" dirty="0">
                <a:latin typeface="Times New Roman" panose="02020603050405020304" pitchFamily="18" charset="0"/>
                <a:cs typeface="Times New Roman" panose="02020603050405020304" pitchFamily="18" charset="0"/>
              </a:rPr>
              <a:t>Variables:</a:t>
            </a:r>
            <a:r>
              <a:rPr lang="en-US" sz="3200" dirty="0">
                <a:latin typeface="Times New Roman" panose="02020603050405020304" pitchFamily="18" charset="0"/>
                <a:cs typeface="Times New Roman" panose="02020603050405020304" pitchFamily="18" charset="0"/>
              </a:rPr>
              <a:t> </a:t>
            </a:r>
          </a:p>
          <a:p>
            <a:pPr>
              <a:lnSpc>
                <a:spcPct val="150000"/>
              </a:lnSpc>
            </a:pPr>
            <a:r>
              <a:rPr lang="en-US" sz="2800" dirty="0">
                <a:latin typeface="Times New Roman" panose="02020603050405020304" pitchFamily="18" charset="0"/>
                <a:cs typeface="Times New Roman" panose="02020603050405020304" pitchFamily="18" charset="0"/>
              </a:rPr>
              <a:t>Employee type, gender, location, and salary.</a:t>
            </a:r>
          </a:p>
          <a:p>
            <a:pPr>
              <a:lnSpc>
                <a:spcPct val="150000"/>
              </a:lnSpc>
            </a:pPr>
            <a:endParaRPr lang="en-IN" sz="32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I’ve downloaded employee data set from Upskill employee dataset. I’ve used variables above to feature for performance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CEA848B9-9B1A-A43F-BD96-85F7CD2F0FEC}"/>
              </a:ext>
            </a:extLst>
          </p:cNvPr>
          <p:cNvSpPr>
            <a:spLocks noGrp="1"/>
          </p:cNvSpPr>
          <p:nvPr>
            <p:ph type="body" idx="1"/>
          </p:nvPr>
        </p:nvSpPr>
        <p:spPr>
          <a:xfrm>
            <a:off x="2133600" y="2277758"/>
            <a:ext cx="7848600" cy="2149627"/>
          </a:xfrm>
        </p:spPr>
        <p:txBody>
          <a:bodyPr/>
          <a:lstStyle/>
          <a:p>
            <a:pPr>
              <a:lnSpc>
                <a:spcPct val="150000"/>
              </a:lnSpc>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=IFS(J2&gt;=100000,"VeryHigh",J2&gt;=75000,"High",J2&gt;=50000,"Medium",TRUE,"low")</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440</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Yuvasree k</cp:lastModifiedBy>
  <cp:revision>14</cp:revision>
  <dcterms:created xsi:type="dcterms:W3CDTF">2024-03-29T15:07:22Z</dcterms:created>
  <dcterms:modified xsi:type="dcterms:W3CDTF">2024-08-31T17:05:27Z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