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0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1EE3BE-1FF5-456D-B94C-F6D13E6391B5}"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298150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EE3BE-1FF5-456D-B94C-F6D13E6391B5}"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317470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EE3BE-1FF5-456D-B94C-F6D13E6391B5}"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128949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EE3BE-1FF5-456D-B94C-F6D13E6391B5}"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331518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EE3BE-1FF5-456D-B94C-F6D13E6391B5}"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82628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1EE3BE-1FF5-456D-B94C-F6D13E6391B5}"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87759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1EE3BE-1FF5-456D-B94C-F6D13E6391B5}"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395716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1EE3BE-1FF5-456D-B94C-F6D13E6391B5}" type="datetimeFigureOut">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12288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EE3BE-1FF5-456D-B94C-F6D13E6391B5}" type="datetimeFigureOut">
              <a:rPr lang="en-IN" smtClean="0"/>
              <a:t>22-11-2021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200618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EE3BE-1FF5-456D-B94C-F6D13E6391B5}"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311294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EE3BE-1FF5-456D-B94C-F6D13E6391B5}"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1C5CA1-E7EF-4554-845A-BFF4689265D3}" type="slidenum">
              <a:rPr lang="en-IN" smtClean="0"/>
              <a:t>‹#›</a:t>
            </a:fld>
            <a:endParaRPr lang="en-IN"/>
          </a:p>
        </p:txBody>
      </p:sp>
    </p:spTree>
    <p:extLst>
      <p:ext uri="{BB962C8B-B14F-4D97-AF65-F5344CB8AC3E}">
        <p14:creationId xmlns:p14="http://schemas.microsoft.com/office/powerpoint/2010/main" val="372098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EE3BE-1FF5-456D-B94C-F6D13E6391B5}" type="datetimeFigureOut">
              <a:rPr lang="en-IN" smtClean="0"/>
              <a:t>22-11-2021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C5CA1-E7EF-4554-845A-BFF4689265D3}" type="slidenum">
              <a:rPr lang="en-IN" smtClean="0"/>
              <a:t>‹#›</a:t>
            </a:fld>
            <a:endParaRPr lang="en-IN"/>
          </a:p>
        </p:txBody>
      </p:sp>
    </p:spTree>
    <p:extLst>
      <p:ext uri="{BB962C8B-B14F-4D97-AF65-F5344CB8AC3E}">
        <p14:creationId xmlns:p14="http://schemas.microsoft.com/office/powerpoint/2010/main" val="2510676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kaggle.com/saiswaroop018/ipl-data-analysis-and-visualization-project#3" TargetMode="External"/><Relationship Id="rId18" Type="http://schemas.openxmlformats.org/officeDocument/2006/relationships/hyperlink" Target="https://www.kaggle.com/saiswaroop018/ipl-data-analysis-and-visualization-project#8" TargetMode="External"/><Relationship Id="rId26" Type="http://schemas.openxmlformats.org/officeDocument/2006/relationships/hyperlink" Target="https://www.kaggle.com/saiswaroop018/ipl-data-analysis-and-visualization-project#16" TargetMode="External"/><Relationship Id="rId39" Type="http://schemas.openxmlformats.org/officeDocument/2006/relationships/hyperlink" Target="https://www.kaggle.com/saiswaroop018/ipl-data-analysis-and-visualization-project#29" TargetMode="External"/><Relationship Id="rId21" Type="http://schemas.openxmlformats.org/officeDocument/2006/relationships/hyperlink" Target="https://www.kaggle.com/saiswaroop018/ipl-data-analysis-and-visualization-project#11" TargetMode="External"/><Relationship Id="rId34" Type="http://schemas.openxmlformats.org/officeDocument/2006/relationships/hyperlink" Target="https://www.kaggle.com/saiswaroop018/ipl-data-analysis-and-visualization-project#24" TargetMode="External"/><Relationship Id="rId42" Type="http://schemas.openxmlformats.org/officeDocument/2006/relationships/hyperlink" Target="https://www.kaggle.com/saiswaroop018/ipl-data-analysis-and-visualization-project#32" TargetMode="External"/><Relationship Id="rId47" Type="http://schemas.openxmlformats.org/officeDocument/2006/relationships/hyperlink" Target="https://www.kaggle.com/saiswaroop018/ipl-data-analysis-and-visualization-project#37" TargetMode="External"/><Relationship Id="rId7" Type="http://schemas.openxmlformats.org/officeDocument/2006/relationships/hyperlink" Target="https://www.kaggle.com/priyaranjan7630/ipl-data-analyse#Famous-Venue" TargetMode="External"/><Relationship Id="rId2" Type="http://schemas.openxmlformats.org/officeDocument/2006/relationships/hyperlink" Target="https://www.kaggle.com/priyaranjan7630/ipl-data-analyse#First-dataset:ipl-complete-dataset-20082020/IPL-Matches-2008-2020" TargetMode="External"/><Relationship Id="rId16" Type="http://schemas.openxmlformats.org/officeDocument/2006/relationships/hyperlink" Target="https://www.kaggle.com/saiswaroop018/ipl-data-analysis-and-visualization-project#6" TargetMode="External"/><Relationship Id="rId29" Type="http://schemas.openxmlformats.org/officeDocument/2006/relationships/hyperlink" Target="https://www.kaggle.com/saiswaroop018/ipl-data-analysis-and-visualization-project#19" TargetMode="External"/><Relationship Id="rId1" Type="http://schemas.openxmlformats.org/officeDocument/2006/relationships/slideLayout" Target="../slideLayouts/slideLayout7.xml"/><Relationship Id="rId6" Type="http://schemas.openxmlformats.org/officeDocument/2006/relationships/hyperlink" Target="https://www.kaggle.com/priyaranjan7630/ipl-data-analyse#Toss-Decision" TargetMode="External"/><Relationship Id="rId11" Type="http://schemas.openxmlformats.org/officeDocument/2006/relationships/hyperlink" Target="https://www.kaggle.com/saiswaroop018/ipl-data-analysis-and-visualization-project#1" TargetMode="External"/><Relationship Id="rId24" Type="http://schemas.openxmlformats.org/officeDocument/2006/relationships/hyperlink" Target="https://www.kaggle.com/saiswaroop018/ipl-data-analysis-and-visualization-project#14" TargetMode="External"/><Relationship Id="rId32" Type="http://schemas.openxmlformats.org/officeDocument/2006/relationships/hyperlink" Target="https://www.kaggle.com/saiswaroop018/ipl-data-analysis-and-visualization-project#22" TargetMode="External"/><Relationship Id="rId37" Type="http://schemas.openxmlformats.org/officeDocument/2006/relationships/hyperlink" Target="https://www.kaggle.com/saiswaroop018/ipl-data-analysis-and-visualization-project#27" TargetMode="External"/><Relationship Id="rId40" Type="http://schemas.openxmlformats.org/officeDocument/2006/relationships/hyperlink" Target="https://www.kaggle.com/saiswaroop018/ipl-data-analysis-and-visualization-project#30" TargetMode="External"/><Relationship Id="rId45" Type="http://schemas.openxmlformats.org/officeDocument/2006/relationships/hyperlink" Target="https://www.kaggle.com/saiswaroop018/ipl-data-analysis-and-visualization-project#35" TargetMode="External"/><Relationship Id="rId5" Type="http://schemas.openxmlformats.org/officeDocument/2006/relationships/hyperlink" Target="https://www.kaggle.com/priyaranjan7630/ipl-data-analyse#Most-Wins-in-an-Eliminator" TargetMode="External"/><Relationship Id="rId15" Type="http://schemas.openxmlformats.org/officeDocument/2006/relationships/hyperlink" Target="https://www.kaggle.com/saiswaroop018/ipl-data-analysis-and-visualization-project#5" TargetMode="External"/><Relationship Id="rId23" Type="http://schemas.openxmlformats.org/officeDocument/2006/relationships/hyperlink" Target="https://www.kaggle.com/saiswaroop018/ipl-data-analysis-and-visualization-project#13" TargetMode="External"/><Relationship Id="rId28" Type="http://schemas.openxmlformats.org/officeDocument/2006/relationships/hyperlink" Target="https://www.kaggle.com/saiswaroop018/ipl-data-analysis-and-visualization-project#18" TargetMode="External"/><Relationship Id="rId36" Type="http://schemas.openxmlformats.org/officeDocument/2006/relationships/hyperlink" Target="https://www.kaggle.com/saiswaroop018/ipl-data-analysis-and-visualization-project#26" TargetMode="External"/><Relationship Id="rId10" Type="http://schemas.openxmlformats.org/officeDocument/2006/relationships/hyperlink" Target="https://www.kaggle.com/priyaranjan7630/ipl-data-analyse#Bowling-Analysis" TargetMode="External"/><Relationship Id="rId19" Type="http://schemas.openxmlformats.org/officeDocument/2006/relationships/hyperlink" Target="https://www.kaggle.com/saiswaroop018/ipl-data-analysis-and-visualization-project#9" TargetMode="External"/><Relationship Id="rId31" Type="http://schemas.openxmlformats.org/officeDocument/2006/relationships/hyperlink" Target="https://www.kaggle.com/saiswaroop018/ipl-data-analysis-and-visualization-project#21" TargetMode="External"/><Relationship Id="rId44" Type="http://schemas.openxmlformats.org/officeDocument/2006/relationships/hyperlink" Target="https://www.kaggle.com/saiswaroop018/ipl-data-analysis-and-visualization-project#34" TargetMode="External"/><Relationship Id="rId4" Type="http://schemas.openxmlformats.org/officeDocument/2006/relationships/hyperlink" Target="https://www.kaggle.com/priyaranjan7630/ipl-data-analyse#Most-wins-in-IPL" TargetMode="External"/><Relationship Id="rId9" Type="http://schemas.openxmlformats.org/officeDocument/2006/relationships/hyperlink" Target="https://www.kaggle.com/priyaranjan7630/ipl-data-analyse#Batting-Analysis" TargetMode="External"/><Relationship Id="rId14" Type="http://schemas.openxmlformats.org/officeDocument/2006/relationships/hyperlink" Target="https://www.kaggle.com/saiswaroop018/ipl-data-analysis-and-visualization-project#4" TargetMode="External"/><Relationship Id="rId22" Type="http://schemas.openxmlformats.org/officeDocument/2006/relationships/hyperlink" Target="https://www.kaggle.com/saiswaroop018/ipl-data-analysis-and-visualization-project#12" TargetMode="External"/><Relationship Id="rId27" Type="http://schemas.openxmlformats.org/officeDocument/2006/relationships/hyperlink" Target="https://www.kaggle.com/saiswaroop018/ipl-data-analysis-and-visualization-project#17" TargetMode="External"/><Relationship Id="rId30" Type="http://schemas.openxmlformats.org/officeDocument/2006/relationships/hyperlink" Target="https://www.kaggle.com/saiswaroop018/ipl-data-analysis-and-visualization-project#20" TargetMode="External"/><Relationship Id="rId35" Type="http://schemas.openxmlformats.org/officeDocument/2006/relationships/hyperlink" Target="https://www.kaggle.com/saiswaroop018/ipl-data-analysis-and-visualization-project#25" TargetMode="External"/><Relationship Id="rId43" Type="http://schemas.openxmlformats.org/officeDocument/2006/relationships/hyperlink" Target="https://www.kaggle.com/saiswaroop018/ipl-data-analysis-and-visualization-project#33" TargetMode="External"/><Relationship Id="rId8" Type="http://schemas.openxmlformats.org/officeDocument/2006/relationships/hyperlink" Target="https://www.kaggle.com/priyaranjan7630/ipl-data-analyse#Second-Dataset:IPL-Ball-by-Ball-2008-2020" TargetMode="External"/><Relationship Id="rId3" Type="http://schemas.openxmlformats.org/officeDocument/2006/relationships/hyperlink" Target="https://www.kaggle.com/patrickb1912/cricsheet.org" TargetMode="External"/><Relationship Id="rId12" Type="http://schemas.openxmlformats.org/officeDocument/2006/relationships/hyperlink" Target="https://www.kaggle.com/saiswaroop018/ipl-data-analysis-and-visualization-project#2" TargetMode="External"/><Relationship Id="rId17" Type="http://schemas.openxmlformats.org/officeDocument/2006/relationships/hyperlink" Target="https://www.kaggle.com/saiswaroop018/ipl-data-analysis-and-visualization-project#7" TargetMode="External"/><Relationship Id="rId25" Type="http://schemas.openxmlformats.org/officeDocument/2006/relationships/hyperlink" Target="https://www.kaggle.com/saiswaroop018/ipl-data-analysis-and-visualization-project#15" TargetMode="External"/><Relationship Id="rId33" Type="http://schemas.openxmlformats.org/officeDocument/2006/relationships/hyperlink" Target="https://www.kaggle.com/saiswaroop018/ipl-data-analysis-and-visualization-project#23" TargetMode="External"/><Relationship Id="rId38" Type="http://schemas.openxmlformats.org/officeDocument/2006/relationships/hyperlink" Target="https://www.kaggle.com/saiswaroop018/ipl-data-analysis-and-visualization-project#28" TargetMode="External"/><Relationship Id="rId46" Type="http://schemas.openxmlformats.org/officeDocument/2006/relationships/hyperlink" Target="https://www.kaggle.com/saiswaroop018/ipl-data-analysis-and-visualization-project#36" TargetMode="External"/><Relationship Id="rId20" Type="http://schemas.openxmlformats.org/officeDocument/2006/relationships/hyperlink" Target="https://www.kaggle.com/saiswaroop018/ipl-data-analysis-and-visualization-project#10" TargetMode="External"/><Relationship Id="rId41" Type="http://schemas.openxmlformats.org/officeDocument/2006/relationships/hyperlink" Target="https://www.kaggle.com/saiswaroop018/ipl-data-analysis-and-visualization-project#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1087281"/>
            <a:ext cx="6096000" cy="29032563"/>
          </a:xfrm>
          <a:prstGeom prst="rect">
            <a:avLst/>
          </a:prstGeom>
        </p:spPr>
        <p:txBody>
          <a:bodyPr>
            <a:spAutoFit/>
          </a:bodyPr>
          <a:lstStyle/>
          <a:p>
            <a:pPr>
              <a:spcAft>
                <a:spcPts val="0"/>
              </a:spcAft>
            </a:pPr>
            <a:r>
              <a:rPr lang="en-IN" u="none" strike="noStrike" kern="150" dirty="0" smtClean="0">
                <a:effectLst/>
                <a:latin typeface="Liberation Serif"/>
                <a:ea typeface="Noto Sans CJK SC"/>
                <a:cs typeface="Lohit Devanagari"/>
                <a:hlinkClick r:id="rId2"/>
              </a:rPr>
              <a:t>IPL Matches 2008-2020</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 </a:t>
            </a:r>
          </a:p>
          <a:p>
            <a:pPr>
              <a:spcBef>
                <a:spcPts val="700"/>
              </a:spcBef>
              <a:spcAft>
                <a:spcPts val="600"/>
              </a:spcAft>
            </a:pPr>
            <a:r>
              <a:rPr lang="en-IN" sz="2000" b="1" kern="150" dirty="0" smtClean="0">
                <a:effectLst/>
                <a:latin typeface="Liberation Serif"/>
                <a:ea typeface="Noto Sans CJK SC"/>
                <a:cs typeface="Lohit Devanagari"/>
              </a:rPr>
              <a:t>Context</a:t>
            </a:r>
          </a:p>
          <a:p>
            <a:pPr>
              <a:lnSpc>
                <a:spcPct val="115000"/>
              </a:lnSpc>
              <a:spcAft>
                <a:spcPts val="700"/>
              </a:spcAft>
            </a:pPr>
            <a:r>
              <a:rPr lang="en-IN" kern="150" dirty="0" smtClean="0">
                <a:effectLst/>
                <a:latin typeface="Liberation Serif"/>
                <a:ea typeface="Noto Sans CJK SC"/>
                <a:cs typeface="Lohit Devanagari"/>
              </a:rPr>
              <a:t>Now that this year's IPL is over, let's not curb our cricket love and start </a:t>
            </a:r>
            <a:r>
              <a:rPr lang="en-IN" kern="150" dirty="0" err="1" smtClean="0">
                <a:effectLst/>
                <a:latin typeface="Liberation Serif"/>
                <a:ea typeface="Noto Sans CJK SC"/>
                <a:cs typeface="Lohit Devanagari"/>
              </a:rPr>
              <a:t>analyzing</a:t>
            </a:r>
            <a:r>
              <a:rPr lang="en-IN" kern="150" dirty="0" smtClean="0">
                <a:effectLst/>
                <a:latin typeface="Liberation Serif"/>
                <a:ea typeface="Noto Sans CJK SC"/>
                <a:cs typeface="Lohit Devanagari"/>
              </a:rPr>
              <a:t> the whole of IPL with this latest and complete Indian Premier League dataset. It contains the match descriptions, results, winners, player of the matches, ball by ball dataset and much more. So, stop thinking and start </a:t>
            </a:r>
            <a:r>
              <a:rPr lang="en-IN" b="1" kern="150" dirty="0" err="1" smtClean="0">
                <a:effectLst/>
                <a:latin typeface="Liberation Serif"/>
                <a:ea typeface="Noto Sans CJK SC"/>
                <a:cs typeface="Lohit Devanagari"/>
              </a:rPr>
              <a:t>analyzing</a:t>
            </a:r>
            <a:r>
              <a:rPr lang="en-IN" kern="150" dirty="0" smtClean="0">
                <a:effectLst/>
                <a:latin typeface="Liberation Serif"/>
                <a:ea typeface="Noto Sans CJK SC"/>
                <a:cs typeface="Lohit Devanagari"/>
              </a:rPr>
              <a:t> .</a:t>
            </a:r>
          </a:p>
          <a:p>
            <a:pPr>
              <a:spcBef>
                <a:spcPts val="700"/>
              </a:spcBef>
              <a:spcAft>
                <a:spcPts val="600"/>
              </a:spcAft>
            </a:pPr>
            <a:r>
              <a:rPr lang="en-IN" sz="2000" b="1" kern="150" dirty="0" smtClean="0">
                <a:effectLst/>
                <a:latin typeface="Liberation Serif"/>
                <a:ea typeface="Noto Sans CJK SC"/>
                <a:cs typeface="Lohit Devanagari"/>
              </a:rPr>
              <a:t>Content</a:t>
            </a:r>
          </a:p>
          <a:p>
            <a:pPr>
              <a:lnSpc>
                <a:spcPct val="115000"/>
              </a:lnSpc>
              <a:spcAft>
                <a:spcPts val="700"/>
              </a:spcAft>
            </a:pPr>
            <a:r>
              <a:rPr lang="en-IN" kern="150" dirty="0" smtClean="0">
                <a:effectLst/>
                <a:latin typeface="Liberation Serif"/>
                <a:ea typeface="Noto Sans CJK SC"/>
                <a:cs typeface="Lohit Devanagari"/>
              </a:rPr>
              <a:t>This dataset consists of two </a:t>
            </a:r>
            <a:r>
              <a:rPr lang="en-IN" kern="150" dirty="0" err="1" smtClean="0">
                <a:effectLst/>
                <a:latin typeface="Liberation Serif"/>
                <a:ea typeface="Noto Sans CJK SC"/>
                <a:cs typeface="Lohit Devanagari"/>
              </a:rPr>
              <a:t>seperate</a:t>
            </a:r>
            <a:r>
              <a:rPr lang="en-IN" kern="150" dirty="0" smtClean="0">
                <a:effectLst/>
                <a:latin typeface="Liberation Serif"/>
                <a:ea typeface="Noto Sans CJK SC"/>
                <a:cs typeface="Lohit Devanagari"/>
              </a:rPr>
              <a:t> CSV files : matches and deliveries. These files contain the information of each match summary and ball by ball details, respectively.</a:t>
            </a:r>
          </a:p>
          <a:p>
            <a:pPr>
              <a:spcBef>
                <a:spcPts val="700"/>
              </a:spcBef>
              <a:spcAft>
                <a:spcPts val="600"/>
              </a:spcAft>
            </a:pPr>
            <a:r>
              <a:rPr lang="en-IN" sz="2000" b="1" kern="150" dirty="0" smtClean="0">
                <a:effectLst/>
                <a:latin typeface="Liberation Serif"/>
                <a:ea typeface="Noto Sans CJK SC"/>
                <a:cs typeface="Lohit Devanagari"/>
              </a:rPr>
              <a:t>Acknowledgements</a:t>
            </a:r>
          </a:p>
          <a:p>
            <a:pPr>
              <a:lnSpc>
                <a:spcPct val="115000"/>
              </a:lnSpc>
              <a:spcAft>
                <a:spcPts val="700"/>
              </a:spcAft>
            </a:pPr>
            <a:r>
              <a:rPr lang="en-IN" kern="150" dirty="0" smtClean="0">
                <a:effectLst/>
                <a:latin typeface="Liberation Serif"/>
                <a:ea typeface="Noto Sans CJK SC"/>
                <a:cs typeface="Lohit Devanagari"/>
              </a:rPr>
              <a:t>Data Source : </a:t>
            </a:r>
            <a:r>
              <a:rPr lang="en-IN" u="none" strike="noStrike" kern="150" dirty="0" err="1" smtClean="0">
                <a:effectLst/>
                <a:latin typeface="Liberation Serif"/>
                <a:ea typeface="Noto Sans CJK SC"/>
                <a:cs typeface="Lohit Devanagari"/>
                <a:hlinkClick r:id="rId3"/>
              </a:rPr>
              <a:t>Cricsheet</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Perform and build dashboards on the datasets.</a:t>
            </a:r>
          </a:p>
          <a:p>
            <a:pPr>
              <a:spcAft>
                <a:spcPts val="0"/>
              </a:spcAft>
            </a:pPr>
            <a:r>
              <a:rPr lang="en-IN" kern="150" dirty="0" smtClean="0">
                <a:effectLst/>
                <a:latin typeface="Liberation Serif"/>
                <a:ea typeface="Noto Sans CJK SC"/>
                <a:cs typeface="Lohit Devanagari"/>
              </a:rPr>
              <a:t> </a:t>
            </a:r>
          </a:p>
          <a:p>
            <a:pPr>
              <a:spcAft>
                <a:spcPts val="0"/>
              </a:spcAft>
            </a:pPr>
            <a:r>
              <a:rPr lang="en-IN" u="none" strike="noStrike" kern="150" dirty="0" smtClean="0">
                <a:effectLst/>
                <a:latin typeface="Liberation Serif"/>
                <a:ea typeface="Noto Sans CJK SC"/>
                <a:cs typeface="Lohit Devanagari"/>
                <a:hlinkClick r:id="rId2"/>
              </a:rPr>
              <a:t>First dataset:ipl-complete-dataset-2008-2020</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 </a:t>
            </a:r>
          </a:p>
          <a:p>
            <a:pPr>
              <a:spcAft>
                <a:spcPts val="0"/>
              </a:spcAft>
            </a:pPr>
            <a:r>
              <a:rPr lang="en-IN" u="none" strike="noStrike" kern="150" dirty="0" smtClean="0">
                <a:effectLst/>
                <a:latin typeface="Liberation Serif"/>
                <a:ea typeface="Noto Sans CJK SC"/>
                <a:cs typeface="Lohit Devanagari"/>
                <a:hlinkClick r:id="rId4"/>
              </a:rPr>
              <a:t>Most wins in IPL</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5"/>
              </a:rPr>
              <a:t>Most Wins in an Eliminator</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6"/>
              </a:rPr>
              <a:t>Toss Decision</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7"/>
              </a:rPr>
              <a:t>Famous Venue</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8"/>
              </a:rPr>
              <a:t>Second </a:t>
            </a:r>
            <a:r>
              <a:rPr lang="en-IN" u="none" strike="noStrike" kern="150" dirty="0" err="1" smtClean="0">
                <a:effectLst/>
                <a:latin typeface="Liberation Serif"/>
                <a:ea typeface="Noto Sans CJK SC"/>
                <a:cs typeface="Lohit Devanagari"/>
                <a:hlinkClick r:id="rId8"/>
              </a:rPr>
              <a:t>Dataset:IPL</a:t>
            </a:r>
            <a:r>
              <a:rPr lang="en-IN" u="none" strike="noStrike" kern="150" dirty="0" smtClean="0">
                <a:effectLst/>
                <a:latin typeface="Liberation Serif"/>
                <a:ea typeface="Noto Sans CJK SC"/>
                <a:cs typeface="Lohit Devanagari"/>
                <a:hlinkClick r:id="rId8"/>
              </a:rPr>
              <a:t> Ball-by-Ball 2008-2020</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9"/>
              </a:rPr>
              <a:t>Batting Analysis</a:t>
            </a:r>
            <a:endParaRPr lang="en-IN" kern="150" dirty="0" smtClean="0">
              <a:effectLst/>
              <a:latin typeface="Liberation Serif"/>
              <a:ea typeface="Noto Sans CJK SC"/>
              <a:cs typeface="Lohit Devanagari"/>
            </a:endParaRPr>
          </a:p>
          <a:p>
            <a:pPr>
              <a:spcAft>
                <a:spcPts val="0"/>
              </a:spcAft>
            </a:pPr>
            <a:r>
              <a:rPr lang="en-IN" u="none" strike="noStrike" kern="150" dirty="0" smtClean="0">
                <a:effectLst/>
                <a:latin typeface="Liberation Serif"/>
                <a:ea typeface="Noto Sans CJK SC"/>
                <a:cs typeface="Lohit Devanagari"/>
                <a:hlinkClick r:id="rId10"/>
              </a:rPr>
              <a:t>Bowling Analysis</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 </a:t>
            </a:r>
          </a:p>
          <a:p>
            <a:pPr>
              <a:spcAft>
                <a:spcPts val="0"/>
              </a:spcAft>
            </a:pPr>
            <a:r>
              <a:rPr lang="en-IN" kern="150" dirty="0" smtClean="0">
                <a:effectLst/>
                <a:latin typeface="Liberation Serif"/>
                <a:ea typeface="Noto Sans CJK SC"/>
                <a:cs typeface="Lohit Devanagari"/>
              </a:rPr>
              <a:t> </a:t>
            </a:r>
          </a:p>
          <a:p>
            <a:pPr>
              <a:spcAft>
                <a:spcPts val="0"/>
              </a:spcAft>
            </a:pPr>
            <a:r>
              <a:rPr lang="en-IN" kern="150" dirty="0" smtClean="0">
                <a:effectLst/>
                <a:latin typeface="Liberation Serif"/>
                <a:ea typeface="Noto Sans CJK SC"/>
                <a:cs typeface="Lohit Devanagari"/>
              </a:rPr>
              <a:t>Others:</a:t>
            </a:r>
          </a:p>
          <a:p>
            <a:pPr>
              <a:spcAft>
                <a:spcPts val="0"/>
              </a:spcAft>
            </a:pPr>
            <a:r>
              <a:rPr lang="en-IN" b="1" kern="150" dirty="0" smtClean="0">
                <a:effectLst/>
                <a:latin typeface="Liberation Serif"/>
                <a:ea typeface="Noto Sans CJK SC"/>
                <a:cs typeface="Lohit Devanagari"/>
              </a:rPr>
              <a:t>FANTASY TEAM BASED ON MATCHES OF 2020</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 </a:t>
            </a:r>
          </a:p>
          <a:p>
            <a:pPr>
              <a:spcAft>
                <a:spcPts val="0"/>
              </a:spcAft>
            </a:pPr>
            <a:r>
              <a:rPr lang="en-IN" b="1" kern="150" dirty="0" smtClean="0">
                <a:effectLst/>
                <a:latin typeface="Liberation Serif"/>
                <a:ea typeface="Noto Sans CJK SC"/>
                <a:cs typeface="Lohit Devanagari"/>
              </a:rPr>
              <a:t>some sample questions could be :</a:t>
            </a:r>
            <a:endParaRPr lang="en-IN" kern="150" dirty="0" smtClean="0">
              <a:effectLst/>
              <a:latin typeface="Liberation Serif"/>
              <a:ea typeface="Noto Sans CJK SC"/>
              <a:cs typeface="Lohit Devanagari"/>
            </a:endParaRPr>
          </a:p>
          <a:p>
            <a:pPr>
              <a:spcAft>
                <a:spcPts val="0"/>
              </a:spcAft>
            </a:pPr>
            <a:r>
              <a:rPr lang="en-IN" kern="150" dirty="0" smtClean="0">
                <a:effectLst/>
                <a:latin typeface="Liberation Serif"/>
                <a:ea typeface="Noto Sans CJK SC"/>
                <a:cs typeface="Lohit Devanagari"/>
              </a:rPr>
              <a:t> </a:t>
            </a:r>
          </a:p>
          <a:p>
            <a:pPr>
              <a:lnSpc>
                <a:spcPct val="115000"/>
              </a:lnSpc>
              <a:spcAft>
                <a:spcPts val="700"/>
              </a:spcAft>
            </a:pPr>
            <a:r>
              <a:rPr lang="en-IN" b="1" u="none" strike="noStrike" kern="150" dirty="0" smtClean="0">
                <a:effectLst/>
                <a:latin typeface="Liberation Serif"/>
                <a:ea typeface="Noto Sans CJK SC"/>
                <a:cs typeface="Lohit Devanagari"/>
                <a:hlinkClick r:id="rId11"/>
              </a:rPr>
              <a:t>What was the count of matches played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2"/>
              </a:rPr>
              <a:t>How many runs were scored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3"/>
              </a:rPr>
              <a:t>What were the runs scored per match in different seasons? </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4"/>
              </a:rPr>
              <a:t>Who has umpired the most?</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5"/>
              </a:rPr>
              <a:t>Which team has won the most tosses?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6"/>
              </a:rPr>
              <a:t>What does the team decide after winning the toss?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7"/>
              </a:rPr>
              <a:t>How toss decision varies across seasons?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8"/>
              </a:rPr>
              <a:t>Does winning the toss implies winning the game?</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19"/>
              </a:rPr>
              <a:t>How many times chasing team has won the match?</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0"/>
              </a:rPr>
              <a:t>Which all teams had won this tournament?</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1"/>
              </a:rPr>
              <a:t>Which team has played the most number of matches?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2"/>
              </a:rPr>
              <a:t>Which team has won the most number of times?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3"/>
              </a:rPr>
              <a:t>Which team has the highest winning percentage?</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4"/>
              </a:rPr>
              <a:t>Is there any lucky venue for a particular team?</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5"/>
              </a:rPr>
              <a:t>Comparison between two teams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6"/>
              </a:rPr>
              <a:t>Particular Batsmen analysis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7"/>
              </a:rPr>
              <a:t>Innings wise comparison between teams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8"/>
              </a:rPr>
              <a:t>Which team has scored the most number of 200+ scores?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29"/>
              </a:rPr>
              <a:t>Which team has conceded 200+ scores the most?</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0"/>
              </a:rPr>
              <a:t>What was the highest run scored by a team in a single match?</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1"/>
              </a:rPr>
              <a:t>Which is the biggest win in terms of run margin?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2"/>
              </a:rPr>
              <a:t>Which batsmen have played the most number of balls?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3"/>
              </a:rPr>
              <a:t>Who are the leading run-scorers of all time?</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4"/>
              </a:rPr>
              <a:t>Who has hit the most number of 4's?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5"/>
              </a:rPr>
              <a:t>Who has hit the most number of 6's?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6"/>
              </a:rPr>
              <a:t>Who has the highest strike rate?</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7"/>
              </a:rPr>
              <a:t>Who is the leading wicket-taker?</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8"/>
              </a:rPr>
              <a:t>Which stadium has hosted the most number of matches?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39"/>
              </a:rPr>
              <a:t>Who has won the most MOM awards?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0"/>
              </a:rPr>
              <a:t>What is the count of fours hit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1"/>
              </a:rPr>
              <a:t>What is the count of sixes hit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2"/>
              </a:rPr>
              <a:t>What is the count of runs scored from boundaries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3"/>
              </a:rPr>
              <a:t>What is the run contribution from boundaries in each season?</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4"/>
              </a:rPr>
              <a:t>Which team has scored the most runs in the first 6 overs?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5"/>
              </a:rPr>
              <a:t>Which team has scored the most runs in the last 4 overs?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dirty="0" smtClean="0">
                <a:effectLst/>
                <a:latin typeface="Liberation Serif"/>
                <a:ea typeface="Noto Sans CJK SC"/>
                <a:cs typeface="Lohit Devanagari"/>
                <a:hlinkClick r:id="rId46"/>
              </a:rPr>
              <a:t>Which team has the best scoring run-rate in the first 6 overs?</a:t>
            </a:r>
            <a:endParaRPr lang="en-IN" kern="150" dirty="0" smtClean="0">
              <a:effectLst/>
              <a:latin typeface="Liberation Serif"/>
              <a:ea typeface="Noto Sans CJK SC"/>
              <a:cs typeface="Lohit Devanagari"/>
            </a:endParaRPr>
          </a:p>
          <a:p>
            <a:pPr marL="342900" lvl="0" indent="-342900">
              <a:lnSpc>
                <a:spcPct val="115000"/>
              </a:lnSpc>
              <a:spcAft>
                <a:spcPts val="700"/>
              </a:spcAft>
              <a:buFont typeface="+mj-lt"/>
              <a:buAutoNum type="arabicPeriod"/>
            </a:pPr>
            <a:r>
              <a:rPr lang="en-IN" u="none" strike="noStrike" kern="150" smtClean="0">
                <a:effectLst/>
                <a:latin typeface="Liberation Serif"/>
                <a:ea typeface="Noto Sans CJK SC"/>
                <a:cs typeface="Lohit Devanagari"/>
                <a:hlinkClick r:id="rId47"/>
              </a:rPr>
              <a:t>Which team has the best scoring run-rate in the last 4 overs?</a:t>
            </a:r>
            <a:endParaRPr lang="en-IN" kern="150">
              <a:effectLst/>
              <a:latin typeface="Liberation Serif"/>
              <a:ea typeface="Noto Sans CJK SC"/>
              <a:cs typeface="Lohit Devanagari"/>
            </a:endParaRPr>
          </a:p>
        </p:txBody>
      </p:sp>
    </p:spTree>
    <p:extLst>
      <p:ext uri="{BB962C8B-B14F-4D97-AF65-F5344CB8AC3E}">
        <p14:creationId xmlns:p14="http://schemas.microsoft.com/office/powerpoint/2010/main" val="305925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Widescreen</PresentationFormat>
  <Paragraphs>63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Liberation Serif</vt:lpstr>
      <vt:lpstr>Lohit Devanagari</vt:lpstr>
      <vt:lpstr>Noto Sans CJK SC</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Yuvraj Hegde</dc:creator>
  <cp:lastModifiedBy>Yuvraj Hegde</cp:lastModifiedBy>
  <cp:revision>1</cp:revision>
  <dcterms:created xsi:type="dcterms:W3CDTF">2021-11-22T06:00:15Z</dcterms:created>
  <dcterms:modified xsi:type="dcterms:W3CDTF">2021-11-22T06:01:06Z</dcterms:modified>
</cp:coreProperties>
</file>