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F7F28C-C8FF-4C2C-BEB0-5E41BCC9C468}">
          <p14:sldIdLst>
            <p14:sldId id="256"/>
          </p14:sldIdLst>
        </p14:section>
        <p14:section name="Untitled Section" id="{EF20180D-9146-48A4-BFF5-2D5AAE1C4DF6}">
          <p14:sldIdLst>
            <p14:sldId id="262"/>
            <p14:sldId id="263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0E4"/>
    <a:srgbClr val="3A5B8E"/>
    <a:srgbClr val="FF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0DCDC-B791-4482-BA54-E2F791EA2FEF}" v="2" dt="2023-12-29T19:38:35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ibulm361@gmail.com" userId="8cfd5d750aba463d" providerId="LiveId" clId="{C770DCDC-B791-4482-BA54-E2F791EA2FEF}"/>
    <pc:docChg chg="modSld">
      <pc:chgData name="rajibulm361@gmail.com" userId="8cfd5d750aba463d" providerId="LiveId" clId="{C770DCDC-B791-4482-BA54-E2F791EA2FEF}" dt="2023-12-29T19:38:35.046" v="1" actId="20577"/>
      <pc:docMkLst>
        <pc:docMk/>
      </pc:docMkLst>
      <pc:sldChg chg="modSp">
        <pc:chgData name="rajibulm361@gmail.com" userId="8cfd5d750aba463d" providerId="LiveId" clId="{C770DCDC-B791-4482-BA54-E2F791EA2FEF}" dt="2023-12-29T19:38:35.046" v="1" actId="20577"/>
        <pc:sldMkLst>
          <pc:docMk/>
          <pc:sldMk cId="0" sldId="256"/>
        </pc:sldMkLst>
        <pc:spChg chg="mod">
          <ac:chgData name="rajibulm361@gmail.com" userId="8cfd5d750aba463d" providerId="LiveId" clId="{C770DCDC-B791-4482-BA54-E2F791EA2FEF}" dt="2023-12-29T19:38:35.046" v="1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2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8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7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2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9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8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3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rgbClr val="17B0E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17B0E4"/>
                </a:solidFill>
              </a:rPr>
              <a:t>   </a:t>
            </a:r>
            <a:r>
              <a:rPr lang="en-IN" u="sng" dirty="0" err="1">
                <a:solidFill>
                  <a:srgbClr val="17B0E4"/>
                </a:solidFill>
              </a:rPr>
              <a:t>Defination</a:t>
            </a:r>
            <a:r>
              <a:rPr lang="en-IN" dirty="0">
                <a:solidFill>
                  <a:srgbClr val="17B0E4"/>
                </a:solidFill>
              </a:rPr>
              <a:t>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                       </a:t>
            </a:r>
            <a:r>
              <a:rPr lang="en-US" b="0" i="0" dirty="0">
                <a:effectLst/>
                <a:latin typeface="Arial" panose="020B0604020202020204" pitchFamily="34" charset="0"/>
              </a:rPr>
              <a:t>A network topology is the physical and logical arrangement of nodes and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connections in a network. Nodes usually include devices such as switches, routers and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software with switch and router features. Network topologies are often represented as a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Graph 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  <a:r>
              <a:rPr lang="en-IN" b="1" i="0" dirty="0">
                <a:solidFill>
                  <a:srgbClr val="17B0E4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N" b="1" i="0" u="sng" dirty="0">
                <a:solidFill>
                  <a:srgbClr val="17B0E4"/>
                </a:solidFill>
                <a:effectLst/>
                <a:latin typeface="Nunito" panose="020F0502020204030204" pitchFamily="2" charset="0"/>
              </a:rPr>
              <a:t>Types</a:t>
            </a:r>
            <a:r>
              <a:rPr lang="en-IN" b="1" i="0" dirty="0">
                <a:solidFill>
                  <a:srgbClr val="17B0E4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N" b="1" i="0" u="sng" dirty="0">
                <a:solidFill>
                  <a:srgbClr val="17B0E4"/>
                </a:solidFill>
                <a:effectLst/>
                <a:latin typeface="Nunito" panose="020F0502020204030204" pitchFamily="2" charset="0"/>
              </a:rPr>
              <a:t>of </a:t>
            </a:r>
            <a:r>
              <a:rPr lang="en-IN" b="1" i="0" dirty="0">
                <a:solidFill>
                  <a:srgbClr val="17B0E4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N" b="1" i="0" u="sng" dirty="0">
                <a:solidFill>
                  <a:srgbClr val="17B0E4"/>
                </a:solidFill>
                <a:effectLst/>
                <a:latin typeface="Nunito" panose="020F0502020204030204" pitchFamily="2" charset="0"/>
              </a:rPr>
              <a:t>Network </a:t>
            </a:r>
            <a:r>
              <a:rPr lang="en-IN" b="1" i="0" dirty="0">
                <a:solidFill>
                  <a:srgbClr val="17B0E4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N" b="1" i="0" u="sng" dirty="0">
                <a:solidFill>
                  <a:srgbClr val="17B0E4"/>
                </a:solidFill>
                <a:effectLst/>
                <a:latin typeface="Nunito" panose="020F0502020204030204" pitchFamily="2" charset="0"/>
              </a:rPr>
              <a:t>Topology</a:t>
            </a:r>
          </a:p>
          <a:p>
            <a:r>
              <a:rPr lang="en-IN" b="1" i="0" dirty="0">
                <a:solidFill>
                  <a:srgbClr val="17B0E4"/>
                </a:solidFill>
                <a:effectLst/>
                <a:latin typeface="Nunito" panose="020F0502020204030204" pitchFamily="2" charset="0"/>
              </a:rPr>
              <a:t>	</a:t>
            </a:r>
          </a:p>
          <a:p>
            <a:endParaRPr lang="en-IN" b="1" dirty="0">
              <a:solidFill>
                <a:srgbClr val="17B0E4"/>
              </a:solidFill>
              <a:latin typeface="Nunito" panose="020F0502020204030204" pitchFamily="2" charset="0"/>
            </a:endParaRPr>
          </a:p>
          <a:p>
            <a:endParaRPr lang="en-IN" b="1" i="0" dirty="0">
              <a:effectLst/>
              <a:latin typeface="Nunito" panose="020F05020202040302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i="0" dirty="0">
                <a:effectLst/>
                <a:latin typeface="Nunito" pitchFamily="2" charset="0"/>
              </a:rPr>
              <a:t>Point to Point Topology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i="0" dirty="0">
                <a:effectLst/>
                <a:latin typeface="Nunito" pitchFamily="2" charset="0"/>
              </a:rPr>
              <a:t>Mesh Topology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Star Topology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Bus Topology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Ring Topology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Tree Topology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Hybrid Topology</a:t>
            </a:r>
          </a:p>
          <a:p>
            <a:pPr marL="342900" indent="-342900">
              <a:buFont typeface="+mj-lt"/>
              <a:buAutoNum type="arabicPeriod"/>
            </a:pPr>
            <a:endParaRPr lang="en-IN" b="1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085" y="2204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45080" y="221477"/>
            <a:ext cx="4770120" cy="87580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4400" u="sng">
                <a:solidFill>
                  <a:schemeClr val="accent1">
                    <a:lumMod val="75000"/>
                  </a:schemeClr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Network Topology</a:t>
            </a:r>
            <a:endParaRPr lang="en-US" sz="4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383452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481191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54" y="772547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4795241"/>
            <a:ext cx="2209800" cy="38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833199" y="54340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833199" y="603932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CA5E8-EA69-D0AC-BE2B-ABA214F00A99}"/>
              </a:ext>
            </a:extLst>
          </p:cNvPr>
          <p:cNvSpPr/>
          <p:nvPr/>
        </p:nvSpPr>
        <p:spPr>
          <a:xfrm>
            <a:off x="695603" y="7852218"/>
            <a:ext cx="1654995" cy="213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>
                  <a:solidFill>
                    <a:schemeClr val="tx1"/>
                  </a:solidFill>
                </a:ln>
              </a:rPr>
              <a:t>Rajibul</a:t>
            </a:r>
            <a:r>
              <a:rPr lang="en-IN" dirty="0">
                <a:ln>
                  <a:solidFill>
                    <a:schemeClr val="tx1"/>
                  </a:solidFill>
                </a:ln>
              </a:rPr>
              <a:t> Molla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75D096-0FD8-4691-86A2-49F07CDB8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44588"/>
              </p:ext>
            </p:extLst>
          </p:nvPr>
        </p:nvGraphicFramePr>
        <p:xfrm>
          <a:off x="425606" y="599471"/>
          <a:ext cx="13779188" cy="703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74">
                  <a:extLst>
                    <a:ext uri="{9D8B030D-6E8A-4147-A177-3AD203B41FA5}">
                      <a16:colId xmlns:a16="http://schemas.microsoft.com/office/drawing/2014/main" val="134559731"/>
                    </a:ext>
                  </a:extLst>
                </a:gridCol>
                <a:gridCol w="7084008">
                  <a:extLst>
                    <a:ext uri="{9D8B030D-6E8A-4147-A177-3AD203B41FA5}">
                      <a16:colId xmlns:a16="http://schemas.microsoft.com/office/drawing/2014/main" val="4082049421"/>
                    </a:ext>
                  </a:extLst>
                </a:gridCol>
                <a:gridCol w="5043706">
                  <a:extLst>
                    <a:ext uri="{9D8B030D-6E8A-4147-A177-3AD203B41FA5}">
                      <a16:colId xmlns:a16="http://schemas.microsoft.com/office/drawing/2014/main" val="1044112316"/>
                    </a:ext>
                  </a:extLst>
                </a:gridCol>
              </a:tblGrid>
              <a:tr h="3747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9050"/>
                  </a:ext>
                </a:extLst>
              </a:tr>
              <a:tr h="1547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unito" pitchFamily="2" charset="0"/>
                        </a:rPr>
                        <a:t>Mesh Topology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unito" pitchFamily="2" charset="0"/>
                      </a:endParaRPr>
                    </a:p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is very fast between the nodes.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Mesh Topology is robust 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fault is diagnosed easily. Data is reliable because data is transferred among the devices through dedicated channels or links.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security and privacy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and configuration are difficult.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cost of cables is high as bulk wiring is required, hence suitable for less number of devices.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cost of maintenance is high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9316"/>
                  </a:ext>
                </a:extLst>
              </a:tr>
              <a:tr h="1420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unito" pitchFamily="2" charset="0"/>
                        </a:rPr>
                        <a:t>Star Topology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1200" dirty="0"/>
                        <a:t>If N devices are connected to each other in a star topology, then the number of cables required to connect them is N. So, it is easy to set up.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200" dirty="0"/>
                        <a:t>Each device requires only 1 port i.e. to connect to the hub, therefore the total number of ports required is 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200" dirty="0"/>
                        <a:t>It is Robust. If one link fails only that link will affect and not other than that.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200" dirty="0"/>
                        <a:t>Easy to fault identification and fault isolation.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200" dirty="0"/>
                        <a:t>Star topology is cost-effective as it uses inexpensive coaxial cable.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Performance is based on the single concentrator i.e. hub 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If the concentrator (hub) on which the whole topology relies fails, the whole system will crash down.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The cost of installation is high.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96439"/>
                  </a:ext>
                </a:extLst>
              </a:tr>
              <a:tr h="1934403"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unito" pitchFamily="2" charset="0"/>
                        </a:rPr>
                        <a:t>Bus Topology</a:t>
                      </a:r>
                      <a:endParaRPr lang="en-IN" sz="1400" b="1" dirty="0"/>
                    </a:p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N devices are connected to each other in a bus topology, then the number of cables required to connect them is 1, known as backbone cable, and N drop lines are required .</a:t>
                      </a:r>
                    </a:p>
                    <a:p>
                      <a:pPr marL="228600" marR="0" lvl="0" indent="-22860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Coaxial or twisted pair cables are mainly used in bus-based networks that support up to 10 Mbps.</a:t>
                      </a:r>
                    </a:p>
                    <a:p>
                      <a:pPr marL="228600" marR="0" lvl="0" indent="-22860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cost of the cable is less compared to other topologies, but it is used to build small networks.</a:t>
                      </a:r>
                    </a:p>
                    <a:p>
                      <a:pPr marL="228600" marR="0" lvl="0" indent="-22860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sz="1200" dirty="0"/>
                      </a:b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bus topology is quite simpler, but still, it requires a lot of cabling.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common cable fails, then the whole system will crash down.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network traffic is heavy, it increases collisions in the network. To avoid this, various protocols are used in the MAC layer known as Pure Aloha, Slotted Aloha, CSMA/CD, etc.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new devices to the network would slow down networks.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is very low.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67235"/>
                  </a:ext>
                </a:extLst>
              </a:tr>
              <a:tr h="135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unito" pitchFamily="2" charset="0"/>
                        </a:rPr>
                        <a:t>Ring Topology </a:t>
                      </a:r>
                    </a:p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 transmission is high-speed.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possibility of collision is minimum in this type of topology.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 to install and expand.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less costly than a star topology.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failure of a single node in the network can cause the entire network to fail.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Troubleshooting is difficult in this topology.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addition of stations in between or the removal of stations can disturb the whole topology.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secure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41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6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9094E2-D59F-234C-3CD7-7F06985AC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92452"/>
              </p:ext>
            </p:extLst>
          </p:nvPr>
        </p:nvGraphicFramePr>
        <p:xfrm>
          <a:off x="1111170" y="1333661"/>
          <a:ext cx="9465390" cy="400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42">
                  <a:extLst>
                    <a:ext uri="{9D8B030D-6E8A-4147-A177-3AD203B41FA5}">
                      <a16:colId xmlns:a16="http://schemas.microsoft.com/office/drawing/2014/main" val="1975378615"/>
                    </a:ext>
                  </a:extLst>
                </a:gridCol>
                <a:gridCol w="4053618">
                  <a:extLst>
                    <a:ext uri="{9D8B030D-6E8A-4147-A177-3AD203B41FA5}">
                      <a16:colId xmlns:a16="http://schemas.microsoft.com/office/drawing/2014/main" val="2162729528"/>
                    </a:ext>
                  </a:extLst>
                </a:gridCol>
                <a:gridCol w="3155130">
                  <a:extLst>
                    <a:ext uri="{9D8B030D-6E8A-4147-A177-3AD203B41FA5}">
                      <a16:colId xmlns:a16="http://schemas.microsoft.com/office/drawing/2014/main" val="392199511"/>
                    </a:ext>
                  </a:extLst>
                </a:gridCol>
              </a:tblGrid>
              <a:tr h="6915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Advantages 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Disadvantages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29986"/>
                  </a:ext>
                </a:extLst>
              </a:tr>
              <a:tr h="1737286"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 Topology</a:t>
                      </a:r>
                    </a:p>
                    <a:p>
                      <a:endParaRPr lang="en-IN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allows more devices to be attached to a single central hub thus it decreases the distance that is traveled by the signal to come to the devices.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allows the network to get isolated and also prioritize from different computers.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add 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devices to the existing network.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detection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correction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are very easy in a tree topology.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central hub gets fails the entire system fails.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cost is high because of the cabling.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new devices are added, it becomes difficult to reconfigure.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34633"/>
                  </a:ext>
                </a:extLst>
              </a:tr>
              <a:tr h="1265014"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Topology</a:t>
                      </a:r>
                    </a:p>
                    <a:p>
                      <a:endParaRPr lang="en-IN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topology is 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flexible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size of the network can be easily expanded by 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new devices.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challenging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design the architecture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Hybrid Network.</a:t>
                      </a: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Hubs 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this topology are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very expensive.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fontAlgn="base">
                        <a:buFont typeface="+mj-lt"/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infrastructure cost is very high as a hybrid network </a:t>
                      </a: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a lot of cabling and network devices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5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54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1683"/>
            <a:ext cx="8641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Cabling: The Backbone of Networks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039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49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Ethernet Cable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538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about the various types of Ethernet cables, including Cat 5e, Cat 6, and fiber optic cables, and their applications in network connectivity.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039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50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Coaxial Cable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1550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Discover the features and benefits of coaxial cables, commonly used in television and internet connections, and how they transmit data signals.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039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50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Fiber Optic Cable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1550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the advantages of fiber optic cables, which use light signals for high-speed data transmission, and their role in long-distance networking.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82610"/>
            <a:ext cx="10157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The Building Blocks: Devices in a Network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021324"/>
            <a:ext cx="5166122" cy="2729389"/>
          </a:xfrm>
          <a:prstGeom prst="roundRect">
            <a:avLst>
              <a:gd name="adj" fmla="val 3663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2573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Router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737723"/>
            <a:ext cx="46941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how routers connect multiple networks and enable devices to communicate with each other, effectively acting as the traffic coordinators of the internet.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021324"/>
            <a:ext cx="5166122" cy="2729389"/>
          </a:xfrm>
          <a:prstGeom prst="roundRect">
            <a:avLst>
              <a:gd name="adj" fmla="val 3663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2573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Switch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73772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Discover how switches facilitate communication within a local network by filtering and forwarding data packets between devices.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2883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2088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Firewall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89282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the role of firewalls in network security, protecting against unauthorized access and monitoring incoming and outgoing network traffic.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2088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Access Point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89282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 how access points provide wireless network connectivity, allowing devices to connect to a wired network without the need for cables.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47713"/>
            <a:ext cx="6926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Unraveling the DNS Protocol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75341"/>
            <a:ext cx="44410" cy="5706427"/>
          </a:xfrm>
          <a:prstGeom prst="roundRect">
            <a:avLst>
              <a:gd name="adj" fmla="val 225151"/>
            </a:avLst>
          </a:prstGeom>
          <a:solidFill>
            <a:srgbClr val="BFD9D3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7664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FD9D3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48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74466" y="1990606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97512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Domain Name System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477929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the purpose and function of the Domain Name System (DNS), which translates domain names into IP addresses for efficient network communication.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FD9D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40176" y="420374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2286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DNS Query Process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 how DNS queries work, including the recursive and iterative query process to find the IP address associated with a domain name.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475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FD9D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9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6366" y="606147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83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DNS Caching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879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Discover the benefits of DNS caching, a mechanism that stores previously resolved DNS queries to improve efficiency and reduce network latency.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155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Unlocking the Power of Virtual LANs (VLANs)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8375" y="3463885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98533"/>
            <a:ext cx="263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Segmenting Networks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97895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 how VLANs divide a single physical network into multiple logical networks, enhancing security, scalability, and network management.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6320" y="346388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49853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Flexible Network Design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326136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Discover how VLANs enable flexible network design by allowing different departments or groups to communicate securely and efficiently.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84744" y="346388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49853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Reduced Network Traffic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326136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how VLANs optimize network performance by reducing broadcast traffic, isolating network issues, and improving overall efficiency.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understanding network topology, cable types, devices, the DNS protocol, and virtual LANs, you can build robust and efficient networks to meet your organization's needs.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</TotalTime>
  <Words>1100</Words>
  <Application>Microsoft Office PowerPoint</Application>
  <PresentationFormat>Custom</PresentationFormat>
  <Paragraphs>132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Kanit</vt:lpstr>
      <vt:lpstr>Martel Sans</vt:lpstr>
      <vt:lpstr>Nunito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rajibulm361@gmail.com</cp:lastModifiedBy>
  <cp:revision>2</cp:revision>
  <dcterms:created xsi:type="dcterms:W3CDTF">2023-12-27T21:16:57Z</dcterms:created>
  <dcterms:modified xsi:type="dcterms:W3CDTF">2023-12-29T19:38:44Z</dcterms:modified>
</cp:coreProperties>
</file>