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Software Development</a:t>
            </a:r>
            <a:r>
              <a:rPr lang="en-US" sz="1400" b="1" baseline="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Metrics </a:t>
            </a:r>
            <a:endParaRPr lang="en-US" sz="14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Started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Sheet1!$A$2:$A$17</c:f>
              <c:strCache>
                <c:ptCount val="1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  <c:pt idx="14">
                  <c:v>Week 15</c:v>
                </c:pt>
                <c:pt idx="15">
                  <c:v>Week 16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3A-4748-A972-949A87832F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Sheet1!$A$2:$A$17</c:f>
              <c:strCache>
                <c:ptCount val="1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  <c:pt idx="14">
                  <c:v>Week 15</c:v>
                </c:pt>
                <c:pt idx="15">
                  <c:v>Week 16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30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70</c:v>
                </c:pt>
                <c:pt idx="12">
                  <c:v>75</c:v>
                </c:pt>
                <c:pt idx="13">
                  <c:v>80</c:v>
                </c:pt>
                <c:pt idx="14">
                  <c:v>95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3A-4748-A972-949A87832F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Coding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Sheet1!$A$2:$A$17</c:f>
              <c:strCache>
                <c:ptCount val="1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  <c:pt idx="14">
                  <c:v>Week 15</c:v>
                </c:pt>
                <c:pt idx="15">
                  <c:v>Week 16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10</c:v>
                </c:pt>
                <c:pt idx="1">
                  <c:v>12</c:v>
                </c:pt>
                <c:pt idx="2">
                  <c:v>25</c:v>
                </c:pt>
                <c:pt idx="3">
                  <c:v>30</c:v>
                </c:pt>
                <c:pt idx="4">
                  <c:v>40</c:v>
                </c:pt>
                <c:pt idx="5">
                  <c:v>42</c:v>
                </c:pt>
                <c:pt idx="6">
                  <c:v>45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80</c:v>
                </c:pt>
                <c:pt idx="13">
                  <c:v>85</c:v>
                </c:pt>
                <c:pt idx="14">
                  <c:v>95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3A-4748-A972-949A87832F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Sheet1!$A$2:$A$17</c:f>
              <c:strCache>
                <c:ptCount val="1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  <c:pt idx="14">
                  <c:v>Week 15</c:v>
                </c:pt>
                <c:pt idx="15">
                  <c:v>Week 16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70</c:v>
                </c:pt>
                <c:pt idx="13">
                  <c:v>80</c:v>
                </c:pt>
                <c:pt idx="14">
                  <c:v>90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3A-4748-A972-949A87832F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cat>
            <c:strRef>
              <c:f>Sheet1!$A$2:$A$17</c:f>
              <c:strCache>
                <c:ptCount val="1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  <c:pt idx="14">
                  <c:v>Week 15</c:v>
                </c:pt>
                <c:pt idx="15">
                  <c:v>Week 16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45</c:v>
                </c:pt>
                <c:pt idx="5">
                  <c:v>48</c:v>
                </c:pt>
                <c:pt idx="6">
                  <c:v>50</c:v>
                </c:pt>
                <c:pt idx="7">
                  <c:v>50</c:v>
                </c:pt>
                <c:pt idx="8">
                  <c:v>55</c:v>
                </c:pt>
                <c:pt idx="9">
                  <c:v>60</c:v>
                </c:pt>
                <c:pt idx="10">
                  <c:v>70</c:v>
                </c:pt>
                <c:pt idx="11">
                  <c:v>75</c:v>
                </c:pt>
                <c:pt idx="12">
                  <c:v>80</c:v>
                </c:pt>
                <c:pt idx="13">
                  <c:v>85</c:v>
                </c:pt>
                <c:pt idx="14">
                  <c:v>90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3A-4748-A972-949A87832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159647"/>
        <c:axId val="620160895"/>
      </c:areaChart>
      <c:catAx>
        <c:axId val="6201596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60895"/>
        <c:crosses val="autoZero"/>
        <c:auto val="1"/>
        <c:lblAlgn val="ctr"/>
        <c:lblOffset val="100"/>
        <c:noMultiLvlLbl val="0"/>
      </c:catAx>
      <c:valAx>
        <c:axId val="6201608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59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9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3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7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5792E-9531-4996-9AB7-7D932719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CECS 443 </a:t>
            </a:r>
            <a:b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Final Exam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6597F-5CBB-4ABE-93C9-B74D9A9A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1" y="4639726"/>
            <a:ext cx="6251111" cy="1572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By: Yuvika Nibber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ID: 012780675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Professor: Jamal </a:t>
            </a:r>
            <a:r>
              <a:rPr lang="en-US" sz="26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Madni</a:t>
            </a:r>
            <a:endParaRPr lang="en-US" sz="26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88924"/>
          </a:solidFill>
          <a:ln w="38100" cap="rnd">
            <a:solidFill>
              <a:srgbClr val="C8892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AC93953A-70ED-47F3-8359-2C2900D91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" r="2827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98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E7DD-B07E-4E93-A459-4512E660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Requirements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01FAF5A-23A0-4E21-A25E-03B7A609B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859381"/>
              </p:ext>
            </p:extLst>
          </p:nvPr>
        </p:nvGraphicFramePr>
        <p:xfrm>
          <a:off x="834391" y="1928813"/>
          <a:ext cx="10654090" cy="466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079">
                  <a:extLst>
                    <a:ext uri="{9D8B030D-6E8A-4147-A177-3AD203B41FA5}">
                      <a16:colId xmlns:a16="http://schemas.microsoft.com/office/drawing/2014/main" val="494341670"/>
                    </a:ext>
                  </a:extLst>
                </a:gridCol>
                <a:gridCol w="2505137">
                  <a:extLst>
                    <a:ext uri="{9D8B030D-6E8A-4147-A177-3AD203B41FA5}">
                      <a16:colId xmlns:a16="http://schemas.microsoft.com/office/drawing/2014/main" val="1127050464"/>
                    </a:ext>
                  </a:extLst>
                </a:gridCol>
                <a:gridCol w="974730">
                  <a:extLst>
                    <a:ext uri="{9D8B030D-6E8A-4147-A177-3AD203B41FA5}">
                      <a16:colId xmlns:a16="http://schemas.microsoft.com/office/drawing/2014/main" val="637750676"/>
                    </a:ext>
                  </a:extLst>
                </a:gridCol>
                <a:gridCol w="1175364">
                  <a:extLst>
                    <a:ext uri="{9D8B030D-6E8A-4147-A177-3AD203B41FA5}">
                      <a16:colId xmlns:a16="http://schemas.microsoft.com/office/drawing/2014/main" val="1764156692"/>
                    </a:ext>
                  </a:extLst>
                </a:gridCol>
                <a:gridCol w="2360903">
                  <a:extLst>
                    <a:ext uri="{9D8B030D-6E8A-4147-A177-3AD203B41FA5}">
                      <a16:colId xmlns:a16="http://schemas.microsoft.com/office/drawing/2014/main" val="3117330981"/>
                    </a:ext>
                  </a:extLst>
                </a:gridCol>
                <a:gridCol w="1250877">
                  <a:extLst>
                    <a:ext uri="{9D8B030D-6E8A-4147-A177-3AD203B41FA5}">
                      <a16:colId xmlns:a16="http://schemas.microsoft.com/office/drawing/2014/main" val="798959922"/>
                    </a:ext>
                  </a:extLst>
                </a:gridCol>
              </a:tblGrid>
              <a:tr h="7214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Acceptance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Effort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Effort Equation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13547"/>
                  </a:ext>
                </a:extLst>
              </a:tr>
              <a:tr h="72148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Website should be interactive and allow members to login with their CSULB credentials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Allows people to move around the website, login and save their profile.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Adobe Devanagari" panose="02040503050201020203" pitchFamily="18" charset="0"/>
                          <a:ea typeface="+mn-ea"/>
                          <a:cs typeface="Adobe Devanagari" panose="02040503050201020203" pitchFamily="18" charset="0"/>
                        </a:rPr>
                        <a:t>0.008565258</a:t>
                      </a:r>
                    </a:p>
                    <a:p>
                      <a:pPr algn="ctr"/>
                      <a:endParaRPr lang="en-US" sz="12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(49.7^3) / ((30^3) *((480/100))^4)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651054"/>
                  </a:ext>
                </a:extLst>
              </a:tr>
              <a:tr h="721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Filters out resumes according to best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 database stores resumes and filters it according to the best matching candidate.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Middleware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0.142916667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(50.4^3) / ((30^3) *((240/100))^4)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968211"/>
                  </a:ext>
                </a:extLst>
              </a:tr>
              <a:tr h="72148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 allows people to input data like their resume, essay question and any additional information or documentation.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Ensures that user can input their information.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0.054283753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(36.5^3) / ((30^3) *((240/100))^4)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589875"/>
                  </a:ext>
                </a:extLst>
              </a:tr>
              <a:tr h="8390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Stores, pulls and displays all information into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Make sure the data inputted by the user is saved, pulled and displayed aesthetically and the user can retrieve it later.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0.002933787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(13.8^3) / ((30^3) *((240/100))^4)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588111"/>
                  </a:ext>
                </a:extLst>
              </a:tr>
              <a:tr h="8390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Website displays the current Covid dashboard with updates regarding re-opening of campus and other important safety measures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Ensures safety of all members and keep them updated with the current Covid-19 situations.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0.022464563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(27.2^3) / ((30^3) *((240/100))^4)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40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5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EC7D-4EE0-4612-AC4A-19BB601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Requirements Table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44BBB8-C3AB-497A-BF88-B616C82AF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55059"/>
              </p:ext>
            </p:extLst>
          </p:nvPr>
        </p:nvGraphicFramePr>
        <p:xfrm>
          <a:off x="824023" y="1928813"/>
          <a:ext cx="10632557" cy="4684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640">
                  <a:extLst>
                    <a:ext uri="{9D8B030D-6E8A-4147-A177-3AD203B41FA5}">
                      <a16:colId xmlns:a16="http://schemas.microsoft.com/office/drawing/2014/main" val="4172898119"/>
                    </a:ext>
                  </a:extLst>
                </a:gridCol>
                <a:gridCol w="2565208">
                  <a:extLst>
                    <a:ext uri="{9D8B030D-6E8A-4147-A177-3AD203B41FA5}">
                      <a16:colId xmlns:a16="http://schemas.microsoft.com/office/drawing/2014/main" val="3220225114"/>
                    </a:ext>
                  </a:extLst>
                </a:gridCol>
                <a:gridCol w="947426">
                  <a:extLst>
                    <a:ext uri="{9D8B030D-6E8A-4147-A177-3AD203B41FA5}">
                      <a16:colId xmlns:a16="http://schemas.microsoft.com/office/drawing/2014/main" val="1656696131"/>
                    </a:ext>
                  </a:extLst>
                </a:gridCol>
                <a:gridCol w="1332543">
                  <a:extLst>
                    <a:ext uri="{9D8B030D-6E8A-4147-A177-3AD203B41FA5}">
                      <a16:colId xmlns:a16="http://schemas.microsoft.com/office/drawing/2014/main" val="1528846924"/>
                    </a:ext>
                  </a:extLst>
                </a:gridCol>
                <a:gridCol w="2302083">
                  <a:extLst>
                    <a:ext uri="{9D8B030D-6E8A-4147-A177-3AD203B41FA5}">
                      <a16:colId xmlns:a16="http://schemas.microsoft.com/office/drawing/2014/main" val="1106926067"/>
                    </a:ext>
                  </a:extLst>
                </a:gridCol>
                <a:gridCol w="961657">
                  <a:extLst>
                    <a:ext uri="{9D8B030D-6E8A-4147-A177-3AD203B41FA5}">
                      <a16:colId xmlns:a16="http://schemas.microsoft.com/office/drawing/2014/main" val="2544302255"/>
                    </a:ext>
                  </a:extLst>
                </a:gridCol>
              </a:tblGrid>
              <a:tr h="73021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Acceptance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Effort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Effort Equation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785065"/>
                  </a:ext>
                </a:extLst>
              </a:tr>
              <a:tr h="730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Create a detailed list of people with their name, student ID, degree, major, gender, age, ethnicity that pulls from the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SQL database that has tables with the candidate's information and sort it according to the best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0.00019145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(14^3) / ((30^3) *((480/100))^4)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17764"/>
                  </a:ext>
                </a:extLst>
              </a:tr>
              <a:tr h="730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It should organize and put student data into graphs based on their GPA, year, resume, essay question, additional documents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Graphs are created depicting accurate data of the students.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Middleware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0.0000199773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(14.2^3) / ((30^3) *((480/100))^4)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2247"/>
                  </a:ext>
                </a:extLst>
              </a:tr>
              <a:tr h="730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Setup email service linked to the user’s CSULB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Make sure there is a way for communication between the student and professor using their CSULB account.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Middleware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0.003255208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(36^3) / ((30^3) *((480/100))^4)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38043"/>
                  </a:ext>
                </a:extLst>
              </a:tr>
              <a:tr h="730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Display what positions are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Make sure the available positions are up to date and the expired positions are archived.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0.125786103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(48.3^3) / ((30^3) *((240/100))^4)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39659"/>
                  </a:ext>
                </a:extLst>
              </a:tr>
              <a:tr h="847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Allow users to apply and withdraw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Database that stores applications and allows user to apply on the website and withdraw if they no longer want to be considered for the position.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0.007197635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(46.9^3) / ((30^3) *((480/100))^4)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81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5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F69F-5697-4C8A-B101-D4B31D1F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559"/>
            <a:ext cx="10515600" cy="1325563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Architecture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B4CD615-2BDB-49DD-990C-0632E8D8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02" y="1882246"/>
            <a:ext cx="5394128" cy="4870239"/>
          </a:xfrm>
        </p:spPr>
      </p:pic>
    </p:spTree>
    <p:extLst>
      <p:ext uri="{BB962C8B-B14F-4D97-AF65-F5344CB8AC3E}">
        <p14:creationId xmlns:p14="http://schemas.microsoft.com/office/powerpoint/2010/main" val="41634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BEF6-DDA5-493E-AD9E-61A569DB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Gantt Chart</a:t>
            </a:r>
          </a:p>
        </p:txBody>
      </p:sp>
      <p:pic>
        <p:nvPicPr>
          <p:cNvPr id="6" name="Content Placeholder 5" descr="Chart, timeline&#10;&#10;Description automatically generated">
            <a:extLst>
              <a:ext uri="{FF2B5EF4-FFF2-40B4-BE49-F238E27FC236}">
                <a16:creationId xmlns:a16="http://schemas.microsoft.com/office/drawing/2014/main" id="{1EF8E74E-5C2B-482B-AEC4-42F5CFA4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2" y="2108161"/>
            <a:ext cx="11444252" cy="3097946"/>
          </a:xfrm>
        </p:spPr>
      </p:pic>
    </p:spTree>
    <p:extLst>
      <p:ext uri="{BB962C8B-B14F-4D97-AF65-F5344CB8AC3E}">
        <p14:creationId xmlns:p14="http://schemas.microsoft.com/office/powerpoint/2010/main" val="1183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4C8B-A2C0-4E5E-B898-5C4205D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80" y="349176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Graph Flow Notation and Cyclomatic Complexities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060A9F2-00E3-43FA-BC53-A543BEB6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53" y="1825399"/>
            <a:ext cx="4285254" cy="4972730"/>
          </a:xfrm>
        </p:spPr>
      </p:pic>
    </p:spTree>
    <p:extLst>
      <p:ext uri="{BB962C8B-B14F-4D97-AF65-F5344CB8AC3E}">
        <p14:creationId xmlns:p14="http://schemas.microsoft.com/office/powerpoint/2010/main" val="26310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563A-A5A0-444C-A5C8-66396890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Software Management and Testing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EDEB77-DDE0-497C-B339-81A4EF770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803175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584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E7A7-2ABE-48F7-9726-9060E006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Software Management and Testing Strategy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54E5-70E4-4B31-AC1F-B0F8FCEA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Top 3 Software Progress Metrics: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Risk Analysis, verification and validation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Test Planning and quality assurance processes, </a:t>
            </a:r>
            <a:r>
              <a:rPr lang="en-US" sz="1800">
                <a:latin typeface="Adobe Devanagari" panose="02040503050201020203" pitchFamily="18" charset="0"/>
                <a:cs typeface="Adobe Devanagari" panose="02040503050201020203" pitchFamily="18" charset="0"/>
              </a:rPr>
              <a:t>Error Density</a:t>
            </a:r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46075" indent="-346075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Test Report and Evaluation, CPI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Top 3 Specific Processes: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Black box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Early testing and risk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Diversity in testing environments/ better communication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431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0241B"/>
      </a:dk2>
      <a:lt2>
        <a:srgbClr val="F0F1F3"/>
      </a:lt2>
      <a:accent1>
        <a:srgbClr val="C88924"/>
      </a:accent1>
      <a:accent2>
        <a:srgbClr val="DA5736"/>
      </a:accent2>
      <a:accent3>
        <a:srgbClr val="A4A829"/>
      </a:accent3>
      <a:accent4>
        <a:srgbClr val="284AC9"/>
      </a:accent4>
      <a:accent5>
        <a:srgbClr val="5736DA"/>
      </a:accent5>
      <a:accent6>
        <a:srgbClr val="8A24C8"/>
      </a:accent6>
      <a:hlink>
        <a:srgbClr val="3F70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559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Devanagari</vt:lpstr>
      <vt:lpstr>Arial</vt:lpstr>
      <vt:lpstr>The Hand Bold</vt:lpstr>
      <vt:lpstr>The Serif Hand Black</vt:lpstr>
      <vt:lpstr>SketchyVTI</vt:lpstr>
      <vt:lpstr>CECS 443  Final Exam</vt:lpstr>
      <vt:lpstr>Requirements Table</vt:lpstr>
      <vt:lpstr>Requirements Table (cont.)</vt:lpstr>
      <vt:lpstr>Architecture Diagram</vt:lpstr>
      <vt:lpstr>Gantt Chart</vt:lpstr>
      <vt:lpstr>Graph Flow Notation and Cyclomatic Complexities</vt:lpstr>
      <vt:lpstr>Software Management and Testing Strategy</vt:lpstr>
      <vt:lpstr>Software Management and Testing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443  Final Exam</dc:title>
  <dc:creator>Yuvika Nibber</dc:creator>
  <cp:lastModifiedBy>Yuvika Nibber</cp:lastModifiedBy>
  <cp:revision>88</cp:revision>
  <dcterms:created xsi:type="dcterms:W3CDTF">2021-12-14T19:20:57Z</dcterms:created>
  <dcterms:modified xsi:type="dcterms:W3CDTF">2021-12-16T23:04:40Z</dcterms:modified>
</cp:coreProperties>
</file>