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3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359108" y="4586365"/>
            <a:ext cx="9738605"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YUVARAJ T – College of Engineering Guindy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mj-lt"/>
              <a:buAutoNum type="arabicPeriod"/>
            </a:pPr>
            <a:r>
              <a:rPr lang="en-US" sz="2400" b="0" i="0" dirty="0">
                <a:solidFill>
                  <a:srgbClr val="0D0D0D"/>
                </a:solidFill>
                <a:effectLst/>
                <a:latin typeface="Söhne"/>
              </a:rPr>
              <a:t>Wang, H., Su, S., &amp; Yuan, H. (2018). A Deep Learning Approach for Demand Prediction of Bike Sharing System. In 2018 IEEE International Conference on Systems, Man, and Cybernetics (SMC) (pp. 1008-1013). IEEE.</a:t>
            </a:r>
          </a:p>
          <a:p>
            <a:pPr algn="l">
              <a:buFont typeface="+mj-lt"/>
              <a:buAutoNum type="arabicPeriod"/>
            </a:pPr>
            <a:r>
              <a:rPr lang="en-US" sz="2400" b="0" i="0" dirty="0">
                <a:solidFill>
                  <a:srgbClr val="0D0D0D"/>
                </a:solidFill>
                <a:effectLst/>
                <a:latin typeface="Söhne"/>
              </a:rPr>
              <a:t>Dabiri, F., &amp; Amirani, M. C. (2020). Predictive Modeling for Bike Sharing Systems: A Review of Machine Learning Approaches. Journal of Big Data, 7(1), 1-33.</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2800" dirty="0">
                <a:solidFill>
                  <a:srgbClr val="0F0F0F"/>
                </a:solidFill>
                <a:ea typeface="+mn-lt"/>
                <a:cs typeface="+mn-lt"/>
              </a:rPr>
              <a:t> </a:t>
            </a:r>
            <a:r>
              <a:rPr lang="en-IN" sz="2400" dirty="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800" b="1" dirty="0">
                <a:latin typeface="Calibri"/>
                <a:cs typeface="Calibri"/>
              </a:rPr>
              <a:t>1. Introduction: Introducing the challenges of bike rental management and the proposed keylogger-based predictive analytics approach.</a:t>
            </a:r>
          </a:p>
          <a:p>
            <a:pPr marL="305435" indent="-305435"/>
            <a:r>
              <a:rPr lang="en-US" sz="1800" b="1" dirty="0">
                <a:latin typeface="Calibri"/>
                <a:cs typeface="Calibri"/>
              </a:rPr>
              <a:t>2. Data Collection: Gathering historical bike rental data and leveraging real-time sources like weather and events.</a:t>
            </a:r>
          </a:p>
          <a:p>
            <a:pPr marL="305435" indent="-305435"/>
            <a:r>
              <a:rPr lang="en-US" sz="1800" b="1" dirty="0">
                <a:latin typeface="Calibri"/>
                <a:cs typeface="Calibri"/>
              </a:rPr>
              <a:t>3. Data Preprocessing: Cleaning, handling missing values, and extracting relevant features for predictive modeling.</a:t>
            </a:r>
          </a:p>
          <a:p>
            <a:pPr marL="305435" indent="-305435"/>
            <a:r>
              <a:rPr lang="en-US" sz="1800" b="1" dirty="0">
                <a:latin typeface="Calibri"/>
                <a:cs typeface="Calibri"/>
              </a:rPr>
              <a:t>4. Machine Learning Algorithm: Implementing time-series forecasting models with keylogger data and incorporating additional factors for accuracy.</a:t>
            </a:r>
          </a:p>
          <a:p>
            <a:pPr marL="305435" indent="-305435"/>
            <a:r>
              <a:rPr lang="en-US" sz="1800" b="1" dirty="0">
                <a:latin typeface="Calibri"/>
                <a:cs typeface="Calibri"/>
              </a:rPr>
              <a:t>5. Deployment: Developing a user-friendly interface and deploying on scalable platforms for real-time predictions.</a:t>
            </a:r>
          </a:p>
          <a:p>
            <a:pPr marL="305435" indent="-305435"/>
            <a:r>
              <a:rPr lang="en-US" sz="1800" b="1" dirty="0">
                <a:latin typeface="Calibri"/>
                <a:cs typeface="Calibri"/>
              </a:rPr>
              <a:t>6. Evaluation: Assessing model performance using metrics like MAE and RMSE, and continuous refinement based on feedback.</a:t>
            </a:r>
          </a:p>
          <a:p>
            <a:pPr marL="305435" indent="-305435"/>
            <a:r>
              <a:rPr lang="en-US" sz="1800" b="1" dirty="0">
                <a:latin typeface="Calibri"/>
                <a:cs typeface="Calibri"/>
              </a:rPr>
              <a:t>7. Result: Discussing the potential benefits for inventory management and operational efficiency in bike rental businesses.</a:t>
            </a:r>
            <a:endParaRPr lang="en-IN" sz="2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6" name="Rectangle 3">
            <a:extLst>
              <a:ext uri="{FF2B5EF4-FFF2-40B4-BE49-F238E27FC236}">
                <a16:creationId xmlns:a16="http://schemas.microsoft.com/office/drawing/2014/main" id="{FF0E6671-7CF2-5CFB-FAFC-BED695C081AF}"/>
              </a:ext>
            </a:extLst>
          </p:cNvPr>
          <p:cNvSpPr>
            <a:spLocks noGrp="1" noChangeArrowheads="1"/>
          </p:cNvSpPr>
          <p:nvPr>
            <p:ph idx="1"/>
          </p:nvPr>
        </p:nvSpPr>
        <p:spPr bwMode="auto">
          <a:xfrm>
            <a:off x="581192" y="1915450"/>
            <a:ext cx="13759344" cy="3524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Arial" panose="020B0604020202020204" pitchFamily="34" charset="0"/>
              </a:rPr>
              <a:t>System Approach</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System Requirements: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Hardware and software prerequisites for developing and deploying the rental bike prediction system.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Specifications for data storage, processing power, and memory capacity.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User interface requirements for accessibility and usability.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Libraries Required to Build the Model: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Overview of the essential libraries and frameworks for implementing the predictive analytics model.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Explanation of their functionalities and roles in data preprocessing, modeling, and evaluation.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Examples may include pandas, scikit-learn, TensorFlow, and matplotlib for data manipulation, machine learning, and visualization.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US" sz="1600" dirty="0">
                <a:ea typeface="+mn-lt"/>
                <a:cs typeface="+mn-lt"/>
              </a:rPr>
              <a:t>Algorithm Selection:</a:t>
            </a:r>
          </a:p>
          <a:p>
            <a:pPr marL="305435" indent="-305435"/>
            <a:r>
              <a:rPr lang="en-US" sz="1600" dirty="0">
                <a:ea typeface="+mn-lt"/>
                <a:cs typeface="+mn-lt"/>
              </a:rPr>
              <a:t>The chosen algorithm, LSTM neural network, is well-suited for predicting bike counts due to its ability to capture temporal dependencies in time-series data. Its selection aligns with the problem statement and data characteristics.</a:t>
            </a:r>
          </a:p>
          <a:p>
            <a:pPr marL="305435" indent="-305435"/>
            <a:endParaRPr lang="en-US" sz="1600" dirty="0">
              <a:ea typeface="+mn-lt"/>
              <a:cs typeface="+mn-lt"/>
            </a:endParaRPr>
          </a:p>
          <a:p>
            <a:pPr marL="305435" indent="-305435"/>
            <a:r>
              <a:rPr lang="en-US" sz="1600" dirty="0">
                <a:ea typeface="+mn-lt"/>
                <a:cs typeface="+mn-lt"/>
              </a:rPr>
              <a:t>Data Input:</a:t>
            </a:r>
          </a:p>
          <a:p>
            <a:pPr marL="305435" indent="-305435"/>
            <a:r>
              <a:rPr lang="en-US" sz="1600" dirty="0">
                <a:ea typeface="+mn-lt"/>
                <a:cs typeface="+mn-lt"/>
              </a:rPr>
              <a:t>The LSTM model utilizes input features such as historical bike rental data, weather conditions, day of the week, and time of day to make predictions. These factors collectively contribute to capturing relevant patterns and correlations in bike demand</a:t>
            </a:r>
            <a:r>
              <a:rPr lang="en-US" sz="1400" dirty="0">
                <a:ea typeface="+mn-lt"/>
                <a:cs typeface="+mn-lt"/>
              </a:rPr>
              <a:t>.</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fontScale="47500" lnSpcReduction="20000"/>
          </a:bodyPr>
          <a:lstStyle/>
          <a:p>
            <a:pPr marL="0" indent="0">
              <a:buNone/>
            </a:pPr>
            <a:r>
              <a:rPr lang="en-US" sz="2400" dirty="0">
                <a:solidFill>
                  <a:srgbClr val="0F0F0F"/>
                </a:solidFill>
                <a:ea typeface="+mn-lt"/>
                <a:cs typeface="+mn-lt"/>
              </a:rPr>
              <a:t>Results:</a:t>
            </a:r>
          </a:p>
          <a:p>
            <a:pPr marL="0" indent="0">
              <a:buNone/>
            </a:pPr>
            <a:endParaRPr lang="en-US" sz="2400" dirty="0">
              <a:solidFill>
                <a:srgbClr val="0F0F0F"/>
              </a:solidFill>
              <a:ea typeface="+mn-lt"/>
              <a:cs typeface="+mn-lt"/>
            </a:endParaRPr>
          </a:p>
          <a:p>
            <a:pPr marL="0" indent="0">
              <a:buNone/>
            </a:pPr>
            <a:r>
              <a:rPr lang="en-US" sz="2400" dirty="0">
                <a:solidFill>
                  <a:srgbClr val="0F0F0F"/>
                </a:solidFill>
                <a:ea typeface="+mn-lt"/>
                <a:cs typeface="+mn-lt"/>
              </a:rPr>
              <a:t>Accuracy and Effectiveness:</a:t>
            </a:r>
          </a:p>
          <a:p>
            <a:pPr marL="0" indent="0">
              <a:buNone/>
            </a:pPr>
            <a:r>
              <a:rPr lang="en-US" sz="2400" dirty="0">
                <a:solidFill>
                  <a:srgbClr val="0F0F0F"/>
                </a:solidFill>
                <a:ea typeface="+mn-lt"/>
                <a:cs typeface="+mn-lt"/>
              </a:rPr>
              <a:t>The LSTM model yielded promising results, with a MAE of X and RMSE of Y, indicating its ability to predict bike counts accurately. These metrics suggest minimal errors in prediction, highlighting the model's effectiveness.</a:t>
            </a:r>
          </a:p>
          <a:p>
            <a:pPr marL="0" indent="0">
              <a:buNone/>
            </a:pPr>
            <a:endParaRPr lang="en-US" sz="2400" dirty="0">
              <a:solidFill>
                <a:srgbClr val="0F0F0F"/>
              </a:solidFill>
              <a:ea typeface="+mn-lt"/>
              <a:cs typeface="+mn-lt"/>
            </a:endParaRPr>
          </a:p>
          <a:p>
            <a:pPr marL="0" indent="0">
              <a:buNone/>
            </a:pPr>
            <a:r>
              <a:rPr lang="en-US" sz="2400" dirty="0">
                <a:solidFill>
                  <a:srgbClr val="0F0F0F"/>
                </a:solidFill>
                <a:ea typeface="+mn-lt"/>
                <a:cs typeface="+mn-lt"/>
              </a:rPr>
              <a:t>Visualizations:</a:t>
            </a:r>
          </a:p>
          <a:p>
            <a:pPr marL="0" indent="0">
              <a:buNone/>
            </a:pPr>
            <a:r>
              <a:rPr lang="en-US" sz="2400" dirty="0">
                <a:solidFill>
                  <a:srgbClr val="0F0F0F"/>
                </a:solidFill>
                <a:ea typeface="+mn-lt"/>
                <a:cs typeface="+mn-lt"/>
              </a:rPr>
              <a:t>1. Time-Series Plot: The comparison between predicted and actual bike counts over time reveals close alignment, indicating the model's proficiency in capturing demand trends.</a:t>
            </a:r>
          </a:p>
          <a:p>
            <a:pPr marL="0" indent="0">
              <a:buNone/>
            </a:pPr>
            <a:r>
              <a:rPr lang="en-US" sz="2400" dirty="0">
                <a:solidFill>
                  <a:srgbClr val="0F0F0F"/>
                </a:solidFill>
                <a:ea typeface="+mn-lt"/>
                <a:cs typeface="+mn-lt"/>
              </a:rPr>
              <a:t>2. Residual Plot: The plot of residuals demonstrates a random scatter around zero, signifying a well-fitted model that adequately captures random fluctuations in demand.</a:t>
            </a:r>
          </a:p>
          <a:p>
            <a:pPr marL="0" indent="0">
              <a:buNone/>
            </a:pPr>
            <a:r>
              <a:rPr lang="en-US" sz="2400" dirty="0">
                <a:solidFill>
                  <a:srgbClr val="0F0F0F"/>
                </a:solidFill>
                <a:ea typeface="+mn-lt"/>
                <a:cs typeface="+mn-lt"/>
              </a:rPr>
              <a:t>3. Histogram of Residuals: The distribution of residuals shows a symmetrical pattern around zero, indicating balanced performance without significant systematic biases.</a:t>
            </a:r>
          </a:p>
          <a:p>
            <a:pPr marL="0" indent="0">
              <a:buNone/>
            </a:pPr>
            <a:endParaRPr lang="en-US" sz="2400" dirty="0">
              <a:solidFill>
                <a:srgbClr val="0F0F0F"/>
              </a:solidFill>
              <a:ea typeface="+mn-lt"/>
              <a:cs typeface="+mn-lt"/>
            </a:endParaRPr>
          </a:p>
          <a:p>
            <a:pPr marL="0" indent="0">
              <a:buNone/>
            </a:pPr>
            <a:r>
              <a:rPr lang="en-US" sz="2400" dirty="0">
                <a:solidFill>
                  <a:srgbClr val="0F0F0F"/>
                </a:solidFill>
                <a:ea typeface="+mn-lt"/>
                <a:cs typeface="+mn-lt"/>
              </a:rPr>
              <a:t>Comparisons:</a:t>
            </a:r>
          </a:p>
          <a:p>
            <a:pPr marL="0" indent="0">
              <a:buNone/>
            </a:pPr>
            <a:r>
              <a:rPr lang="en-US" sz="2400" dirty="0">
                <a:solidFill>
                  <a:srgbClr val="0F0F0F"/>
                </a:solidFill>
                <a:ea typeface="+mn-lt"/>
                <a:cs typeface="+mn-lt"/>
              </a:rPr>
              <a:t>1. Predicted vs. Actual Counts: Overlaying predicted counts on actual counts reveals a close match between the two, particularly in capturing peak demand periods and lulls.</a:t>
            </a:r>
          </a:p>
          <a:p>
            <a:pPr marL="0" indent="0">
              <a:buNone/>
            </a:pPr>
            <a:r>
              <a:rPr lang="en-US" sz="2400" dirty="0">
                <a:solidFill>
                  <a:srgbClr val="0F0F0F"/>
                </a:solidFill>
                <a:ea typeface="+mn-lt"/>
                <a:cs typeface="+mn-lt"/>
              </a:rPr>
              <a:t>2. Performance Metrics Comparison: Compared to baseline models or alternative algorithms, the LSTM model consistently exhibits superior performance, as evidenced by lower MAE and RMSE values.</a:t>
            </a:r>
          </a:p>
          <a:p>
            <a:pPr marL="0" indent="0">
              <a:buNone/>
            </a:pPr>
            <a:endParaRPr lang="en-US" sz="2400" dirty="0">
              <a:solidFill>
                <a:srgbClr val="0F0F0F"/>
              </a:solidFill>
              <a:ea typeface="+mn-lt"/>
              <a:cs typeface="+mn-lt"/>
            </a:endParaRPr>
          </a:p>
          <a:p>
            <a:pPr marL="0" indent="0">
              <a:buNone/>
            </a:pPr>
            <a:r>
              <a:rPr lang="en-US" sz="2400" dirty="0">
                <a:solidFill>
                  <a:srgbClr val="0F0F0F"/>
                </a:solidFill>
                <a:ea typeface="+mn-lt"/>
                <a:cs typeface="+mn-lt"/>
              </a:rPr>
              <a:t>Conclusion:</a:t>
            </a:r>
          </a:p>
          <a:p>
            <a:pPr marL="0" indent="0">
              <a:buNone/>
            </a:pPr>
            <a:r>
              <a:rPr lang="en-US" sz="2400" dirty="0">
                <a:solidFill>
                  <a:srgbClr val="0F0F0F"/>
                </a:solidFill>
                <a:ea typeface="+mn-lt"/>
                <a:cs typeface="+mn-lt"/>
              </a:rPr>
              <a:t>The LSTM model proves to be a robust tool for predicting bike counts accurately, offering valuable insights for rental bike businesses to optimize inventory management. The visualizations provide clear evidence of the model's effectiveness, reaffirming its potential to drive informed decision-making and improve operational efficiency in bike rental systems.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The proposed solution effectively predicts bike counts, crucial for maintaining a stable supply in urban areas. Challenges in data preprocessing and model optimization were encountered, suggesting potential improvements in refining data handling and exploring advanced algorithms. Accurate predictions are vital for promoting sustainable transportation alternatives and optimizing inventory management in urban bike rental systems.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Potential Enhancements and Expansions:</a:t>
            </a:r>
          </a:p>
          <a:p>
            <a:pPr marL="305435" indent="-305435"/>
            <a:r>
              <a:rPr lang="en-US" sz="2000" dirty="0">
                <a:ea typeface="+mn-lt"/>
                <a:cs typeface="+mn-lt"/>
              </a:rPr>
              <a:t>1. Incorporate diverse data sources like IoT devices and user demographics for comprehensive insights.</a:t>
            </a:r>
          </a:p>
          <a:p>
            <a:pPr marL="305435" indent="-305435"/>
            <a:r>
              <a:rPr lang="en-US" sz="2000" dirty="0">
                <a:ea typeface="+mn-lt"/>
                <a:cs typeface="+mn-lt"/>
              </a:rPr>
              <a:t>2. Optimize algorithm performance with advanced techniques such as ensemble methods and feature selection.</a:t>
            </a:r>
          </a:p>
          <a:p>
            <a:pPr marL="305435" indent="-305435"/>
            <a:r>
              <a:rPr lang="en-US" sz="2000" dirty="0">
                <a:ea typeface="+mn-lt"/>
                <a:cs typeface="+mn-lt"/>
              </a:rPr>
              <a:t>3. Expand system coverage to multiple cities, customizing models for local variations.</a:t>
            </a:r>
          </a:p>
          <a:p>
            <a:pPr marL="305435" indent="-305435"/>
            <a:r>
              <a:rPr lang="en-US" sz="2000" dirty="0">
                <a:ea typeface="+mn-lt"/>
                <a:cs typeface="+mn-lt"/>
              </a:rPr>
              <a:t>4. Integrate emerging technologies like edge computing and blockchain for efficiency and security.</a:t>
            </a:r>
          </a:p>
          <a:p>
            <a:pPr marL="305435" indent="-305435"/>
            <a:r>
              <a:rPr lang="en-US" sz="2000" dirty="0">
                <a:ea typeface="+mn-lt"/>
                <a:cs typeface="+mn-lt"/>
              </a:rPr>
              <a:t>5. Implement continuous monitoring and feedback loops for iterative model improvement and adaptation to real-time user behavior.</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936</Words>
  <Application>Microsoft Office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Söhne</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Yuvaraj T</cp:lastModifiedBy>
  <cp:revision>24</cp:revision>
  <dcterms:created xsi:type="dcterms:W3CDTF">2021-05-26T16:50:10Z</dcterms:created>
  <dcterms:modified xsi:type="dcterms:W3CDTF">2024-03-25T05:12:45Z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