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6962A-6050-4D30-6677-A4E69245C4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CE5D93-A9C4-08C6-5E2E-1BCD8C5485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1C3A8-BC3B-B0B7-3611-DCD46F6F5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8A3D-F823-46B7-A65F-EA75CCDBF816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2FE23-AED1-FE8A-F85E-0C0A8774B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8DBAB-6782-582F-0EE2-DC587F177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BF8B-E6B0-4E98-8806-3C9230B7E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952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5D12B-52E7-FBCF-EF2F-CDC3D4389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033C11-0803-A13A-B2C6-B8F542C41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11689-507D-F7B5-334B-88150DE36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8A3D-F823-46B7-A65F-EA75CCDBF816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745DC-3DAA-2755-9A43-CCA25430D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262AA-A039-6CEC-B433-1F100E503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BF8B-E6B0-4E98-8806-3C9230B7E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560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310F26-6676-865D-CB03-A654091FC4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B5642-C7E5-9773-E654-66887A28A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11A96-11A8-AC6C-26D7-027BEC620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8A3D-F823-46B7-A65F-EA75CCDBF816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93665-439F-C893-4CCD-1496AA2A8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5AA86-1154-0A7C-2A41-D390D3F0D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BF8B-E6B0-4E98-8806-3C9230B7E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684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252D5-7E49-4FB8-C6E3-9022497C0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896DF-00AF-9B90-23FE-6CCA6917A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B0249-90F8-1D59-6B40-CD8F5C6DF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8A3D-F823-46B7-A65F-EA75CCDBF816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F2FF7-6A50-76F8-A92A-62BD6BB02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356C3-63C8-ACAE-C211-1FC5616AA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BF8B-E6B0-4E98-8806-3C9230B7E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8157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F02AD-57D9-B937-98A1-532766AA8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EDFB7E-87E3-403A-BE63-613EC0B5B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0CAC3-E927-7A6E-A270-67C94E7CB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8A3D-F823-46B7-A65F-EA75CCDBF816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73112-DBDF-ED3C-C688-6D9793A68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71F99-746B-3B67-DAA8-BB1C44E23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BF8B-E6B0-4E98-8806-3C9230B7E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891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14C3C-B09A-9931-1C92-57514AF5A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E7E1A-1119-96E1-8EC6-6FB56DB5C0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937CE5-4A95-4F45-D513-5FBEF52F9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E370D-646F-7624-0325-EAABA2856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8A3D-F823-46B7-A65F-EA75CCDBF816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A84845-80A1-6BE5-6F4F-BF57DE7D9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50437-1B40-F2CB-A9F4-028F28855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BF8B-E6B0-4E98-8806-3C9230B7E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841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17988-1BDE-8E29-A676-AC63DE423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DBD29-20D6-D347-44C2-75460E136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D7C135-29C1-C345-F0BE-8FFD7B26F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71EE96-2673-A9E7-2366-3A489454D2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1C8A90-1F6C-E3D8-FA85-FA7A4E46D7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493F09-F26B-84CF-F16B-D76D505B7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8A3D-F823-46B7-A65F-EA75CCDBF816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63BED3-A04D-B727-33BD-A9FC727F0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CA9120-2230-92D5-D8E4-7E64CF021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BF8B-E6B0-4E98-8806-3C9230B7E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244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B3EA6-A973-E107-9774-451819F8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02982C-4962-A535-993F-C34B41082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8A3D-F823-46B7-A65F-EA75CCDBF816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CAE80-93BD-4312-F08F-A49486C57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A4F332-0C8F-CAA5-0D7C-A18D0FF4D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BF8B-E6B0-4E98-8806-3C9230B7E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249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E1A62D-48D8-FF33-C84C-A7E0AB310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8A3D-F823-46B7-A65F-EA75CCDBF816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12AF6E-F5F6-0225-8125-F45179AD0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14670-2862-4E09-8FCA-E1FBE600A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BF8B-E6B0-4E98-8806-3C9230B7E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175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7B63-B94F-E617-B8BF-31A16B0D3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634BF-E225-6AE5-FF0D-520F70618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7792EE-4D72-864F-ED25-C21F1082D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C2D35-3D74-CA1E-E81B-519304AA6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8A3D-F823-46B7-A65F-EA75CCDBF816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2C767-FDAF-0104-F762-848CD72FE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039DF-2B02-E686-102B-3D0006B3C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BF8B-E6B0-4E98-8806-3C9230B7E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145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578EC-DFC9-D148-7DC4-8DF3ECDC4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C7124A-91C8-743D-EBAF-F67C3AA165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8214F-B675-38DD-3CBE-7C44504DF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F2D85-8693-E7F9-79B6-B8A720276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8A3D-F823-46B7-A65F-EA75CCDBF816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6C1F0-4D7E-DA5A-EE94-AD9E6387D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9ED49-F260-748A-9647-3B75A9A7E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93BF8B-E6B0-4E98-8806-3C9230B7E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99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0E93E6-B4F4-905E-EB96-7EFD9B12E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967EB-E57C-E859-975A-9500DF0AD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74CD6-FA1E-3B8E-B8A6-9200C9912C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3B8A3D-F823-46B7-A65F-EA75CCDBF816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34FC8-FAC8-820C-3424-6798948F0F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A6AC7-7968-ECD2-B0AE-E8BF9AA5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93BF8B-E6B0-4E98-8806-3C9230B7EA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721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vinraja/spray-vision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E24F5-4B3C-2D36-1C1E-74AA9285E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8673"/>
            <a:ext cx="9144000" cy="2387600"/>
          </a:xfrm>
        </p:spPr>
        <p:txBody>
          <a:bodyPr>
            <a:noAutofit/>
          </a:bodyPr>
          <a:lstStyle/>
          <a:p>
            <a:r>
              <a:rPr lang="en-US" sz="3600" dirty="0"/>
              <a:t>TIME-SERIES PREDICTION OF SPRAY CHARACTERISTICS USING </a:t>
            </a:r>
            <a:br>
              <a:rPr lang="en-US" sz="3600" dirty="0"/>
            </a:br>
            <a:r>
              <a:rPr lang="en-US" sz="3600" dirty="0"/>
              <a:t>CLASSICAL MACHINE LEARNING APPROACHES</a:t>
            </a:r>
            <a:br>
              <a:rPr lang="en-US" sz="3600" dirty="0"/>
            </a:br>
            <a:r>
              <a:rPr lang="en-US" sz="3600" dirty="0"/>
              <a:t>(RESULTS)</a:t>
            </a: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AE6857-27CD-B419-B1EF-DB6458421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2476"/>
            <a:ext cx="9144000" cy="1655762"/>
          </a:xfrm>
        </p:spPr>
        <p:txBody>
          <a:bodyPr/>
          <a:lstStyle/>
          <a:p>
            <a:r>
              <a:rPr lang="en-IN" dirty="0"/>
              <a:t>By Yuvin Raja</a:t>
            </a:r>
          </a:p>
          <a:p>
            <a:r>
              <a:rPr lang="en-IN" dirty="0"/>
              <a:t>(22BCE3942)</a:t>
            </a:r>
          </a:p>
        </p:txBody>
      </p:sp>
    </p:spTree>
    <p:extLst>
      <p:ext uri="{BB962C8B-B14F-4D97-AF65-F5344CB8AC3E}">
        <p14:creationId xmlns:p14="http://schemas.microsoft.com/office/powerpoint/2010/main" val="370511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9C9FD-B015-F8C5-C3E2-64F3F941C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Link to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8A3D9-7D61-8186-32C4-C218863956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https://github.com/yuvinraja/spray-vision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6572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203A2-C6AA-5D17-F4E5-8F7BA1567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Overall results of Baseline ML Models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7E1E8DE-6C32-5AC7-40AE-2EA0444836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5141643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72162364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76603694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04351166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28224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Overall R2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Overall MAE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Overall MSE 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2087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highlight>
                            <a:srgbClr val="FFFF00"/>
                          </a:highlight>
                        </a:rPr>
                        <a:t>KNN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0.9987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0.7405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2.1985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4056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Gradient Boosting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0.9948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0.4812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0.7828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1137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Decision 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0.9936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1.1068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4.1550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8242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SVR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0.9883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1.2921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17.127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521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0.9829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2.2071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20.730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8345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Linear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0.8340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4.7794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78.2915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7267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3578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B1F535C-87C5-CC1B-AF2B-DE089A6DEA87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337149854"/>
              </p:ext>
            </p:extLst>
          </p:nvPr>
        </p:nvGraphicFramePr>
        <p:xfrm>
          <a:off x="1214325" y="191183"/>
          <a:ext cx="9443842" cy="6465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7633">
                  <a:extLst>
                    <a:ext uri="{9D8B030D-6E8A-4147-A177-3AD203B41FA5}">
                      <a16:colId xmlns:a16="http://schemas.microsoft.com/office/drawing/2014/main" val="691699881"/>
                    </a:ext>
                  </a:extLst>
                </a:gridCol>
                <a:gridCol w="2260760">
                  <a:extLst>
                    <a:ext uri="{9D8B030D-6E8A-4147-A177-3AD203B41FA5}">
                      <a16:colId xmlns:a16="http://schemas.microsoft.com/office/drawing/2014/main" val="997897957"/>
                    </a:ext>
                  </a:extLst>
                </a:gridCol>
                <a:gridCol w="1538483">
                  <a:extLst>
                    <a:ext uri="{9D8B030D-6E8A-4147-A177-3AD203B41FA5}">
                      <a16:colId xmlns:a16="http://schemas.microsoft.com/office/drawing/2014/main" val="243953333"/>
                    </a:ext>
                  </a:extLst>
                </a:gridCol>
                <a:gridCol w="1538483">
                  <a:extLst>
                    <a:ext uri="{9D8B030D-6E8A-4147-A177-3AD203B41FA5}">
                      <a16:colId xmlns:a16="http://schemas.microsoft.com/office/drawing/2014/main" val="2618807006"/>
                    </a:ext>
                  </a:extLst>
                </a:gridCol>
                <a:gridCol w="1538483">
                  <a:extLst>
                    <a:ext uri="{9D8B030D-6E8A-4147-A177-3AD203B41FA5}">
                      <a16:colId xmlns:a16="http://schemas.microsoft.com/office/drawing/2014/main" val="1324925879"/>
                    </a:ext>
                  </a:extLst>
                </a:gridCol>
              </a:tblGrid>
              <a:tr h="25861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 dirty="0"/>
                        <a:t>model</a:t>
                      </a:r>
                    </a:p>
                  </a:txBody>
                  <a:tcPr marL="8016" marR="8016" marT="801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 dirty="0"/>
                        <a:t>target</a:t>
                      </a:r>
                    </a:p>
                  </a:txBody>
                  <a:tcPr marL="8016" marR="8016" marT="801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/>
                        <a:t>r2</a:t>
                      </a:r>
                    </a:p>
                  </a:txBody>
                  <a:tcPr marL="8016" marR="8016" marT="801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/>
                        <a:t>mae</a:t>
                      </a:r>
                    </a:p>
                  </a:txBody>
                  <a:tcPr marL="8016" marR="8016" marT="801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/>
                        <a:t>mse</a:t>
                      </a:r>
                    </a:p>
                  </a:txBody>
                  <a:tcPr marL="8016" marR="8016" marT="8016" marB="0" anchor="ctr"/>
                </a:tc>
                <a:extLst>
                  <a:ext uri="{0D108BD9-81ED-4DB2-BD59-A6C34878D82A}">
                    <a16:rowId xmlns:a16="http://schemas.microsoft.com/office/drawing/2014/main" val="651530461"/>
                  </a:ext>
                </a:extLst>
              </a:tr>
              <a:tr h="25861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 dirty="0" err="1"/>
                        <a:t>LinearRegression</a:t>
                      </a:r>
                      <a:endParaRPr lang="en-IN" sz="1600" dirty="0"/>
                    </a:p>
                  </a:txBody>
                  <a:tcPr marL="8016" marR="8016" marT="801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/>
                        <a:t>angle_mie</a:t>
                      </a:r>
                    </a:p>
                  </a:txBody>
                  <a:tcPr marL="8016" marR="8016" marT="801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/>
                        <a:t>0.656705</a:t>
                      </a:r>
                    </a:p>
                  </a:txBody>
                  <a:tcPr marL="8016" marR="8016" marT="801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/>
                        <a:t>0.569254</a:t>
                      </a:r>
                    </a:p>
                  </a:txBody>
                  <a:tcPr marL="8016" marR="8016" marT="801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/>
                        <a:t>0.535734</a:t>
                      </a:r>
                    </a:p>
                  </a:txBody>
                  <a:tcPr marL="8016" marR="8016" marT="8016" marB="0" anchor="ctr"/>
                </a:tc>
                <a:extLst>
                  <a:ext uri="{0D108BD9-81ED-4DB2-BD59-A6C34878D82A}">
                    <a16:rowId xmlns:a16="http://schemas.microsoft.com/office/drawing/2014/main" val="249280706"/>
                  </a:ext>
                </a:extLst>
              </a:tr>
              <a:tr h="25861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 dirty="0" err="1"/>
                        <a:t>LinearRegression</a:t>
                      </a:r>
                      <a:endParaRPr lang="en-IN" sz="1600" dirty="0"/>
                    </a:p>
                  </a:txBody>
                  <a:tcPr marL="8016" marR="8016" marT="801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/>
                        <a:t>length_mie</a:t>
                      </a:r>
                    </a:p>
                  </a:txBody>
                  <a:tcPr marL="8016" marR="8016" marT="801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/>
                        <a:t>0.938614</a:t>
                      </a:r>
                    </a:p>
                  </a:txBody>
                  <a:tcPr marL="8016" marR="8016" marT="801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/>
                        <a:t>9.39516</a:t>
                      </a:r>
                    </a:p>
                  </a:txBody>
                  <a:tcPr marL="8016" marR="8016" marT="801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/>
                        <a:t>167.0818</a:t>
                      </a:r>
                    </a:p>
                  </a:txBody>
                  <a:tcPr marL="8016" marR="8016" marT="8016" marB="0" anchor="ctr"/>
                </a:tc>
                <a:extLst>
                  <a:ext uri="{0D108BD9-81ED-4DB2-BD59-A6C34878D82A}">
                    <a16:rowId xmlns:a16="http://schemas.microsoft.com/office/drawing/2014/main" val="1077885150"/>
                  </a:ext>
                </a:extLst>
              </a:tr>
              <a:tr h="25861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 dirty="0" err="1"/>
                        <a:t>LinearRegression</a:t>
                      </a:r>
                      <a:endParaRPr lang="en-IN" sz="1600" dirty="0"/>
                    </a:p>
                  </a:txBody>
                  <a:tcPr marL="8016" marR="8016" marT="801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 dirty="0" err="1"/>
                        <a:t>angle_shadow</a:t>
                      </a:r>
                      <a:endParaRPr lang="en-IN" sz="1600" dirty="0"/>
                    </a:p>
                  </a:txBody>
                  <a:tcPr marL="8016" marR="8016" marT="801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/>
                        <a:t>0.790514</a:t>
                      </a:r>
                    </a:p>
                  </a:txBody>
                  <a:tcPr marL="8016" marR="8016" marT="801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/>
                        <a:t>0.424916</a:t>
                      </a:r>
                    </a:p>
                  </a:txBody>
                  <a:tcPr marL="8016" marR="8016" marT="801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/>
                        <a:t>0.298768</a:t>
                      </a:r>
                    </a:p>
                  </a:txBody>
                  <a:tcPr marL="8016" marR="8016" marT="8016" marB="0" anchor="ctr"/>
                </a:tc>
                <a:extLst>
                  <a:ext uri="{0D108BD9-81ED-4DB2-BD59-A6C34878D82A}">
                    <a16:rowId xmlns:a16="http://schemas.microsoft.com/office/drawing/2014/main" val="3186784383"/>
                  </a:ext>
                </a:extLst>
              </a:tr>
              <a:tr h="25861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 dirty="0" err="1"/>
                        <a:t>LinearRegression</a:t>
                      </a:r>
                      <a:endParaRPr lang="en-IN" sz="1600" dirty="0"/>
                    </a:p>
                  </a:txBody>
                  <a:tcPr marL="8016" marR="8016" marT="801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 dirty="0" err="1"/>
                        <a:t>length_shadow</a:t>
                      </a:r>
                      <a:endParaRPr lang="en-IN" sz="1600" dirty="0"/>
                    </a:p>
                  </a:txBody>
                  <a:tcPr marL="8016" marR="8016" marT="801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/>
                        <a:t>0.950467</a:t>
                      </a:r>
                    </a:p>
                  </a:txBody>
                  <a:tcPr marL="8016" marR="8016" marT="801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/>
                        <a:t>8.728603</a:t>
                      </a:r>
                    </a:p>
                  </a:txBody>
                  <a:tcPr marL="8016" marR="8016" marT="801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/>
                        <a:t>145.2497</a:t>
                      </a:r>
                    </a:p>
                  </a:txBody>
                  <a:tcPr marL="8016" marR="8016" marT="8016" marB="0" anchor="ctr"/>
                </a:tc>
                <a:extLst>
                  <a:ext uri="{0D108BD9-81ED-4DB2-BD59-A6C34878D82A}">
                    <a16:rowId xmlns:a16="http://schemas.microsoft.com/office/drawing/2014/main" val="2168360821"/>
                  </a:ext>
                </a:extLst>
              </a:tr>
              <a:tr h="25861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/>
                        <a:t>DecisionTree</a:t>
                      </a:r>
                    </a:p>
                  </a:txBody>
                  <a:tcPr marL="8016" marR="8016" marT="801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/>
                        <a:t>angle_mie</a:t>
                      </a:r>
                    </a:p>
                  </a:txBody>
                  <a:tcPr marL="8016" marR="8016" marT="801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/>
                        <a:t>0.987761</a:t>
                      </a:r>
                    </a:p>
                  </a:txBody>
                  <a:tcPr marL="8016" marR="8016" marT="801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/>
                        <a:t>0.044399</a:t>
                      </a:r>
                    </a:p>
                  </a:txBody>
                  <a:tcPr marL="8016" marR="8016" marT="801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/>
                        <a:t>0.0191</a:t>
                      </a:r>
                    </a:p>
                  </a:txBody>
                  <a:tcPr marL="8016" marR="8016" marT="8016" marB="0" anchor="ctr"/>
                </a:tc>
                <a:extLst>
                  <a:ext uri="{0D108BD9-81ED-4DB2-BD59-A6C34878D82A}">
                    <a16:rowId xmlns:a16="http://schemas.microsoft.com/office/drawing/2014/main" val="3642504839"/>
                  </a:ext>
                </a:extLst>
              </a:tr>
              <a:tr h="25861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/>
                        <a:t>DecisionTree</a:t>
                      </a:r>
                    </a:p>
                  </a:txBody>
                  <a:tcPr marL="8016" marR="8016" marT="801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 dirty="0" err="1"/>
                        <a:t>length_mie</a:t>
                      </a:r>
                      <a:endParaRPr lang="en-IN" sz="1600" dirty="0"/>
                    </a:p>
                  </a:txBody>
                  <a:tcPr marL="8016" marR="8016" marT="801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/>
                        <a:t>0.996518</a:t>
                      </a:r>
                    </a:p>
                  </a:txBody>
                  <a:tcPr marL="8016" marR="8016" marT="801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/>
                        <a:t>2.280267</a:t>
                      </a:r>
                    </a:p>
                  </a:txBody>
                  <a:tcPr marL="8016" marR="8016" marT="801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/>
                        <a:t>9.478453</a:t>
                      </a:r>
                    </a:p>
                  </a:txBody>
                  <a:tcPr marL="8016" marR="8016" marT="8016" marB="0" anchor="ctr"/>
                </a:tc>
                <a:extLst>
                  <a:ext uri="{0D108BD9-81ED-4DB2-BD59-A6C34878D82A}">
                    <a16:rowId xmlns:a16="http://schemas.microsoft.com/office/drawing/2014/main" val="2668080126"/>
                  </a:ext>
                </a:extLst>
              </a:tr>
              <a:tr h="25861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/>
                        <a:t>DecisionTree</a:t>
                      </a:r>
                    </a:p>
                  </a:txBody>
                  <a:tcPr marL="8016" marR="8016" marT="801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 dirty="0" err="1"/>
                        <a:t>angle_shadow</a:t>
                      </a:r>
                      <a:endParaRPr lang="en-IN" sz="1600" dirty="0"/>
                    </a:p>
                  </a:txBody>
                  <a:tcPr marL="8016" marR="8016" marT="801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/>
                        <a:t>0.992672</a:t>
                      </a:r>
                    </a:p>
                  </a:txBody>
                  <a:tcPr marL="8016" marR="8016" marT="801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/>
                        <a:t>0.059458</a:t>
                      </a:r>
                    </a:p>
                  </a:txBody>
                  <a:tcPr marL="8016" marR="8016" marT="801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/>
                        <a:t>0.010451</a:t>
                      </a:r>
                    </a:p>
                  </a:txBody>
                  <a:tcPr marL="8016" marR="8016" marT="8016" marB="0" anchor="ctr"/>
                </a:tc>
                <a:extLst>
                  <a:ext uri="{0D108BD9-81ED-4DB2-BD59-A6C34878D82A}">
                    <a16:rowId xmlns:a16="http://schemas.microsoft.com/office/drawing/2014/main" val="864792067"/>
                  </a:ext>
                </a:extLst>
              </a:tr>
              <a:tr h="25861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/>
                        <a:t>DecisionTree</a:t>
                      </a:r>
                    </a:p>
                  </a:txBody>
                  <a:tcPr marL="8016" marR="8016" marT="801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 dirty="0" err="1"/>
                        <a:t>length_shadow</a:t>
                      </a:r>
                      <a:endParaRPr lang="en-IN" sz="1600" dirty="0"/>
                    </a:p>
                  </a:txBody>
                  <a:tcPr marL="8016" marR="8016" marT="801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/>
                        <a:t>0.997575</a:t>
                      </a:r>
                    </a:p>
                  </a:txBody>
                  <a:tcPr marL="8016" marR="8016" marT="801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/>
                        <a:t>2.043103</a:t>
                      </a:r>
                    </a:p>
                  </a:txBody>
                  <a:tcPr marL="8016" marR="8016" marT="801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/>
                        <a:t>7.112309</a:t>
                      </a:r>
                    </a:p>
                  </a:txBody>
                  <a:tcPr marL="8016" marR="8016" marT="8016" marB="0" anchor="ctr"/>
                </a:tc>
                <a:extLst>
                  <a:ext uri="{0D108BD9-81ED-4DB2-BD59-A6C34878D82A}">
                    <a16:rowId xmlns:a16="http://schemas.microsoft.com/office/drawing/2014/main" val="3506647551"/>
                  </a:ext>
                </a:extLst>
              </a:tr>
              <a:tr h="25861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/>
                        <a:t>RandomForest</a:t>
                      </a:r>
                    </a:p>
                  </a:txBody>
                  <a:tcPr marL="8016" marR="8016" marT="801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/>
                        <a:t>angle_mie</a:t>
                      </a:r>
                    </a:p>
                  </a:txBody>
                  <a:tcPr marL="8016" marR="8016" marT="801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/>
                        <a:t>0.982864</a:t>
                      </a:r>
                    </a:p>
                  </a:txBody>
                  <a:tcPr marL="8016" marR="8016" marT="801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/>
                        <a:t>0.104176</a:t>
                      </a:r>
                    </a:p>
                  </a:txBody>
                  <a:tcPr marL="8016" marR="8016" marT="801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/>
                        <a:t>0.026742</a:t>
                      </a:r>
                    </a:p>
                  </a:txBody>
                  <a:tcPr marL="8016" marR="8016" marT="8016" marB="0" anchor="ctr"/>
                </a:tc>
                <a:extLst>
                  <a:ext uri="{0D108BD9-81ED-4DB2-BD59-A6C34878D82A}">
                    <a16:rowId xmlns:a16="http://schemas.microsoft.com/office/drawing/2014/main" val="979714368"/>
                  </a:ext>
                </a:extLst>
              </a:tr>
              <a:tr h="25861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/>
                        <a:t>RandomForest</a:t>
                      </a:r>
                    </a:p>
                  </a:txBody>
                  <a:tcPr marL="8016" marR="8016" marT="801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/>
                        <a:t>length_mie</a:t>
                      </a:r>
                    </a:p>
                  </a:txBody>
                  <a:tcPr marL="8016" marR="8016" marT="801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/>
                        <a:t>0.985769</a:t>
                      </a:r>
                    </a:p>
                  </a:txBody>
                  <a:tcPr marL="8016" marR="8016" marT="801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/>
                        <a:t>4.251561</a:t>
                      </a:r>
                    </a:p>
                  </a:txBody>
                  <a:tcPr marL="8016" marR="8016" marT="801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/>
                        <a:t>38.73477</a:t>
                      </a:r>
                    </a:p>
                  </a:txBody>
                  <a:tcPr marL="8016" marR="8016" marT="8016" marB="0" anchor="ctr"/>
                </a:tc>
                <a:extLst>
                  <a:ext uri="{0D108BD9-81ED-4DB2-BD59-A6C34878D82A}">
                    <a16:rowId xmlns:a16="http://schemas.microsoft.com/office/drawing/2014/main" val="1714543524"/>
                  </a:ext>
                </a:extLst>
              </a:tr>
              <a:tr h="25861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/>
                        <a:t>RandomForest</a:t>
                      </a:r>
                    </a:p>
                  </a:txBody>
                  <a:tcPr marL="8016" marR="8016" marT="801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/>
                        <a:t>angle_shadow</a:t>
                      </a:r>
                    </a:p>
                  </a:txBody>
                  <a:tcPr marL="8016" marR="8016" marT="801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/>
                        <a:t>0.978371</a:t>
                      </a:r>
                    </a:p>
                  </a:txBody>
                  <a:tcPr marL="8016" marR="8016" marT="801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/>
                        <a:t>0.121515</a:t>
                      </a:r>
                    </a:p>
                  </a:txBody>
                  <a:tcPr marL="8016" marR="8016" marT="801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/>
                        <a:t>0.030847</a:t>
                      </a:r>
                    </a:p>
                  </a:txBody>
                  <a:tcPr marL="8016" marR="8016" marT="8016" marB="0" anchor="ctr"/>
                </a:tc>
                <a:extLst>
                  <a:ext uri="{0D108BD9-81ED-4DB2-BD59-A6C34878D82A}">
                    <a16:rowId xmlns:a16="http://schemas.microsoft.com/office/drawing/2014/main" val="716325499"/>
                  </a:ext>
                </a:extLst>
              </a:tr>
              <a:tr h="25861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/>
                        <a:t>RandomForest</a:t>
                      </a:r>
                    </a:p>
                  </a:txBody>
                  <a:tcPr marL="8016" marR="8016" marT="801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 dirty="0" err="1"/>
                        <a:t>length_shadow</a:t>
                      </a:r>
                      <a:endParaRPr lang="en-IN" sz="1600" dirty="0"/>
                    </a:p>
                  </a:txBody>
                  <a:tcPr marL="8016" marR="8016" marT="801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/>
                        <a:t>0.984952</a:t>
                      </a:r>
                    </a:p>
                  </a:txBody>
                  <a:tcPr marL="8016" marR="8016" marT="801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/>
                        <a:t>4.351215</a:t>
                      </a:r>
                    </a:p>
                  </a:txBody>
                  <a:tcPr marL="8016" marR="8016" marT="801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/>
                        <a:t>44.12774</a:t>
                      </a:r>
                    </a:p>
                  </a:txBody>
                  <a:tcPr marL="8016" marR="8016" marT="8016" marB="0" anchor="ctr"/>
                </a:tc>
                <a:extLst>
                  <a:ext uri="{0D108BD9-81ED-4DB2-BD59-A6C34878D82A}">
                    <a16:rowId xmlns:a16="http://schemas.microsoft.com/office/drawing/2014/main" val="295145619"/>
                  </a:ext>
                </a:extLst>
              </a:tr>
              <a:tr h="25861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/>
                        <a:t>SVR</a:t>
                      </a:r>
                    </a:p>
                  </a:txBody>
                  <a:tcPr marL="8016" marR="8016" marT="801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/>
                        <a:t>angle_mie</a:t>
                      </a:r>
                    </a:p>
                  </a:txBody>
                  <a:tcPr marL="8016" marR="8016" marT="801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/>
                        <a:t>0.99487</a:t>
                      </a:r>
                    </a:p>
                  </a:txBody>
                  <a:tcPr marL="8016" marR="8016" marT="801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/>
                        <a:t>0.069746</a:t>
                      </a:r>
                    </a:p>
                  </a:txBody>
                  <a:tcPr marL="8016" marR="8016" marT="801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/>
                        <a:t>0.008005</a:t>
                      </a:r>
                    </a:p>
                  </a:txBody>
                  <a:tcPr marL="8016" marR="8016" marT="8016" marB="0" anchor="ctr"/>
                </a:tc>
                <a:extLst>
                  <a:ext uri="{0D108BD9-81ED-4DB2-BD59-A6C34878D82A}">
                    <a16:rowId xmlns:a16="http://schemas.microsoft.com/office/drawing/2014/main" val="3952400394"/>
                  </a:ext>
                </a:extLst>
              </a:tr>
              <a:tr h="25861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/>
                        <a:t>SVR</a:t>
                      </a:r>
                    </a:p>
                  </a:txBody>
                  <a:tcPr marL="8016" marR="8016" marT="801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/>
                        <a:t>length_mie</a:t>
                      </a:r>
                    </a:p>
                  </a:txBody>
                  <a:tcPr marL="8016" marR="8016" marT="801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/>
                        <a:t>0.987971</a:t>
                      </a:r>
                    </a:p>
                  </a:txBody>
                  <a:tcPr marL="8016" marR="8016" marT="801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/>
                        <a:t>2.432815</a:t>
                      </a:r>
                    </a:p>
                  </a:txBody>
                  <a:tcPr marL="8016" marR="8016" marT="801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/>
                        <a:t>32.74171</a:t>
                      </a:r>
                    </a:p>
                  </a:txBody>
                  <a:tcPr marL="8016" marR="8016" marT="8016" marB="0" anchor="ctr"/>
                </a:tc>
                <a:extLst>
                  <a:ext uri="{0D108BD9-81ED-4DB2-BD59-A6C34878D82A}">
                    <a16:rowId xmlns:a16="http://schemas.microsoft.com/office/drawing/2014/main" val="1133661294"/>
                  </a:ext>
                </a:extLst>
              </a:tr>
              <a:tr h="25861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/>
                        <a:t>SVR</a:t>
                      </a:r>
                    </a:p>
                  </a:txBody>
                  <a:tcPr marL="8016" marR="8016" marT="801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/>
                        <a:t>angle_shadow</a:t>
                      </a:r>
                    </a:p>
                  </a:txBody>
                  <a:tcPr marL="8016" marR="8016" marT="801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/>
                        <a:t>0.982614</a:t>
                      </a:r>
                    </a:p>
                  </a:txBody>
                  <a:tcPr marL="8016" marR="8016" marT="801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/>
                        <a:t>0.110088</a:t>
                      </a:r>
                    </a:p>
                  </a:txBody>
                  <a:tcPr marL="8016" marR="8016" marT="801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/>
                        <a:t>0.024796</a:t>
                      </a:r>
                    </a:p>
                  </a:txBody>
                  <a:tcPr marL="8016" marR="8016" marT="8016" marB="0" anchor="ctr"/>
                </a:tc>
                <a:extLst>
                  <a:ext uri="{0D108BD9-81ED-4DB2-BD59-A6C34878D82A}">
                    <a16:rowId xmlns:a16="http://schemas.microsoft.com/office/drawing/2014/main" val="810715185"/>
                  </a:ext>
                </a:extLst>
              </a:tr>
              <a:tr h="25861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/>
                        <a:t>SVR</a:t>
                      </a:r>
                    </a:p>
                  </a:txBody>
                  <a:tcPr marL="8016" marR="8016" marT="801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/>
                        <a:t>length_shadow</a:t>
                      </a:r>
                    </a:p>
                  </a:txBody>
                  <a:tcPr marL="8016" marR="8016" marT="801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 dirty="0"/>
                        <a:t>0.987813</a:t>
                      </a:r>
                    </a:p>
                  </a:txBody>
                  <a:tcPr marL="8016" marR="8016" marT="801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/>
                        <a:t>2.555885</a:t>
                      </a:r>
                    </a:p>
                  </a:txBody>
                  <a:tcPr marL="8016" marR="8016" marT="801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/>
                        <a:t>35.73678</a:t>
                      </a:r>
                    </a:p>
                  </a:txBody>
                  <a:tcPr marL="8016" marR="8016" marT="8016" marB="0" anchor="ctr"/>
                </a:tc>
                <a:extLst>
                  <a:ext uri="{0D108BD9-81ED-4DB2-BD59-A6C34878D82A}">
                    <a16:rowId xmlns:a16="http://schemas.microsoft.com/office/drawing/2014/main" val="3143840998"/>
                  </a:ext>
                </a:extLst>
              </a:tr>
              <a:tr h="25861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/>
                        <a:t>KNN</a:t>
                      </a:r>
                    </a:p>
                  </a:txBody>
                  <a:tcPr marL="8016" marR="8016" marT="801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/>
                        <a:t>angle_mie</a:t>
                      </a:r>
                    </a:p>
                  </a:txBody>
                  <a:tcPr marL="8016" marR="8016" marT="801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/>
                        <a:t>0.999426</a:t>
                      </a:r>
                    </a:p>
                  </a:txBody>
                  <a:tcPr marL="8016" marR="8016" marT="801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/>
                        <a:t>0.018704</a:t>
                      </a:r>
                    </a:p>
                  </a:txBody>
                  <a:tcPr marL="8016" marR="8016" marT="801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/>
                        <a:t>0.000895</a:t>
                      </a:r>
                    </a:p>
                  </a:txBody>
                  <a:tcPr marL="8016" marR="8016" marT="8016" marB="0" anchor="ctr"/>
                </a:tc>
                <a:extLst>
                  <a:ext uri="{0D108BD9-81ED-4DB2-BD59-A6C34878D82A}">
                    <a16:rowId xmlns:a16="http://schemas.microsoft.com/office/drawing/2014/main" val="4249756924"/>
                  </a:ext>
                </a:extLst>
              </a:tr>
              <a:tr h="25861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/>
                        <a:t>KNN</a:t>
                      </a:r>
                    </a:p>
                  </a:txBody>
                  <a:tcPr marL="8016" marR="8016" marT="801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/>
                        <a:t>length_mie</a:t>
                      </a:r>
                    </a:p>
                  </a:txBody>
                  <a:tcPr marL="8016" marR="8016" marT="801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/>
                        <a:t>0.998422</a:t>
                      </a:r>
                    </a:p>
                  </a:txBody>
                  <a:tcPr marL="8016" marR="8016" marT="801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/>
                        <a:t>1.423397</a:t>
                      </a:r>
                    </a:p>
                  </a:txBody>
                  <a:tcPr marL="8016" marR="8016" marT="801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/>
                        <a:t>4.295415</a:t>
                      </a:r>
                    </a:p>
                  </a:txBody>
                  <a:tcPr marL="8016" marR="8016" marT="8016" marB="0" anchor="ctr"/>
                </a:tc>
                <a:extLst>
                  <a:ext uri="{0D108BD9-81ED-4DB2-BD59-A6C34878D82A}">
                    <a16:rowId xmlns:a16="http://schemas.microsoft.com/office/drawing/2014/main" val="3265768929"/>
                  </a:ext>
                </a:extLst>
              </a:tr>
              <a:tr h="25861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/>
                        <a:t>KNN</a:t>
                      </a:r>
                    </a:p>
                  </a:txBody>
                  <a:tcPr marL="8016" marR="8016" marT="801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/>
                        <a:t>angle_shadow</a:t>
                      </a:r>
                    </a:p>
                  </a:txBody>
                  <a:tcPr marL="8016" marR="8016" marT="801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/>
                        <a:t>0.998858</a:t>
                      </a:r>
                    </a:p>
                  </a:txBody>
                  <a:tcPr marL="8016" marR="8016" marT="801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/>
                        <a:t>0.02779</a:t>
                      </a:r>
                    </a:p>
                  </a:txBody>
                  <a:tcPr marL="8016" marR="8016" marT="801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/>
                        <a:t>0.001629</a:t>
                      </a:r>
                    </a:p>
                  </a:txBody>
                  <a:tcPr marL="8016" marR="8016" marT="8016" marB="0" anchor="ctr"/>
                </a:tc>
                <a:extLst>
                  <a:ext uri="{0D108BD9-81ED-4DB2-BD59-A6C34878D82A}">
                    <a16:rowId xmlns:a16="http://schemas.microsoft.com/office/drawing/2014/main" val="2977832988"/>
                  </a:ext>
                </a:extLst>
              </a:tr>
              <a:tr h="25861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/>
                        <a:t>KNN</a:t>
                      </a:r>
                    </a:p>
                  </a:txBody>
                  <a:tcPr marL="8016" marR="8016" marT="801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/>
                        <a:t>length_shadow</a:t>
                      </a:r>
                    </a:p>
                  </a:txBody>
                  <a:tcPr marL="8016" marR="8016" marT="801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/>
                        <a:t>0.998467</a:t>
                      </a:r>
                    </a:p>
                  </a:txBody>
                  <a:tcPr marL="8016" marR="8016" marT="801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 dirty="0"/>
                        <a:t>1.49246</a:t>
                      </a:r>
                    </a:p>
                  </a:txBody>
                  <a:tcPr marL="8016" marR="8016" marT="801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/>
                        <a:t>4.496412</a:t>
                      </a:r>
                    </a:p>
                  </a:txBody>
                  <a:tcPr marL="8016" marR="8016" marT="8016" marB="0" anchor="ctr"/>
                </a:tc>
                <a:extLst>
                  <a:ext uri="{0D108BD9-81ED-4DB2-BD59-A6C34878D82A}">
                    <a16:rowId xmlns:a16="http://schemas.microsoft.com/office/drawing/2014/main" val="603594914"/>
                  </a:ext>
                </a:extLst>
              </a:tr>
              <a:tr h="25861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/>
                        <a:t>GradientBoosting</a:t>
                      </a:r>
                    </a:p>
                  </a:txBody>
                  <a:tcPr marL="8016" marR="8016" marT="801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/>
                        <a:t>angle_mie</a:t>
                      </a:r>
                    </a:p>
                  </a:txBody>
                  <a:tcPr marL="8016" marR="8016" marT="801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/>
                        <a:t>0.98727</a:t>
                      </a:r>
                    </a:p>
                  </a:txBody>
                  <a:tcPr marL="8016" marR="8016" marT="801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/>
                        <a:t>0.056967</a:t>
                      </a:r>
                    </a:p>
                  </a:txBody>
                  <a:tcPr marL="8016" marR="8016" marT="801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/>
                        <a:t>0.019865</a:t>
                      </a:r>
                    </a:p>
                  </a:txBody>
                  <a:tcPr marL="8016" marR="8016" marT="8016" marB="0" anchor="ctr"/>
                </a:tc>
                <a:extLst>
                  <a:ext uri="{0D108BD9-81ED-4DB2-BD59-A6C34878D82A}">
                    <a16:rowId xmlns:a16="http://schemas.microsoft.com/office/drawing/2014/main" val="3909884370"/>
                  </a:ext>
                </a:extLst>
              </a:tr>
              <a:tr h="25861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/>
                        <a:t>GradientBoosting</a:t>
                      </a:r>
                    </a:p>
                  </a:txBody>
                  <a:tcPr marL="8016" marR="8016" marT="801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/>
                        <a:t>length_mie</a:t>
                      </a:r>
                    </a:p>
                  </a:txBody>
                  <a:tcPr marL="8016" marR="8016" marT="801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/>
                        <a:t>0.99942</a:t>
                      </a:r>
                    </a:p>
                  </a:txBody>
                  <a:tcPr marL="8016" marR="8016" marT="801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/>
                        <a:t>0.908359</a:t>
                      </a:r>
                    </a:p>
                  </a:txBody>
                  <a:tcPr marL="8016" marR="8016" marT="801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/>
                        <a:t>1.579072</a:t>
                      </a:r>
                    </a:p>
                  </a:txBody>
                  <a:tcPr marL="8016" marR="8016" marT="8016" marB="0" anchor="ctr"/>
                </a:tc>
                <a:extLst>
                  <a:ext uri="{0D108BD9-81ED-4DB2-BD59-A6C34878D82A}">
                    <a16:rowId xmlns:a16="http://schemas.microsoft.com/office/drawing/2014/main" val="2895024266"/>
                  </a:ext>
                </a:extLst>
              </a:tr>
              <a:tr h="25861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/>
                        <a:t>GradientBoosting</a:t>
                      </a:r>
                    </a:p>
                  </a:txBody>
                  <a:tcPr marL="8016" marR="8016" marT="801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/>
                        <a:t>angle_shadow</a:t>
                      </a:r>
                    </a:p>
                  </a:txBody>
                  <a:tcPr marL="8016" marR="8016" marT="801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/>
                        <a:t>0.993257</a:t>
                      </a:r>
                    </a:p>
                  </a:txBody>
                  <a:tcPr marL="8016" marR="8016" marT="801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/>
                        <a:t>0.068814</a:t>
                      </a:r>
                    </a:p>
                  </a:txBody>
                  <a:tcPr marL="8016" marR="8016" marT="801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 dirty="0"/>
                        <a:t>0.009617</a:t>
                      </a:r>
                    </a:p>
                  </a:txBody>
                  <a:tcPr marL="8016" marR="8016" marT="8016" marB="0" anchor="ctr"/>
                </a:tc>
                <a:extLst>
                  <a:ext uri="{0D108BD9-81ED-4DB2-BD59-A6C34878D82A}">
                    <a16:rowId xmlns:a16="http://schemas.microsoft.com/office/drawing/2014/main" val="3155652074"/>
                  </a:ext>
                </a:extLst>
              </a:tr>
              <a:tr h="25861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 dirty="0" err="1"/>
                        <a:t>GradientBoosting</a:t>
                      </a:r>
                      <a:endParaRPr lang="en-IN" sz="1600" dirty="0"/>
                    </a:p>
                  </a:txBody>
                  <a:tcPr marL="8016" marR="8016" marT="801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/>
                        <a:t>length_shadow</a:t>
                      </a:r>
                    </a:p>
                  </a:txBody>
                  <a:tcPr marL="8016" marR="8016" marT="801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/>
                        <a:t>0.999481</a:t>
                      </a:r>
                    </a:p>
                  </a:txBody>
                  <a:tcPr marL="8016" marR="8016" marT="801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/>
                        <a:t>0.890721</a:t>
                      </a:r>
                    </a:p>
                  </a:txBody>
                  <a:tcPr marL="8016" marR="8016" marT="8016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600" dirty="0"/>
                        <a:t>1.522695</a:t>
                      </a:r>
                    </a:p>
                  </a:txBody>
                  <a:tcPr marL="8016" marR="8016" marT="8016" marB="0" anchor="ctr"/>
                </a:tc>
                <a:extLst>
                  <a:ext uri="{0D108BD9-81ED-4DB2-BD59-A6C34878D82A}">
                    <a16:rowId xmlns:a16="http://schemas.microsoft.com/office/drawing/2014/main" val="2508155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388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95855-0068-1A24-3A90-E5D97E39F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between ANN and KNN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4D3490A-B127-03DF-D649-A5D7373A53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35957"/>
              </p:ext>
            </p:extLst>
          </p:nvPr>
        </p:nvGraphicFramePr>
        <p:xfrm>
          <a:off x="838200" y="1825625"/>
          <a:ext cx="1051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91175607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8089167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3124211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9549836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703777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669857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IN" dirty="0">
                          <a:highlight>
                            <a:srgbClr val="FFFF00"/>
                          </a:highlight>
                        </a:rPr>
                        <a:t>Kth Nearest Neighbour Regressor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Angle (Mie)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0.9994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0.0187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0.0008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95544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Length (Mie)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0.9984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1.423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4.2954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09386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Angle (Shadow)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0.9988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0.0277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0.0016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24570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Length (Shadow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0.9984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1.4924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4.4964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6193355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IN" dirty="0"/>
                        <a:t>Artificial Neural Network (ANN)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Angle (Mie)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0.9910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0.0954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0.0140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046087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Length (Mie)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0.9924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3.3012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20.5885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337784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Angle (Shadow)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0.9849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0.1192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0.0216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21548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Length (Shadow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0.9932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3.1945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20.0414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0717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9341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6C726-75F8-41C9-AA86-D8463394E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True vs Predicted for KNN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657C32A-6670-5C2F-FC9D-8925C51E99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2629" y="1690688"/>
            <a:ext cx="3724958" cy="43513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3C7C94-B1B5-B415-295C-4F05A6607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4414" y="1919182"/>
            <a:ext cx="3536512" cy="412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461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B403E-A7E7-30D2-25C3-1015E2A0C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4387B-FDA8-ADDD-AFCB-72A7C41D5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between ANN and Gradient Boosting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E17C54-1D07-2102-B2B2-46ECD5FBC2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1592852"/>
              </p:ext>
            </p:extLst>
          </p:nvPr>
        </p:nvGraphicFramePr>
        <p:xfrm>
          <a:off x="838200" y="1825625"/>
          <a:ext cx="1051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91175607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8089167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3124211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9549836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703777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MSE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669857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IN" dirty="0">
                          <a:highlight>
                            <a:srgbClr val="FFFF00"/>
                          </a:highlight>
                        </a:rPr>
                        <a:t>Gradient Boosting Regressor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Angle (Mie)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buNone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0.98727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buNone/>
                      </a:pPr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0.056967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buNone/>
                      </a:pPr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0.019865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6955441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Length (Mie)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buNone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0.99942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buNone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0.908359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buNone/>
                      </a:pPr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1.579072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109386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Angle (Shadow)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buNone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0.993257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buNone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0.068814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buNone/>
                      </a:pPr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0.009617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2245702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Length (Shadow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buNone/>
                      </a:pPr>
                      <a:r>
                        <a:rPr lang="en-IN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0.999481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buNone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0.890721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>
                        <a:buNone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1.522695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16193355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IN" dirty="0"/>
                        <a:t>Artificial Neural Network (ANN)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Angle (Mie)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0.9910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0.0954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0.0140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046087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Length (Mie)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0.9924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3.3012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20.5885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337784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Angle (Shadow)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0.9849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0.1192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0.0216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21548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Length (Shadow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0.9932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3.1945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20.0414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0717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5037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E7FD1-AC61-09E0-8237-C443987BE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F2F18-F1AB-45BA-458A-F89B0B8D0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True vs Predicted for all 6 baseline ML models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135235-5BAE-9395-BCFE-14A23F3466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819" y="2343831"/>
            <a:ext cx="2712101" cy="28367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24CCEA-5E6F-93A1-42C4-89CD27A71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323" y="2291163"/>
            <a:ext cx="2776214" cy="28912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C9F8FB-D6D0-B392-09C4-E9ADB9D18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8467" y="2155355"/>
            <a:ext cx="2888740" cy="31724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F6B065-C10D-8C55-90AF-FC8251A86F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6344" y="2213694"/>
            <a:ext cx="2931407" cy="305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643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different values&#10;&#10;AI-generated content may be incorrect.">
            <a:extLst>
              <a:ext uri="{FF2B5EF4-FFF2-40B4-BE49-F238E27FC236}">
                <a16:creationId xmlns:a16="http://schemas.microsoft.com/office/drawing/2014/main" id="{B5FAFA0E-4FA4-71D2-57E0-5A5A219E2B4B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3124766" y="643467"/>
            <a:ext cx="5942468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238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412</Words>
  <Application>Microsoft Office PowerPoint</Application>
  <PresentationFormat>Widescreen</PresentationFormat>
  <Paragraphs>241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TIME-SERIES PREDICTION OF SPRAY CHARACTERISTICS USING  CLASSICAL MACHINE LEARNING APPROACHES (RESULTS)</vt:lpstr>
      <vt:lpstr>Link to repository</vt:lpstr>
      <vt:lpstr>Overall results of Baseline ML Models</vt:lpstr>
      <vt:lpstr>PowerPoint Presentation</vt:lpstr>
      <vt:lpstr>Comparison between ANN and KNN</vt:lpstr>
      <vt:lpstr>True vs Predicted for KNN</vt:lpstr>
      <vt:lpstr>Comparison between ANN and Gradient Boosting</vt:lpstr>
      <vt:lpstr>True vs Predicted for all 6 baseline ML models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Yuvin Raja</dc:creator>
  <cp:lastModifiedBy>Yuvin Raja</cp:lastModifiedBy>
  <cp:revision>3</cp:revision>
  <dcterms:created xsi:type="dcterms:W3CDTF">2025-10-02T12:49:17Z</dcterms:created>
  <dcterms:modified xsi:type="dcterms:W3CDTF">2025-10-03T07:53:58Z</dcterms:modified>
</cp:coreProperties>
</file>