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9" r:id="rId5"/>
    <p:sldId id="267" r:id="rId6"/>
    <p:sldId id="263" r:id="rId7"/>
    <p:sldId id="264" r:id="rId8"/>
    <p:sldId id="269" r:id="rId9"/>
    <p:sldId id="266" r:id="rId10"/>
    <p:sldId id="268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7E7"/>
    <a:srgbClr val="DAE3F3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11AF341-92BC-BECE-AB13-23BD5E61F2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05013-3131-B87C-E60E-D40B9B3D5D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C6D65-31A7-42F7-89C3-A05877C208A9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54A6A-782C-0989-A98A-911513C6FE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D48DA4-8E4E-3248-E074-35076B3D6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D017F-B70A-4C96-B4B6-45F2E2C9B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82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C9F5-9A87-4B13-90D3-861C61EDC628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312BC-B3BA-41C1-9721-2A8CDE9C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69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ADC1F-5DB4-4852-B7AC-6B2607D0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2341"/>
            <a:ext cx="9144000" cy="134762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35251-04BF-4DB5-9A66-80BA1987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889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660507-0BFD-439C-AA18-8220D57F5BB5}"/>
              </a:ext>
            </a:extLst>
          </p:cNvPr>
          <p:cNvSpPr/>
          <p:nvPr userDrawn="1"/>
        </p:nvSpPr>
        <p:spPr>
          <a:xfrm>
            <a:off x="1" y="-27384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FA3F18-5738-40BC-A104-19565AC0A651}"/>
              </a:ext>
            </a:extLst>
          </p:cNvPr>
          <p:cNvSpPr/>
          <p:nvPr userDrawn="1"/>
        </p:nvSpPr>
        <p:spPr>
          <a:xfrm>
            <a:off x="0" y="6613800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872C8A-A7E9-49C2-813C-C61817E36D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706" b="12682"/>
          <a:stretch/>
        </p:blipFill>
        <p:spPr>
          <a:xfrm>
            <a:off x="0" y="6054321"/>
            <a:ext cx="1819275" cy="4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79826-DF31-4740-80A8-8B9595BD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0151" y="1840585"/>
            <a:ext cx="7922640" cy="3483889"/>
          </a:xfrm>
        </p:spPr>
        <p:txBody>
          <a:bodyPr anchor="ctr">
            <a:noAutofit/>
          </a:bodyPr>
          <a:lstStyle>
            <a:lvl1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DC598C3-CC65-4D88-9987-5E23A23B7A1D}"/>
              </a:ext>
            </a:extLst>
          </p:cNvPr>
          <p:cNvSpPr/>
          <p:nvPr userDrawn="1"/>
        </p:nvSpPr>
        <p:spPr>
          <a:xfrm rot="10800000">
            <a:off x="0" y="-5994"/>
            <a:ext cx="2876550" cy="6863994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EB3F1DF9-B5BB-4C08-9D51-8AA4E7B2DA4C}"/>
              </a:ext>
            </a:extLst>
          </p:cNvPr>
          <p:cNvSpPr/>
          <p:nvPr userDrawn="1"/>
        </p:nvSpPr>
        <p:spPr>
          <a:xfrm>
            <a:off x="0" y="-5994"/>
            <a:ext cx="3714750" cy="6863994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BF3F69-86BB-4160-9AFF-89637C739004}"/>
              </a:ext>
            </a:extLst>
          </p:cNvPr>
          <p:cNvSpPr/>
          <p:nvPr userDrawn="1"/>
        </p:nvSpPr>
        <p:spPr>
          <a:xfrm>
            <a:off x="516302" y="176570"/>
            <a:ext cx="2223686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Contents</a:t>
            </a:r>
            <a:endParaRPr lang="ko-KR" altLang="en-US" sz="400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D59DA438-D754-C7EA-A6B9-DAFBB959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C4D0EA-F331-0055-0F65-EFE6EC1958EE}"/>
              </a:ext>
            </a:extLst>
          </p:cNvPr>
          <p:cNvSpPr/>
          <p:nvPr userDrawn="1"/>
        </p:nvSpPr>
        <p:spPr>
          <a:xfrm>
            <a:off x="0" y="414068"/>
            <a:ext cx="12192000" cy="5757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EC193E-80C4-2852-9734-2C80B913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098"/>
            <a:ext cx="10515600" cy="747683"/>
          </a:xfrm>
        </p:spPr>
        <p:txBody>
          <a:bodyPr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63EB3EB-0F64-502D-1FED-F547826C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4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A62728-CEBE-45E1-9C72-B4BC47108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89734" y="1864198"/>
            <a:ext cx="5212532" cy="2749534"/>
          </a:xfrm>
          <a:prstGeom prst="rect">
            <a:avLst/>
          </a:prstGeom>
        </p:spPr>
      </p:pic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3F18B296-4529-6F29-003C-6DFA0BCDE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2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259F2-C415-4A76-ABE7-F4E772CC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384078-85EE-4B36-9F6E-23F9FE76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81C78015-4DD3-E85B-031D-7F2824CF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ACE16-4E95-4BF7-8F3D-4D50A912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87884-C6BF-4C75-9DB5-9097025E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6856F1CF-1CD2-520B-794B-FC8C9C2F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7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6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ubin11890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58BF4-D3E7-6C2B-8A93-85DF8D8B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8709"/>
            <a:ext cx="9144000" cy="1347621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RTP - </a:t>
            </a:r>
            <a:r>
              <a:rPr lang="ko-KR" altLang="en-US" sz="3600" dirty="0"/>
              <a:t>지도</a:t>
            </a:r>
            <a:r>
              <a:rPr lang="en-US" altLang="ko-KR" sz="3600" dirty="0"/>
              <a:t>+</a:t>
            </a:r>
            <a:r>
              <a:rPr lang="ko-KR" altLang="en-US" sz="3600" dirty="0"/>
              <a:t>비지도</a:t>
            </a:r>
            <a:br>
              <a:rPr lang="en-US" altLang="ko-KR" dirty="0"/>
            </a:br>
            <a:r>
              <a:rPr lang="ko-KR" altLang="en-US" dirty="0"/>
              <a:t>지도</a:t>
            </a:r>
            <a:r>
              <a:rPr lang="en-US" altLang="ko-KR" dirty="0"/>
              <a:t>+</a:t>
            </a:r>
            <a:r>
              <a:rPr lang="ko-KR" altLang="en-US" dirty="0"/>
              <a:t>비지도 모델 별 성능 비교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3B91F-B3A7-581F-5401-5ED10E063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85458"/>
            <a:ext cx="9144000" cy="20051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2024.08.06 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sz="1900" dirty="0" err="1"/>
              <a:t>성우제</a:t>
            </a:r>
            <a:r>
              <a:rPr lang="ko-KR" altLang="en-US" sz="1900" dirty="0"/>
              <a:t> 강민구 </a:t>
            </a:r>
            <a:r>
              <a:rPr lang="ko-KR" altLang="en-US" sz="1900" dirty="0" err="1"/>
              <a:t>박유빈</a:t>
            </a:r>
            <a:endParaRPr lang="en-US" altLang="ko-KR" sz="1900" dirty="0"/>
          </a:p>
          <a:p>
            <a:endParaRPr lang="en-US" altLang="ko-KR" sz="1900" dirty="0"/>
          </a:p>
          <a:p>
            <a:r>
              <a:rPr lang="ko-KR" altLang="en-US" sz="1900" dirty="0"/>
              <a:t>발표자 </a:t>
            </a:r>
            <a:r>
              <a:rPr lang="en-US" altLang="ko-KR" sz="1900" dirty="0"/>
              <a:t>: </a:t>
            </a:r>
            <a:r>
              <a:rPr lang="ko-KR" altLang="en-US" sz="1900" dirty="0"/>
              <a:t>충북대학교 정보통신공학부 </a:t>
            </a:r>
            <a:r>
              <a:rPr lang="ko-KR" altLang="en-US" sz="1900" dirty="0" err="1"/>
              <a:t>박유빈</a:t>
            </a:r>
            <a:endParaRPr lang="en-US" altLang="ko-KR" sz="1900" dirty="0"/>
          </a:p>
          <a:p>
            <a:r>
              <a:rPr lang="en-US" altLang="ko-KR" sz="1900" dirty="0">
                <a:hlinkClick r:id="rId2"/>
              </a:rPr>
              <a:t>yubin11890@gmail.com</a:t>
            </a:r>
            <a:endParaRPr lang="en-US" altLang="ko-KR" sz="1900" dirty="0"/>
          </a:p>
          <a:p>
            <a:endParaRPr lang="en-US" altLang="ko-KR" sz="1900" dirty="0"/>
          </a:p>
          <a:p>
            <a:endParaRPr lang="ko-KR" altLang="en-US" sz="19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06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0446-A25E-F959-81A9-B5A3A731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진행중인 사항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A2FBCC-5829-68B3-C866-4B541125D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7FB55D6-A3A8-CCC2-2216-7BFE2F0F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87" y="1654269"/>
            <a:ext cx="6465843" cy="4298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151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2EAF9-48AF-46E7-CF3C-AF6FD091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1. </a:t>
            </a:r>
            <a:r>
              <a:rPr lang="ko-KR" altLang="en-US" sz="2800" b="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비지도 </a:t>
            </a:r>
            <a:r>
              <a:rPr lang="en-US" altLang="ko-KR" sz="2800" b="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: GMM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EB591F-99B8-C7D4-BB3C-45501BB5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956051-B968-8B6A-8E37-343428E44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17351"/>
              </p:ext>
            </p:extLst>
          </p:nvPr>
        </p:nvGraphicFramePr>
        <p:xfrm>
          <a:off x="456374" y="1523999"/>
          <a:ext cx="11279253" cy="500590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59751">
                  <a:extLst>
                    <a:ext uri="{9D8B030D-6E8A-4147-A177-3AD203B41FA5}">
                      <a16:colId xmlns:a16="http://schemas.microsoft.com/office/drawing/2014/main" val="2248820744"/>
                    </a:ext>
                  </a:extLst>
                </a:gridCol>
                <a:gridCol w="3759751">
                  <a:extLst>
                    <a:ext uri="{9D8B030D-6E8A-4147-A177-3AD203B41FA5}">
                      <a16:colId xmlns:a16="http://schemas.microsoft.com/office/drawing/2014/main" val="75035245"/>
                    </a:ext>
                  </a:extLst>
                </a:gridCol>
                <a:gridCol w="3759751">
                  <a:extLst>
                    <a:ext uri="{9D8B030D-6E8A-4147-A177-3AD203B41FA5}">
                      <a16:colId xmlns:a16="http://schemas.microsoft.com/office/drawing/2014/main" val="3864853849"/>
                    </a:ext>
                  </a:extLst>
                </a:gridCol>
              </a:tblGrid>
              <a:tr h="547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GMM-GRU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GMM-LSTM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GMM-BERT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99353"/>
                  </a:ext>
                </a:extLst>
              </a:tr>
              <a:tr h="90738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781572"/>
                  </a:ext>
                </a:extLst>
              </a:tr>
              <a:tr h="355123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7007"/>
                  </a:ext>
                </a:extLst>
              </a:tr>
            </a:tbl>
          </a:graphicData>
        </a:graphic>
      </p:graphicFrame>
      <p:pic>
        <p:nvPicPr>
          <p:cNvPr id="18" name="그림 1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BF635DA-DC68-292A-0CA9-401EC1C59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0"/>
          <a:stretch/>
        </p:blipFill>
        <p:spPr>
          <a:xfrm>
            <a:off x="4400760" y="2152427"/>
            <a:ext cx="3198262" cy="720000"/>
          </a:xfrm>
          <a:prstGeom prst="rect">
            <a:avLst/>
          </a:prstGeom>
        </p:spPr>
      </p:pic>
      <p:pic>
        <p:nvPicPr>
          <p:cNvPr id="20" name="그림 19" descr="스크린샷, 텍스트, 직사각형이(가) 표시된 사진&#10;&#10;자동 생성된 설명">
            <a:extLst>
              <a:ext uri="{FF2B5EF4-FFF2-40B4-BE49-F238E27FC236}">
                <a16:creationId xmlns:a16="http://schemas.microsoft.com/office/drawing/2014/main" id="{BFCFA515-7376-E3B2-D26C-2016502DB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18" y="3260076"/>
            <a:ext cx="3538945" cy="2880000"/>
          </a:xfrm>
          <a:prstGeom prst="rect">
            <a:avLst/>
          </a:prstGeom>
        </p:spPr>
      </p:pic>
      <p:pic>
        <p:nvPicPr>
          <p:cNvPr id="22" name="그림 2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2BD7D1F-0825-ACB4-5C51-1612A4DCE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78" y="2150250"/>
            <a:ext cx="2968164" cy="720000"/>
          </a:xfrm>
          <a:prstGeom prst="rect">
            <a:avLst/>
          </a:prstGeom>
        </p:spPr>
      </p:pic>
      <p:pic>
        <p:nvPicPr>
          <p:cNvPr id="24" name="그림 23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456E4C10-B5AB-E1A7-4991-9454E1BF63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0" y="3260076"/>
            <a:ext cx="3581538" cy="2880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90A3F21-4A1A-CE4E-0008-384EDBCF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03" y="3260075"/>
            <a:ext cx="320456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DDB2F99-B4B4-665F-7BF6-1E7E59191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35" y="2114962"/>
            <a:ext cx="17907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98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2EAF9-48AF-46E7-CF3C-AF6FD091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n-ea"/>
                <a:cs typeface="+mn-cs"/>
              </a:rPr>
              <a:t>2</a:t>
            </a:r>
            <a:r>
              <a:rPr lang="en-US" altLang="ko-KR" sz="2800" b="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. </a:t>
            </a:r>
            <a:r>
              <a:rPr lang="ko-KR" altLang="en-US" sz="2800" b="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비지도 </a:t>
            </a:r>
            <a:r>
              <a:rPr lang="en-US" altLang="ko-KR" sz="2800" b="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: DBSCAN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EB591F-99B8-C7D4-BB3C-45501BB5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8353E9-0C68-0A30-19BF-C05824EE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489523"/>
              </p:ext>
            </p:extLst>
          </p:nvPr>
        </p:nvGraphicFramePr>
        <p:xfrm>
          <a:off x="456374" y="1523999"/>
          <a:ext cx="11279253" cy="500590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59751">
                  <a:extLst>
                    <a:ext uri="{9D8B030D-6E8A-4147-A177-3AD203B41FA5}">
                      <a16:colId xmlns:a16="http://schemas.microsoft.com/office/drawing/2014/main" val="2248820744"/>
                    </a:ext>
                  </a:extLst>
                </a:gridCol>
                <a:gridCol w="3759751">
                  <a:extLst>
                    <a:ext uri="{9D8B030D-6E8A-4147-A177-3AD203B41FA5}">
                      <a16:colId xmlns:a16="http://schemas.microsoft.com/office/drawing/2014/main" val="75035245"/>
                    </a:ext>
                  </a:extLst>
                </a:gridCol>
                <a:gridCol w="3759751">
                  <a:extLst>
                    <a:ext uri="{9D8B030D-6E8A-4147-A177-3AD203B41FA5}">
                      <a16:colId xmlns:a16="http://schemas.microsoft.com/office/drawing/2014/main" val="3864853849"/>
                    </a:ext>
                  </a:extLst>
                </a:gridCol>
              </a:tblGrid>
              <a:tr h="547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DBSCAN-GRU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DBSCAN-LSTM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DBSCAN-BERT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99353"/>
                  </a:ext>
                </a:extLst>
              </a:tr>
              <a:tr h="90738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781572"/>
                  </a:ext>
                </a:extLst>
              </a:tr>
              <a:tr h="3551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700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50AB08-2C1D-6167-12C5-9FE3D175E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88" y="3179639"/>
            <a:ext cx="320456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9F32F4-39F3-FF8D-9D29-16A9BF9CD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782" y="2101560"/>
            <a:ext cx="17049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0A82C76-89E3-0467-A05D-4070EE9B8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84" y="3179639"/>
            <a:ext cx="358153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3933F34-8B4E-1DFF-55F2-A778D71F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40" y="2305149"/>
            <a:ext cx="3200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BA908E-F703-FC83-CB01-A8A15AFEB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151" y="2235530"/>
            <a:ext cx="3151698" cy="72000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94962B9-E4F8-3C10-6F50-136D70A83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31" y="3179639"/>
            <a:ext cx="358153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9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2EAF9-48AF-46E7-CF3C-AF6FD091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3. </a:t>
            </a:r>
            <a:r>
              <a:rPr lang="ko-KR" altLang="en-US" sz="2800" b="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비지도 </a:t>
            </a:r>
            <a:r>
              <a:rPr lang="en-US" altLang="ko-KR" sz="2800" b="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: </a:t>
            </a:r>
            <a:r>
              <a:rPr lang="en-US" altLang="ko-KR" dirty="0">
                <a:ea typeface="+mn-ea"/>
                <a:cs typeface="+mn-cs"/>
              </a:rPr>
              <a:t>isolation forest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EB591F-99B8-C7D4-BB3C-45501BB5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8353E9-0C68-0A30-19BF-C05824EE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31241"/>
              </p:ext>
            </p:extLst>
          </p:nvPr>
        </p:nvGraphicFramePr>
        <p:xfrm>
          <a:off x="456374" y="1523999"/>
          <a:ext cx="11279253" cy="500590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59751">
                  <a:extLst>
                    <a:ext uri="{9D8B030D-6E8A-4147-A177-3AD203B41FA5}">
                      <a16:colId xmlns:a16="http://schemas.microsoft.com/office/drawing/2014/main" val="2248820744"/>
                    </a:ext>
                  </a:extLst>
                </a:gridCol>
                <a:gridCol w="3759751">
                  <a:extLst>
                    <a:ext uri="{9D8B030D-6E8A-4147-A177-3AD203B41FA5}">
                      <a16:colId xmlns:a16="http://schemas.microsoft.com/office/drawing/2014/main" val="75035245"/>
                    </a:ext>
                  </a:extLst>
                </a:gridCol>
                <a:gridCol w="3759751">
                  <a:extLst>
                    <a:ext uri="{9D8B030D-6E8A-4147-A177-3AD203B41FA5}">
                      <a16:colId xmlns:a16="http://schemas.microsoft.com/office/drawing/2014/main" val="3864853849"/>
                    </a:ext>
                  </a:extLst>
                </a:gridCol>
              </a:tblGrid>
              <a:tr h="547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isolation forest-GRU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isolation forest-LSTM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isolation forest-BERT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99353"/>
                  </a:ext>
                </a:extLst>
              </a:tr>
              <a:tr h="90738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781572"/>
                  </a:ext>
                </a:extLst>
              </a:tr>
              <a:tr h="3551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7007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7E003B2C-9E04-938E-48B4-4B5ABEF81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71" y="2185712"/>
            <a:ext cx="34101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334591D-4CA6-ACB2-B532-4D09E70B0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31" y="3269097"/>
            <a:ext cx="358153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3F23CD1-A4CC-C27D-AA4B-D929A1A1C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7" y="3269097"/>
            <a:ext cx="358153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049AC97-59F3-5215-29B4-4D1DECEBB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31" y="2185712"/>
            <a:ext cx="34101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8F8443E-8DD9-0F02-AD4D-0E1F45C80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486" y="3327384"/>
            <a:ext cx="320456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6B2A881-7BCB-1855-8A2F-9817C2A3A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718" y="2136137"/>
            <a:ext cx="23241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81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전체 비교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89D60-FBCD-10ED-9B8B-86654469FE48}"/>
              </a:ext>
            </a:extLst>
          </p:cNvPr>
          <p:cNvSpPr txBox="1"/>
          <p:nvPr/>
        </p:nvSpPr>
        <p:spPr>
          <a:xfrm>
            <a:off x="437607" y="5561917"/>
            <a:ext cx="8231777" cy="84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Precision (</a:t>
            </a:r>
            <a:r>
              <a:rPr lang="ko-KR" altLang="en-US" sz="1400" dirty="0"/>
              <a:t>정밀도</a:t>
            </a:r>
            <a:r>
              <a:rPr lang="en-US" altLang="ko-KR" sz="1400" dirty="0"/>
              <a:t>)* : </a:t>
            </a:r>
            <a:r>
              <a:rPr lang="ko-KR" altLang="en-US" sz="1400" dirty="0"/>
              <a:t>모델이 </a:t>
            </a:r>
            <a:r>
              <a:rPr lang="en-US" altLang="ko-KR" sz="1400" dirty="0"/>
              <a:t>true</a:t>
            </a:r>
            <a:r>
              <a:rPr lang="ko-KR" altLang="en-US" sz="1400" dirty="0"/>
              <a:t>라고 분류한 것 중에서 실제 </a:t>
            </a:r>
            <a:r>
              <a:rPr lang="en-US" altLang="ko-KR" sz="1400" dirty="0"/>
              <a:t>true </a:t>
            </a:r>
            <a:r>
              <a:rPr lang="ko-KR" altLang="en-US" sz="1400" dirty="0"/>
              <a:t>의 비율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recall (</a:t>
            </a:r>
            <a:r>
              <a:rPr lang="ko-KR" altLang="en-US" sz="1400" dirty="0" err="1"/>
              <a:t>재현율</a:t>
            </a:r>
            <a:r>
              <a:rPr lang="en-US" altLang="ko-KR" sz="1400" dirty="0"/>
              <a:t>)*</a:t>
            </a:r>
            <a:r>
              <a:rPr lang="ko-KR" altLang="en-US" sz="1400" dirty="0"/>
              <a:t> 실제 </a:t>
            </a:r>
            <a:r>
              <a:rPr lang="en-US" altLang="ko-KR" sz="1400" dirty="0"/>
              <a:t>true</a:t>
            </a:r>
            <a:r>
              <a:rPr lang="ko-KR" altLang="en-US" sz="1400" dirty="0"/>
              <a:t>인 것 중에서 </a:t>
            </a:r>
            <a:r>
              <a:rPr lang="en-US" altLang="ko-KR" sz="1400" dirty="0"/>
              <a:t>true </a:t>
            </a:r>
            <a:r>
              <a:rPr lang="ko-KR" altLang="en-US" sz="1400" dirty="0"/>
              <a:t>라고 예측한 것의 비율 </a:t>
            </a:r>
            <a:r>
              <a:rPr lang="en-US" altLang="ko-KR" sz="1400" dirty="0"/>
              <a:t>(hit rate / sensitivity)</a:t>
            </a:r>
            <a:br>
              <a:rPr lang="en-US" altLang="ko-KR" sz="1400" dirty="0"/>
            </a:br>
            <a:r>
              <a:rPr lang="en-US" altLang="ko-KR" sz="1400" dirty="0"/>
              <a:t>f1 score : precision </a:t>
            </a:r>
            <a:r>
              <a:rPr lang="ko-KR" altLang="en-US" sz="1400" dirty="0"/>
              <a:t>과 </a:t>
            </a:r>
            <a:r>
              <a:rPr lang="en-US" altLang="ko-KR" sz="1400" dirty="0"/>
              <a:t>recall</a:t>
            </a:r>
            <a:r>
              <a:rPr lang="ko-KR" altLang="en-US" sz="1400" dirty="0"/>
              <a:t>의 조화평균</a:t>
            </a:r>
            <a:endParaRPr lang="en-US" altLang="ko-KR" sz="14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6B69CF9-C634-7F6B-4C2C-559475339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872837"/>
              </p:ext>
            </p:extLst>
          </p:nvPr>
        </p:nvGraphicFramePr>
        <p:xfrm>
          <a:off x="437603" y="1567542"/>
          <a:ext cx="11316794" cy="2682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40462">
                  <a:extLst>
                    <a:ext uri="{9D8B030D-6E8A-4147-A177-3AD203B41FA5}">
                      <a16:colId xmlns:a16="http://schemas.microsoft.com/office/drawing/2014/main" val="3742318384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2248820744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75035245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3864853849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3866410706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305283426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77948796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4011053524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3625738721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933632427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GMM-GRU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GMM-LSTM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GMM-BERT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DBSCAN-GRU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DBSCAN-LSTM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DBSCAN-BERT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isolation forest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-GRU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isolation forest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-LSTM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isolation forest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-BERT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9935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0.6797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78157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7007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F1 Score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0.9014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0.9014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0.8189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07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07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전체 비교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5B7FE-2A47-C369-9339-ECC373E20273}"/>
              </a:ext>
            </a:extLst>
          </p:cNvPr>
          <p:cNvSpPr txBox="1"/>
          <p:nvPr/>
        </p:nvSpPr>
        <p:spPr>
          <a:xfrm>
            <a:off x="437607" y="4609517"/>
            <a:ext cx="83841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GMM</a:t>
            </a:r>
            <a:r>
              <a:rPr lang="en-US" altLang="ko-KR" sz="1400" b="1" dirty="0">
                <a:latin typeface="+mn-ea"/>
              </a:rPr>
              <a:t>:</a:t>
            </a:r>
            <a:endParaRPr lang="ko-KR" altLang="en-US" sz="1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각 데이터 포인트가 클러스터에 속할 확률을 출력하므로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데이터 포인트가 여러 클러스터에 속할 가능성을 가질 수 있음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클러스터의 모양은 </a:t>
            </a:r>
            <a:r>
              <a:rPr lang="ko-KR" altLang="en-US" sz="1400" dirty="0" err="1">
                <a:latin typeface="+mj-ea"/>
                <a:ea typeface="+mj-ea"/>
              </a:rPr>
              <a:t>가우시안의</a:t>
            </a:r>
            <a:r>
              <a:rPr lang="ko-KR" altLang="en-US" sz="1400" dirty="0">
                <a:latin typeface="+mj-ea"/>
                <a:ea typeface="+mj-ea"/>
              </a:rPr>
              <a:t> 형태에 의해 제한되며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이로 인해 </a:t>
            </a:r>
            <a:r>
              <a:rPr lang="ko-KR" altLang="en-US" sz="1400" dirty="0" err="1">
                <a:latin typeface="+mj-ea"/>
                <a:ea typeface="+mj-ea"/>
              </a:rPr>
              <a:t>비선형적인</a:t>
            </a:r>
            <a:r>
              <a:rPr lang="ko-KR" altLang="en-US" sz="1400" dirty="0">
                <a:latin typeface="+mj-ea"/>
                <a:ea typeface="+mj-ea"/>
              </a:rPr>
              <a:t> 클러스터를 잘 표현하기 어려울 수 있음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DBSCAN</a:t>
            </a:r>
            <a:r>
              <a:rPr lang="en-US" altLang="ko-KR" sz="1400" b="1" dirty="0">
                <a:latin typeface="+mn-ea"/>
              </a:rPr>
              <a:t>:</a:t>
            </a:r>
            <a:endParaRPr lang="ko-KR" altLang="en-US" sz="1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클러스터의 개수를 자동으로 결정하며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클러스터가 없는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노이즈에 해당하는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포인트도 식별 가능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노이즈를 명시적으로 구분하며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클러스터의 모양과 크기가 가변적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ko-KR" altLang="en-US" sz="1400" dirty="0">
                <a:latin typeface="+mj-ea"/>
                <a:ea typeface="+mj-ea"/>
              </a:rPr>
              <a:t>⇒ 잡음이 많은 데이터셋에서 명확하게 구분되는 클러스터를 찾고자 할 때 유리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28E5BB8-D2D6-E76A-4038-8320FB8C3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99022"/>
              </p:ext>
            </p:extLst>
          </p:nvPr>
        </p:nvGraphicFramePr>
        <p:xfrm>
          <a:off x="437603" y="1567542"/>
          <a:ext cx="11316794" cy="2682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40462">
                  <a:extLst>
                    <a:ext uri="{9D8B030D-6E8A-4147-A177-3AD203B41FA5}">
                      <a16:colId xmlns:a16="http://schemas.microsoft.com/office/drawing/2014/main" val="3742318384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2248820744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75035245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3864853849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3866410706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305283426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77948796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4011053524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3625738721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933632427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GMM-GRU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GMM-LSTM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GMM-BERT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DBSCAN-GRU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DBSCAN-LSTM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DBSCAN-BERT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isolation forest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-GRU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isolation forest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-LSTM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isolation forest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-BURT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9935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0.6797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78157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7007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F1 Score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0.9014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0.9014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0.8189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07620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D579FE8-DA7C-2FD4-FC5E-C8E1D1F27369}"/>
              </a:ext>
            </a:extLst>
          </p:cNvPr>
          <p:cNvSpPr/>
          <p:nvPr/>
        </p:nvSpPr>
        <p:spPr>
          <a:xfrm>
            <a:off x="7026582" y="1550125"/>
            <a:ext cx="1220436" cy="2708366"/>
          </a:xfrm>
          <a:prstGeom prst="rect">
            <a:avLst/>
          </a:prstGeom>
          <a:solidFill>
            <a:schemeClr val="bg1">
              <a:alpha val="1176"/>
            </a:schemeClr>
          </a:solidFill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4249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EB95DB-AEDB-D6A0-3B08-7C9CB8520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80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7 Bold"/>
        <a:ea typeface="프리젠테이션 7 Bold"/>
        <a:cs typeface=""/>
      </a:majorFont>
      <a:minorFont>
        <a:latin typeface="프리젠테이션 4 Regular"/>
        <a:ea typeface="프리젠테이션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4" ma:contentTypeDescription="Create a new document." ma:contentTypeScope="" ma:versionID="612f258e7da0ea7a194bb25a78ea6f5e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07bda728b31b0a8730b08e38a61be04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Props1.xml><?xml version="1.0" encoding="utf-8"?>
<ds:datastoreItem xmlns:ds="http://schemas.openxmlformats.org/officeDocument/2006/customXml" ds:itemID="{3B4C2A07-1FD4-4372-969F-88F4B803D8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999F33-EB68-406A-8122-10978A7349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DB2735-33AF-4093-81F9-2DEFCB06E690}">
  <ds:schemaRefs>
    <ds:schemaRef ds:uri="http://schemas.microsoft.com/office/2006/metadata/properties"/>
    <ds:schemaRef ds:uri="http://schemas.microsoft.com/office/infopath/2007/PartnerControls"/>
    <ds:schemaRef ds:uri="b7baa286-403d-47f5-b66e-f91cf776a048"/>
    <ds:schemaRef ds:uri="48174e24-f607-4aa6-9ac3-a9fcbbb9a1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297</Words>
  <Application>Microsoft Office PowerPoint</Application>
  <PresentationFormat>와이드스크린</PresentationFormat>
  <Paragraphs>126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Yoon 윤고딕 520_TT</vt:lpstr>
      <vt:lpstr>맑은 고딕</vt:lpstr>
      <vt:lpstr>프리젠테이션 4 Regular</vt:lpstr>
      <vt:lpstr>프리젠테이션 7 Bold</vt:lpstr>
      <vt:lpstr>Arial</vt:lpstr>
      <vt:lpstr>1_Office 테마</vt:lpstr>
      <vt:lpstr>RTP - 지도+비지도 지도+비지도 모델 별 성능 비교</vt:lpstr>
      <vt:lpstr>진행중인 사항 </vt:lpstr>
      <vt:lpstr>1. 비지도 : GMM</vt:lpstr>
      <vt:lpstr>2. 비지도 : DBSCAN</vt:lpstr>
      <vt:lpstr>3. 비지도 : isolation forest</vt:lpstr>
      <vt:lpstr>4. 전체 비교</vt:lpstr>
      <vt:lpstr>4. 전체 비교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유빈 박</cp:lastModifiedBy>
  <cp:revision>24</cp:revision>
  <dcterms:created xsi:type="dcterms:W3CDTF">2022-01-06T01:09:02Z</dcterms:created>
  <dcterms:modified xsi:type="dcterms:W3CDTF">2024-08-06T02:55:28Z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