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9" r:id="rId5"/>
    <p:sldId id="267" r:id="rId6"/>
    <p:sldId id="270" r:id="rId7"/>
    <p:sldId id="263" r:id="rId8"/>
    <p:sldId id="276" r:id="rId9"/>
    <p:sldId id="272" r:id="rId10"/>
    <p:sldId id="273" r:id="rId11"/>
    <p:sldId id="264" r:id="rId12"/>
    <p:sldId id="271" r:id="rId13"/>
    <p:sldId id="275" r:id="rId14"/>
    <p:sldId id="277" r:id="rId15"/>
    <p:sldId id="278" r:id="rId16"/>
    <p:sldId id="269" r:id="rId17"/>
    <p:sldId id="266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9E7E7"/>
    <a:srgbClr val="DAE3F3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1AF341-92BC-BECE-AB13-23BD5E61F2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05013-3131-B87C-E60E-D40B9B3D5D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C6D65-31A7-42F7-89C3-A05877C208A9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54A6A-782C-0989-A98A-911513C6FE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D48DA4-8E4E-3248-E074-35076B3D6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D017F-B70A-4C96-B4B6-45F2E2C9B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82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C9F5-9A87-4B13-90D3-861C61EDC628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312BC-B3BA-41C1-9721-2A8CDE9C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69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ADC1F-5DB4-4852-B7AC-6B2607D0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2341"/>
            <a:ext cx="9144000" cy="134762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35251-04BF-4DB5-9A66-80BA1987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889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660507-0BFD-439C-AA18-8220D57F5BB5}"/>
              </a:ext>
            </a:extLst>
          </p:cNvPr>
          <p:cNvSpPr/>
          <p:nvPr userDrawn="1"/>
        </p:nvSpPr>
        <p:spPr>
          <a:xfrm>
            <a:off x="1" y="-27384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FA3F18-5738-40BC-A104-19565AC0A651}"/>
              </a:ext>
            </a:extLst>
          </p:cNvPr>
          <p:cNvSpPr/>
          <p:nvPr userDrawn="1"/>
        </p:nvSpPr>
        <p:spPr>
          <a:xfrm>
            <a:off x="0" y="6613800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872C8A-A7E9-49C2-813C-C61817E36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706" b="12682"/>
          <a:stretch/>
        </p:blipFill>
        <p:spPr>
          <a:xfrm>
            <a:off x="0" y="6054321"/>
            <a:ext cx="1819275" cy="4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79826-DF31-4740-80A8-8B9595BD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0151" y="1840585"/>
            <a:ext cx="7922640" cy="3483889"/>
          </a:xfrm>
        </p:spPr>
        <p:txBody>
          <a:bodyPr anchor="ctr">
            <a:noAutofit/>
          </a:bodyPr>
          <a:lstStyle>
            <a:lvl1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DC598C3-CC65-4D88-9987-5E23A23B7A1D}"/>
              </a:ext>
            </a:extLst>
          </p:cNvPr>
          <p:cNvSpPr/>
          <p:nvPr userDrawn="1"/>
        </p:nvSpPr>
        <p:spPr>
          <a:xfrm rot="10800000">
            <a:off x="0" y="-5994"/>
            <a:ext cx="2876550" cy="6863994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EB3F1DF9-B5BB-4C08-9D51-8AA4E7B2DA4C}"/>
              </a:ext>
            </a:extLst>
          </p:cNvPr>
          <p:cNvSpPr/>
          <p:nvPr userDrawn="1"/>
        </p:nvSpPr>
        <p:spPr>
          <a:xfrm>
            <a:off x="0" y="-5994"/>
            <a:ext cx="3714750" cy="6863994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F3F69-86BB-4160-9AFF-89637C739004}"/>
              </a:ext>
            </a:extLst>
          </p:cNvPr>
          <p:cNvSpPr/>
          <p:nvPr userDrawn="1"/>
        </p:nvSpPr>
        <p:spPr>
          <a:xfrm>
            <a:off x="516302" y="176570"/>
            <a:ext cx="2223686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Contents</a:t>
            </a:r>
            <a:endParaRPr lang="ko-KR" altLang="en-US" sz="400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D59DA438-D754-C7EA-A6B9-DAFBB959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C4D0EA-F331-0055-0F65-EFE6EC1958EE}"/>
              </a:ext>
            </a:extLst>
          </p:cNvPr>
          <p:cNvSpPr/>
          <p:nvPr userDrawn="1"/>
        </p:nvSpPr>
        <p:spPr>
          <a:xfrm>
            <a:off x="0" y="414068"/>
            <a:ext cx="12192000" cy="575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EC193E-80C4-2852-9734-2C80B913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098"/>
            <a:ext cx="10515600" cy="747683"/>
          </a:xfrm>
        </p:spPr>
        <p:txBody>
          <a:bodyPr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63EB3EB-0F64-502D-1FED-F547826C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4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A62728-CEBE-45E1-9C72-B4BC47108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89734" y="1864198"/>
            <a:ext cx="5212532" cy="2749534"/>
          </a:xfrm>
          <a:prstGeom prst="rect">
            <a:avLst/>
          </a:prstGeom>
        </p:spPr>
      </p:pic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3F18B296-4529-6F29-003C-6DFA0BCDE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2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259F2-C415-4A76-ABE7-F4E772CC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384078-85EE-4B36-9F6E-23F9FE76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81C78015-4DD3-E85B-031D-7F2824CF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ACE16-4E95-4BF7-8F3D-4D50A912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87884-C6BF-4C75-9DB5-9097025E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6856F1CF-1CD2-520B-794B-FC8C9C2F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7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6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58BF4-D3E7-6C2B-8A93-85DF8D8B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8709"/>
            <a:ext cx="9144000" cy="1347621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RTP - </a:t>
            </a:r>
            <a:r>
              <a:rPr lang="ko-KR" altLang="en-US" sz="3600" dirty="0"/>
              <a:t>지도</a:t>
            </a:r>
            <a:r>
              <a:rPr lang="en-US" altLang="ko-KR" sz="3600" dirty="0"/>
              <a:t>+</a:t>
            </a:r>
            <a:r>
              <a:rPr lang="ko-KR" altLang="en-US" sz="3600" dirty="0"/>
              <a:t>비지도</a:t>
            </a:r>
            <a:br>
              <a:rPr lang="en-US" altLang="ko-KR" dirty="0"/>
            </a:br>
            <a:r>
              <a:rPr lang="ko-KR" altLang="en-US" dirty="0"/>
              <a:t>지도</a:t>
            </a:r>
            <a:r>
              <a:rPr lang="en-US" altLang="ko-KR" dirty="0"/>
              <a:t>+</a:t>
            </a:r>
            <a:r>
              <a:rPr lang="ko-KR" altLang="en-US" dirty="0"/>
              <a:t>비지도 모델 별 성능 비교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3B91F-B3A7-581F-5401-5ED10E063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85458"/>
            <a:ext cx="9144000" cy="20051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2024.08.13 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sz="1900" dirty="0" err="1"/>
              <a:t>성우제</a:t>
            </a:r>
            <a:r>
              <a:rPr lang="ko-KR" altLang="en-US" sz="1900" dirty="0"/>
              <a:t> 강민구 </a:t>
            </a:r>
            <a:r>
              <a:rPr lang="ko-KR" altLang="en-US" sz="1900" dirty="0" err="1"/>
              <a:t>박유빈</a:t>
            </a:r>
            <a:endParaRPr lang="en-US" altLang="ko-KR" sz="1900" dirty="0"/>
          </a:p>
          <a:p>
            <a:endParaRPr lang="en-US" altLang="ko-KR" sz="1900" dirty="0"/>
          </a:p>
          <a:p>
            <a:r>
              <a:rPr lang="ko-KR" altLang="en-US" sz="1900" dirty="0"/>
              <a:t>발표자 </a:t>
            </a:r>
            <a:r>
              <a:rPr lang="en-US" altLang="ko-KR" sz="1900" dirty="0"/>
              <a:t>: </a:t>
            </a:r>
            <a:r>
              <a:rPr lang="ko-KR" altLang="en-US" sz="1900" dirty="0"/>
              <a:t>충북대학교 정보통신공학부 강민구</a:t>
            </a:r>
            <a:endParaRPr lang="en-US" altLang="ko-KR" sz="1900" dirty="0"/>
          </a:p>
          <a:p>
            <a:r>
              <a:rPr lang="en-US" altLang="ko-KR" sz="1900" dirty="0"/>
              <a:t>kkmg0157@chungbuk.ac.kr</a:t>
            </a:r>
          </a:p>
          <a:p>
            <a:endParaRPr lang="en-US" altLang="ko-KR" sz="1900" dirty="0"/>
          </a:p>
          <a:p>
            <a:endParaRPr lang="en-US" altLang="ko-KR" sz="1900" dirty="0"/>
          </a:p>
          <a:p>
            <a:endParaRPr lang="ko-KR" altLang="en-US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06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2EAF9-48AF-46E7-CF3C-AF6FD091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3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sz="2800" b="0" kern="1200" dirty="0">
                <a:latin typeface="+mj-ea"/>
                <a:ea typeface="+mn-ea"/>
                <a:cs typeface="+mn-cs"/>
              </a:rPr>
              <a:t>비지도 </a:t>
            </a:r>
            <a:r>
              <a:rPr lang="en-US" altLang="ko-KR" sz="2800" b="0" kern="1200" dirty="0">
                <a:latin typeface="+mj-ea"/>
                <a:ea typeface="+mn-ea"/>
                <a:cs typeface="+mn-cs"/>
              </a:rPr>
              <a:t>: </a:t>
            </a:r>
            <a:r>
              <a:rPr lang="en-US" altLang="ko-KR" dirty="0">
                <a:ea typeface="+mn-ea"/>
                <a:cs typeface="+mn-cs"/>
              </a:rPr>
              <a:t>isolation forest</a:t>
            </a:r>
            <a:r>
              <a:rPr lang="en-US" altLang="ko-KR" sz="2800" b="0" kern="1200" dirty="0">
                <a:latin typeface="+mj-ea"/>
                <a:ea typeface="+mn-ea"/>
                <a:cs typeface="+mn-cs"/>
              </a:rPr>
              <a:t> 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- (1) </a:t>
            </a:r>
            <a:r>
              <a:rPr lang="ko-KR" altLang="en-US" dirty="0">
                <a:latin typeface="+mn-ea"/>
                <a:ea typeface="+mn-ea"/>
              </a:rPr>
              <a:t>최적의 파라미터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EB591F-99B8-C7D4-BB3C-45501BB5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1D5BC0D-ABCD-15A0-F198-15531AF01E6B}"/>
              </a:ext>
            </a:extLst>
          </p:cNvPr>
          <p:cNvSpPr txBox="1">
            <a:spLocks/>
          </p:cNvSpPr>
          <p:nvPr/>
        </p:nvSpPr>
        <p:spPr>
          <a:xfrm>
            <a:off x="926313" y="1870470"/>
            <a:ext cx="9144000" cy="979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/>
              <a:t>IF </a:t>
            </a:r>
            <a:r>
              <a:rPr lang="en-US" altLang="ko-KR" dirty="0" err="1"/>
              <a:t>anomaly_scores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DCDD3-1749-083B-4F11-86D12EF24F8D}"/>
              </a:ext>
            </a:extLst>
          </p:cNvPr>
          <p:cNvSpPr txBox="1"/>
          <p:nvPr/>
        </p:nvSpPr>
        <p:spPr>
          <a:xfrm>
            <a:off x="926313" y="2597758"/>
            <a:ext cx="411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 </a:t>
            </a:r>
            <a:r>
              <a:rPr lang="en-US" altLang="ko-KR" dirty="0"/>
              <a:t>contamination </a:t>
            </a:r>
            <a:r>
              <a:rPr lang="ko-KR" altLang="en-US" dirty="0"/>
              <a:t>값을 지정하면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최적의 </a:t>
            </a:r>
            <a:r>
              <a:rPr lang="en-US" altLang="ko-KR" dirty="0"/>
              <a:t>contamination </a:t>
            </a:r>
            <a:r>
              <a:rPr lang="ko-KR" altLang="en-US" dirty="0"/>
              <a:t>값을 찾아 학습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0DB536-D12C-E275-5CE0-7654506A8B8F}"/>
              </a:ext>
            </a:extLst>
          </p:cNvPr>
          <p:cNvGrpSpPr/>
          <p:nvPr/>
        </p:nvGrpSpPr>
        <p:grpSpPr>
          <a:xfrm>
            <a:off x="5953210" y="1924614"/>
            <a:ext cx="4746420" cy="3557934"/>
            <a:chOff x="804099" y="2701777"/>
            <a:chExt cx="4746420" cy="355793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4357F46-A09E-7225-A5FF-F19CAB953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099" y="2701777"/>
              <a:ext cx="4746420" cy="355793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1A3939-811B-E409-092A-436A82A86013}"/>
                </a:ext>
              </a:extLst>
            </p:cNvPr>
            <p:cNvSpPr/>
            <p:nvPr/>
          </p:nvSpPr>
          <p:spPr>
            <a:xfrm>
              <a:off x="804099" y="2701777"/>
              <a:ext cx="4746420" cy="4655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D8E166-EBFF-B820-3F18-2BA4ABCCFC0A}"/>
                </a:ext>
              </a:extLst>
            </p:cNvPr>
            <p:cNvSpPr/>
            <p:nvPr/>
          </p:nvSpPr>
          <p:spPr>
            <a:xfrm>
              <a:off x="804099" y="4480744"/>
              <a:ext cx="4746420" cy="4655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2EAF9-48AF-46E7-CF3C-AF6FD091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3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sz="2800" b="0" kern="1200" dirty="0">
                <a:latin typeface="+mj-ea"/>
                <a:ea typeface="+mn-ea"/>
                <a:cs typeface="+mn-cs"/>
              </a:rPr>
              <a:t>비지도 </a:t>
            </a:r>
            <a:r>
              <a:rPr lang="en-US" altLang="ko-KR" sz="2800" b="0" kern="1200" dirty="0">
                <a:latin typeface="+mj-ea"/>
                <a:ea typeface="+mn-ea"/>
                <a:cs typeface="+mn-cs"/>
              </a:rPr>
              <a:t>: </a:t>
            </a:r>
            <a:r>
              <a:rPr lang="en-US" altLang="ko-KR" dirty="0">
                <a:ea typeface="+mn-ea"/>
                <a:cs typeface="+mn-cs"/>
              </a:rPr>
              <a:t>isolation forest</a:t>
            </a:r>
            <a:r>
              <a:rPr lang="en-US" altLang="ko-KR" sz="2800" b="0" kern="1200" dirty="0">
                <a:latin typeface="+mj-ea"/>
                <a:ea typeface="+mn-ea"/>
                <a:cs typeface="+mn-cs"/>
              </a:rPr>
              <a:t> 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- (1) </a:t>
            </a:r>
            <a:r>
              <a:rPr lang="ko-KR" altLang="en-US" dirty="0">
                <a:latin typeface="+mn-ea"/>
                <a:ea typeface="+mn-ea"/>
              </a:rPr>
              <a:t>최적의 파라미터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EB591F-99B8-C7D4-BB3C-45501BB5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872EA68-2DBD-6321-63C8-366CEFB90A33}"/>
              </a:ext>
            </a:extLst>
          </p:cNvPr>
          <p:cNvSpPr txBox="1">
            <a:spLocks/>
          </p:cNvSpPr>
          <p:nvPr/>
        </p:nvSpPr>
        <p:spPr>
          <a:xfrm>
            <a:off x="455023" y="8737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초기 </a:t>
            </a:r>
            <a:r>
              <a:rPr lang="en-US" altLang="ko-KR" dirty="0"/>
              <a:t>contamination=0.3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DEAFEF1-A3B2-BC35-A729-75196A8DC81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최적 </a:t>
            </a:r>
            <a:r>
              <a:rPr lang="en-US" altLang="ko-KR" dirty="0"/>
              <a:t>contamination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042B29-7C73-98B3-FA00-C9353BB6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74" y="2286424"/>
            <a:ext cx="4573396" cy="418582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F4E8DFF-934F-33B6-B729-F4F373D7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19" y="2966285"/>
            <a:ext cx="5370174" cy="341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C0087293-0495-073A-B9A0-7ECA17BBC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66285"/>
            <a:ext cx="5410612" cy="342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60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E3C5D-451C-8D64-6BBB-50119540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3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sz="2800" b="0" kern="1200" dirty="0">
                <a:latin typeface="+mj-ea"/>
                <a:ea typeface="+mn-ea"/>
                <a:cs typeface="+mn-cs"/>
              </a:rPr>
              <a:t>비지도 </a:t>
            </a:r>
            <a:r>
              <a:rPr lang="en-US" altLang="ko-KR" sz="2800" b="0" kern="1200" dirty="0">
                <a:latin typeface="+mj-ea"/>
                <a:ea typeface="+mn-ea"/>
                <a:cs typeface="+mn-cs"/>
              </a:rPr>
              <a:t>: </a:t>
            </a:r>
            <a:r>
              <a:rPr lang="en-US" altLang="ko-KR" dirty="0">
                <a:ea typeface="+mn-ea"/>
                <a:cs typeface="+mn-cs"/>
              </a:rPr>
              <a:t>isolation forest</a:t>
            </a:r>
            <a:r>
              <a:rPr lang="en-US" altLang="ko-KR" sz="2800" b="0" kern="1200" dirty="0">
                <a:latin typeface="+mj-ea"/>
                <a:ea typeface="+mn-ea"/>
                <a:cs typeface="+mn-cs"/>
              </a:rPr>
              <a:t> 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- (1) </a:t>
            </a:r>
            <a:r>
              <a:rPr lang="ko-KR" altLang="en-US" dirty="0">
                <a:latin typeface="+mn-ea"/>
                <a:ea typeface="+mn-ea"/>
              </a:rPr>
              <a:t>최적의 파라미터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16968D-3637-6B4C-7E57-FCF07C376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ADBBF99-0A63-697C-C07F-E38EDC9BB50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최적 </a:t>
            </a:r>
            <a:r>
              <a:rPr lang="en-US" altLang="ko-KR"/>
              <a:t>contamination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773A7B-8E74-4A7F-24AC-BADF59CCD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82" y="2373140"/>
            <a:ext cx="4383397" cy="331866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9ECC14A-1134-DDF6-6C87-855B3FFC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50" y="2879552"/>
            <a:ext cx="5370713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897068A-C0CC-7531-EB54-589D719C2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13" y="2879552"/>
            <a:ext cx="5395723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054718F-F725-393A-A948-ED2C3A5216B8}"/>
              </a:ext>
            </a:extLst>
          </p:cNvPr>
          <p:cNvSpPr txBox="1">
            <a:spLocks/>
          </p:cNvSpPr>
          <p:nvPr/>
        </p:nvSpPr>
        <p:spPr>
          <a:xfrm>
            <a:off x="455023" y="8737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초기 </a:t>
            </a:r>
            <a:r>
              <a:rPr lang="en-US" altLang="ko-KR" dirty="0"/>
              <a:t>contamination=0.1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BCA54-847F-7348-6BE0-C21AA68504C9}"/>
              </a:ext>
            </a:extLst>
          </p:cNvPr>
          <p:cNvSpPr txBox="1"/>
          <p:nvPr/>
        </p:nvSpPr>
        <p:spPr>
          <a:xfrm>
            <a:off x="5683441" y="1527442"/>
            <a:ext cx="5742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→ 초기 </a:t>
            </a:r>
            <a:r>
              <a:rPr lang="en-US" altLang="ko-KR" dirty="0"/>
              <a:t>contamination=0.1</a:t>
            </a:r>
            <a:r>
              <a:rPr lang="ko-KR" altLang="en-US" dirty="0"/>
              <a:t>을 사용하는 것이 더 </a:t>
            </a:r>
            <a:r>
              <a:rPr lang="ko-KR" altLang="en-US" dirty="0" err="1"/>
              <a:t>좋아보여서</a:t>
            </a:r>
            <a:endParaRPr lang="en-US" altLang="ko-KR" dirty="0"/>
          </a:p>
          <a:p>
            <a:r>
              <a:rPr lang="ko-KR" altLang="en-US" dirty="0"/>
              <a:t>이 값으로 지도 학습 수행</a:t>
            </a:r>
          </a:p>
        </p:txBody>
      </p:sp>
    </p:spTree>
    <p:extLst>
      <p:ext uri="{BB962C8B-B14F-4D97-AF65-F5344CB8AC3E}">
        <p14:creationId xmlns:p14="http://schemas.microsoft.com/office/powerpoint/2010/main" val="290533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2EAF9-48AF-46E7-CF3C-AF6FD091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3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sz="2800" b="0" kern="1200" dirty="0">
                <a:latin typeface="+mj-ea"/>
                <a:ea typeface="+mn-ea"/>
                <a:cs typeface="+mn-cs"/>
              </a:rPr>
              <a:t>비지도 </a:t>
            </a:r>
            <a:r>
              <a:rPr lang="en-US" altLang="ko-KR" sz="2800" b="0" kern="1200" dirty="0">
                <a:latin typeface="+mj-ea"/>
                <a:ea typeface="+mn-ea"/>
                <a:cs typeface="+mn-cs"/>
              </a:rPr>
              <a:t>: </a:t>
            </a:r>
            <a:r>
              <a:rPr lang="en-US" altLang="ko-KR" dirty="0">
                <a:ea typeface="+mn-ea"/>
                <a:cs typeface="+mn-cs"/>
              </a:rPr>
              <a:t>isolation forest</a:t>
            </a:r>
            <a:r>
              <a:rPr lang="en-US" altLang="ko-KR" sz="2800" b="0" kern="1200" dirty="0">
                <a:latin typeface="+mj-ea"/>
                <a:ea typeface="+mn-ea"/>
                <a:cs typeface="+mn-cs"/>
              </a:rPr>
              <a:t> 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- (2) </a:t>
            </a:r>
            <a:r>
              <a:rPr lang="ko-KR" altLang="en-US" sz="2800" b="0" kern="1200" dirty="0" err="1">
                <a:latin typeface="+mn-ea"/>
                <a:ea typeface="+mn-ea"/>
                <a:cs typeface="+mn-cs"/>
              </a:rPr>
              <a:t>보간하지</a:t>
            </a:r>
            <a:r>
              <a:rPr lang="ko-KR" altLang="en-US" sz="2800" b="0" kern="1200" dirty="0">
                <a:latin typeface="+mn-ea"/>
                <a:ea typeface="+mn-ea"/>
                <a:cs typeface="+mn-cs"/>
              </a:rPr>
              <a:t> 않은 데이터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EB591F-99B8-C7D4-BB3C-45501BB5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8353E9-0C68-0A30-19BF-C05824EE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31241"/>
              </p:ext>
            </p:extLst>
          </p:nvPr>
        </p:nvGraphicFramePr>
        <p:xfrm>
          <a:off x="456374" y="1523999"/>
          <a:ext cx="11279253" cy="50059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59751">
                  <a:extLst>
                    <a:ext uri="{9D8B030D-6E8A-4147-A177-3AD203B41FA5}">
                      <a16:colId xmlns:a16="http://schemas.microsoft.com/office/drawing/2014/main" val="2248820744"/>
                    </a:ext>
                  </a:extLst>
                </a:gridCol>
                <a:gridCol w="3759751">
                  <a:extLst>
                    <a:ext uri="{9D8B030D-6E8A-4147-A177-3AD203B41FA5}">
                      <a16:colId xmlns:a16="http://schemas.microsoft.com/office/drawing/2014/main" val="75035245"/>
                    </a:ext>
                  </a:extLst>
                </a:gridCol>
                <a:gridCol w="3759751">
                  <a:extLst>
                    <a:ext uri="{9D8B030D-6E8A-4147-A177-3AD203B41FA5}">
                      <a16:colId xmlns:a16="http://schemas.microsoft.com/office/drawing/2014/main" val="3864853849"/>
                    </a:ext>
                  </a:extLst>
                </a:gridCol>
              </a:tblGrid>
              <a:tr h="547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isolation forest-GRU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isolation forest-LSTM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isolation forest-BERT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99353"/>
                  </a:ext>
                </a:extLst>
              </a:tr>
              <a:tr h="90738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81572"/>
                  </a:ext>
                </a:extLst>
              </a:tr>
              <a:tr h="3551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7007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731B2C81-6238-79FD-D121-F489A1A65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49" y="3277807"/>
            <a:ext cx="320456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87C2DD-B136-67CD-B5EA-EFD1538FA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217" y="2185712"/>
            <a:ext cx="1386383" cy="72000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F0D4DFE-0248-4315-5195-D0006AAD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36" y="3329992"/>
            <a:ext cx="358153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AEE0FF-2FE1-FE2A-A454-D1D475A80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112" y="2192243"/>
            <a:ext cx="3216523" cy="720000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1973BE7-DBD3-B6CE-803C-DEBADD96E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31" y="3252045"/>
            <a:ext cx="358153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A339032-3B61-67CB-5F46-C7FA562B79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0286" y="2185712"/>
            <a:ext cx="329142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1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전체 비교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6B69CF9-C634-7F6B-4C2C-559475339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02619"/>
              </p:ext>
            </p:extLst>
          </p:nvPr>
        </p:nvGraphicFramePr>
        <p:xfrm>
          <a:off x="437603" y="1614878"/>
          <a:ext cx="11316794" cy="19420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40462">
                  <a:extLst>
                    <a:ext uri="{9D8B030D-6E8A-4147-A177-3AD203B41FA5}">
                      <a16:colId xmlns:a16="http://schemas.microsoft.com/office/drawing/2014/main" val="3742318384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2248820744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75035245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3864853849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3866410706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305283426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77948796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4011053524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3625738721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933632427"/>
                    </a:ext>
                  </a:extLst>
                </a:gridCol>
              </a:tblGrid>
              <a:tr h="48550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GMM-GRU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GMM-LSTM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GMM-BERT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DBSCAN-GRU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DBSCAN-LSTM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DBSCAN-BERT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isolation forest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-GRU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isolation forest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-LSTM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isolation forest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-BERT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99353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0.6797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81572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7007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F1 Score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0.9014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0.9014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0.8189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0762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8D4D2F7-ADCD-16DB-4646-E90D3D8FD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21142"/>
              </p:ext>
            </p:extLst>
          </p:nvPr>
        </p:nvGraphicFramePr>
        <p:xfrm>
          <a:off x="437603" y="4280654"/>
          <a:ext cx="11316794" cy="19420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40462">
                  <a:extLst>
                    <a:ext uri="{9D8B030D-6E8A-4147-A177-3AD203B41FA5}">
                      <a16:colId xmlns:a16="http://schemas.microsoft.com/office/drawing/2014/main" val="3742318384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2248820744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75035245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3864853849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3866410706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305283426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77948796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4011053524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3625738721"/>
                    </a:ext>
                  </a:extLst>
                </a:gridCol>
                <a:gridCol w="1175148">
                  <a:extLst>
                    <a:ext uri="{9D8B030D-6E8A-4147-A177-3AD203B41FA5}">
                      <a16:colId xmlns:a16="http://schemas.microsoft.com/office/drawing/2014/main" val="933632427"/>
                    </a:ext>
                  </a:extLst>
                </a:gridCol>
              </a:tblGrid>
              <a:tr h="48550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GMM-GRU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GMM-LSTM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GMM-BERT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DBSCAN-GRU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DBSCAN-LSTM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DBSCAN-BERT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isolation forest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-GRU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isolation forest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-LSTM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isolation forest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-BERT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99353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0.7763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0.7564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0.9081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0.9583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0.9874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0.976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81572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0.8519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0.8519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0.9872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0.8519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0.9744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7007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F1 Score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0.8741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0.8613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0.9022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0.9016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0.9871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0.9412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0.9745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0762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CD3F84-8B85-9A2A-AA14-C0FCFB2F0B89}"/>
              </a:ext>
            </a:extLst>
          </p:cNvPr>
          <p:cNvSpPr txBox="1"/>
          <p:nvPr/>
        </p:nvSpPr>
        <p:spPr>
          <a:xfrm>
            <a:off x="437603" y="1170270"/>
            <a:ext cx="6196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j-ea"/>
                <a:ea typeface="+mj-ea"/>
              </a:rPr>
              <a:t>저번주</a:t>
            </a:r>
            <a:r>
              <a:rPr lang="ko-KR" altLang="en-US" dirty="0">
                <a:latin typeface="+mj-ea"/>
                <a:ea typeface="+mj-ea"/>
              </a:rPr>
              <a:t> 모델 성능 평가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7E989-8EB3-1DCE-E004-21914C3C1486}"/>
              </a:ext>
            </a:extLst>
          </p:cNvPr>
          <p:cNvSpPr txBox="1"/>
          <p:nvPr/>
        </p:nvSpPr>
        <p:spPr>
          <a:xfrm>
            <a:off x="437603" y="3800259"/>
            <a:ext cx="6196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파라미터 최적화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 err="1">
                <a:latin typeface="+mj-ea"/>
                <a:ea typeface="+mj-ea"/>
              </a:rPr>
              <a:t>보간되지</a:t>
            </a:r>
            <a:r>
              <a:rPr lang="ko-KR" altLang="en-US" dirty="0">
                <a:latin typeface="+mj-ea"/>
                <a:ea typeface="+mj-ea"/>
              </a:rPr>
              <a:t> 않은 데이터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307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EB95DB-AEDB-D6A0-3B08-7C9CB8520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0446-A25E-F959-81A9-B5A3A731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진행중인 사항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A2FBCC-5829-68B3-C866-4B541125D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7FB55D6-A3A8-CCC2-2216-7BFE2F0F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87" y="1654269"/>
            <a:ext cx="6465843" cy="4298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151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2EAF9-48AF-46E7-CF3C-AF6FD091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sz="2800" b="0" kern="1200" dirty="0">
                <a:latin typeface="+mj-ea"/>
                <a:ea typeface="+mn-ea"/>
                <a:cs typeface="+mn-cs"/>
              </a:rPr>
              <a:t>비지도 </a:t>
            </a:r>
            <a:r>
              <a:rPr lang="en-US" altLang="ko-KR" sz="2800" b="0" kern="1200" dirty="0">
                <a:latin typeface="+mj-ea"/>
                <a:ea typeface="+mn-ea"/>
                <a:cs typeface="+mn-cs"/>
              </a:rPr>
              <a:t>: GMM 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- (1) </a:t>
            </a:r>
            <a:r>
              <a:rPr lang="ko-KR" altLang="en-US" dirty="0">
                <a:latin typeface="+mn-ea"/>
                <a:ea typeface="+mn-ea"/>
              </a:rPr>
              <a:t>최적의 파라미터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EB591F-99B8-C7D4-BB3C-45501BB5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FD847F-D065-2855-4837-2EA4582D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9" y="2887022"/>
            <a:ext cx="4335463" cy="33778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B51749-C942-6112-A97B-12428A6EFF71}"/>
              </a:ext>
            </a:extLst>
          </p:cNvPr>
          <p:cNvSpPr txBox="1"/>
          <p:nvPr/>
        </p:nvSpPr>
        <p:spPr>
          <a:xfrm>
            <a:off x="80894" y="6363978"/>
            <a:ext cx="63518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0" dirty="0" err="1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gmm</a:t>
            </a:r>
            <a:r>
              <a:rPr lang="en-US" altLang="ko-KR" sz="120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386AC3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GaussianMixture</a:t>
            </a:r>
            <a:r>
              <a:rPr lang="en-US" altLang="ko-KR" sz="120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E06C7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n_components</a:t>
            </a:r>
            <a:r>
              <a:rPr lang="en-US" altLang="ko-KR" sz="1200" b="0" dirty="0">
                <a:solidFill>
                  <a:srgbClr val="386AC3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6D8600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2</a:t>
            </a:r>
            <a:r>
              <a:rPr lang="en-US" altLang="ko-KR" sz="120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solidFill>
                  <a:srgbClr val="E06C7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covariance_type</a:t>
            </a:r>
            <a:r>
              <a:rPr lang="en-US" altLang="ko-KR" sz="1200" b="0" dirty="0">
                <a:solidFill>
                  <a:srgbClr val="386AC3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E88501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'full'</a:t>
            </a:r>
            <a:r>
              <a:rPr lang="en-US" altLang="ko-KR" sz="120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DE1EED7-245F-49BD-FF4E-6B301A605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1" y="1104238"/>
            <a:ext cx="1102011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최적의 파라미터 찾기</a:t>
            </a:r>
            <a:endParaRPr lang="en-US" altLang="ko-KR" sz="1400" dirty="0">
              <a:latin typeface="+mj-ea"/>
              <a:ea typeface="+mj-e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dirty="0">
              <a:latin typeface="Arial Unicode MS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</a:pPr>
            <a:r>
              <a:rPr lang="ko-KR" altLang="ko-KR" sz="1400" dirty="0" err="1">
                <a:latin typeface="+mj-ea"/>
                <a:ea typeface="+mj-ea"/>
              </a:rPr>
              <a:t>n_components_range</a:t>
            </a:r>
            <a:r>
              <a:rPr lang="ko-KR" altLang="ko-KR" sz="1400" dirty="0">
                <a:latin typeface="+mj-ea"/>
                <a:ea typeface="+mj-ea"/>
              </a:rPr>
              <a:t> = </a:t>
            </a:r>
            <a:r>
              <a:rPr lang="ko-KR" altLang="ko-KR" sz="1400" dirty="0" err="1">
                <a:latin typeface="+mj-ea"/>
                <a:ea typeface="+mj-ea"/>
              </a:rPr>
              <a:t>range</a:t>
            </a:r>
            <a:r>
              <a:rPr lang="ko-KR" altLang="ko-KR" sz="1400" dirty="0">
                <a:latin typeface="+mj-ea"/>
                <a:ea typeface="+mj-ea"/>
              </a:rPr>
              <a:t>(1, 11)은 </a:t>
            </a:r>
            <a:r>
              <a:rPr lang="ko-KR" altLang="ko-KR" sz="1400" dirty="0" err="1">
                <a:latin typeface="+mj-ea"/>
                <a:ea typeface="+mj-ea"/>
              </a:rPr>
              <a:t>GMM에서</a:t>
            </a:r>
            <a:r>
              <a:rPr lang="ko-KR" altLang="ko-KR" sz="1400" dirty="0">
                <a:latin typeface="+mj-ea"/>
                <a:ea typeface="+mj-ea"/>
              </a:rPr>
              <a:t> 컴포넌트의 수를 1에서 10까지 시도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</a:pPr>
            <a:r>
              <a:rPr lang="ko-KR" altLang="ko-KR" sz="1400" dirty="0">
                <a:latin typeface="+mj-ea"/>
                <a:ea typeface="+mj-ea"/>
              </a:rPr>
              <a:t>각 </a:t>
            </a:r>
            <a:r>
              <a:rPr lang="ko-KR" altLang="ko-KR" sz="1400" dirty="0" err="1">
                <a:latin typeface="+mj-ea"/>
                <a:ea typeface="+mj-ea"/>
              </a:rPr>
              <a:t>n_components에</a:t>
            </a:r>
            <a:r>
              <a:rPr lang="ko-KR" altLang="ko-KR" sz="1400" dirty="0">
                <a:latin typeface="+mj-ea"/>
                <a:ea typeface="+mj-ea"/>
              </a:rPr>
              <a:t> 대해 BIC</a:t>
            </a:r>
            <a:r>
              <a:rPr lang="en-US" altLang="ko-KR" sz="1400" dirty="0">
                <a:latin typeface="+mj-ea"/>
                <a:ea typeface="+mj-ea"/>
              </a:rPr>
              <a:t>*</a:t>
            </a:r>
            <a:r>
              <a:rPr lang="ko-KR" altLang="ko-KR" sz="1400" dirty="0">
                <a:latin typeface="+mj-ea"/>
                <a:ea typeface="+mj-ea"/>
              </a:rPr>
              <a:t> 값을 계산하여 가장 작은 BIC 값을 가지는 모델을 선택 </a:t>
            </a:r>
            <a:endParaRPr lang="en-US" altLang="ko-KR" sz="1400" dirty="0">
              <a:latin typeface="+mj-ea"/>
              <a:ea typeface="+mj-ea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</a:pPr>
            <a:endParaRPr lang="en-US" altLang="ko-KR" sz="1400" dirty="0">
              <a:latin typeface="+mj-ea"/>
              <a:ea typeface="+mj-ea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/>
              <a:t>BIC</a:t>
            </a:r>
            <a:r>
              <a:rPr lang="ko-KR" altLang="ko-KR" sz="1400" dirty="0"/>
              <a:t> </a:t>
            </a:r>
            <a:r>
              <a:rPr lang="ko-KR" altLang="ko-KR" sz="1400" dirty="0" err="1"/>
              <a:t>Bayesian</a:t>
            </a:r>
            <a:r>
              <a:rPr lang="ko-KR" altLang="ko-KR" sz="1400" dirty="0"/>
              <a:t> </a:t>
            </a:r>
            <a:r>
              <a:rPr lang="ko-KR" altLang="ko-KR" sz="1400" dirty="0" err="1"/>
              <a:t>Information</a:t>
            </a:r>
            <a:r>
              <a:rPr lang="ko-KR" altLang="ko-KR" sz="1400" dirty="0"/>
              <a:t> </a:t>
            </a:r>
            <a:r>
              <a:rPr lang="ko-KR" altLang="ko-KR" sz="1400" dirty="0" err="1"/>
              <a:t>Criterion</a:t>
            </a:r>
            <a:r>
              <a:rPr lang="ko-KR" altLang="ko-KR" sz="1400" dirty="0"/>
              <a:t> </a:t>
            </a:r>
            <a:r>
              <a:rPr lang="en-US" altLang="ko-KR" sz="1400" dirty="0"/>
              <a:t>* : </a:t>
            </a:r>
            <a:r>
              <a:rPr lang="ko-KR" altLang="en-US" sz="1400" dirty="0"/>
              <a:t>적합도 </a:t>
            </a:r>
            <a:r>
              <a:rPr lang="en-US" altLang="ko-KR" sz="1400" dirty="0"/>
              <a:t>(</a:t>
            </a:r>
            <a:r>
              <a:rPr lang="ko-KR" altLang="en-US" sz="1400" dirty="0"/>
              <a:t>모델이 데이터에 더 잘 맞다</a:t>
            </a:r>
            <a:r>
              <a:rPr lang="en-US" altLang="ko-KR" sz="1400" dirty="0"/>
              <a:t>)</a:t>
            </a:r>
            <a:r>
              <a:rPr lang="ko-KR" altLang="en-US" sz="1400" dirty="0"/>
              <a:t>와  모델 복잡도를 기준으로 모델을 평가하는 지표</a:t>
            </a:r>
            <a:endParaRPr lang="ko-KR" altLang="ko-KR" sz="1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E4F0FF-022A-D596-CAE0-C39B2CBE16FF}"/>
              </a:ext>
            </a:extLst>
          </p:cNvPr>
          <p:cNvGrpSpPr/>
          <p:nvPr/>
        </p:nvGrpSpPr>
        <p:grpSpPr>
          <a:xfrm>
            <a:off x="6514012" y="2517690"/>
            <a:ext cx="4312699" cy="3676951"/>
            <a:chOff x="6514012" y="1990691"/>
            <a:chExt cx="4312699" cy="367695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DC59A95-5B49-22EB-33E1-3F198186C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327" y="2360023"/>
              <a:ext cx="4245384" cy="33076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>
              <a:outerShdw blurRad="165100" algn="ctr" rotWithShape="0">
                <a:prstClr val="black">
                  <a:alpha val="23000"/>
                </a:prst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A90B8D-1808-8446-11D4-E1169F2BD24E}"/>
                </a:ext>
              </a:extLst>
            </p:cNvPr>
            <p:cNvSpPr txBox="1"/>
            <p:nvPr/>
          </p:nvSpPr>
          <p:spPr>
            <a:xfrm>
              <a:off x="6514012" y="1990691"/>
              <a:ext cx="18947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0" kern="1200" dirty="0">
                  <a:solidFill>
                    <a:schemeClr val="accent1"/>
                  </a:solidFill>
                  <a:latin typeface="+mj-ea"/>
                  <a:ea typeface="+mj-ea"/>
                  <a:cs typeface="+mn-cs"/>
                </a:rPr>
                <a:t>최적 파라미터</a:t>
              </a:r>
              <a:endParaRPr lang="ko-KR" altLang="en-US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24F1C4F0-55BC-5B77-CE64-71DE67C05A3D}"/>
              </a:ext>
            </a:extLst>
          </p:cNvPr>
          <p:cNvSpPr/>
          <p:nvPr/>
        </p:nvSpPr>
        <p:spPr>
          <a:xfrm>
            <a:off x="9072016" y="4441371"/>
            <a:ext cx="434940" cy="43494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10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2EAF9-48AF-46E7-CF3C-AF6FD091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+mn-cs"/>
              </a:rPr>
              <a:t>2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. </a:t>
            </a:r>
            <a:r>
              <a:rPr lang="ko-KR" altLang="en-US" sz="2800" b="0" kern="1200" dirty="0">
                <a:latin typeface="+mn-ea"/>
                <a:ea typeface="+mn-ea"/>
                <a:cs typeface="+mn-cs"/>
              </a:rPr>
              <a:t>비지도 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: </a:t>
            </a:r>
            <a:r>
              <a:rPr lang="en-US" altLang="ko-KR" sz="2800" b="0" kern="1200" dirty="0">
                <a:cs typeface="+mn-cs"/>
              </a:rPr>
              <a:t>GMM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 - (2) </a:t>
            </a:r>
            <a:r>
              <a:rPr lang="ko-KR" altLang="en-US" sz="2800" b="0" kern="1200" dirty="0" err="1">
                <a:latin typeface="+mn-ea"/>
                <a:ea typeface="+mn-ea"/>
                <a:cs typeface="+mn-cs"/>
              </a:rPr>
              <a:t>보간데이터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EB591F-99B8-C7D4-BB3C-45501BB5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956051-B968-8B6A-8E37-343428E44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17351"/>
              </p:ext>
            </p:extLst>
          </p:nvPr>
        </p:nvGraphicFramePr>
        <p:xfrm>
          <a:off x="456374" y="1523999"/>
          <a:ext cx="11279253" cy="50059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59751">
                  <a:extLst>
                    <a:ext uri="{9D8B030D-6E8A-4147-A177-3AD203B41FA5}">
                      <a16:colId xmlns:a16="http://schemas.microsoft.com/office/drawing/2014/main" val="2248820744"/>
                    </a:ext>
                  </a:extLst>
                </a:gridCol>
                <a:gridCol w="3759751">
                  <a:extLst>
                    <a:ext uri="{9D8B030D-6E8A-4147-A177-3AD203B41FA5}">
                      <a16:colId xmlns:a16="http://schemas.microsoft.com/office/drawing/2014/main" val="75035245"/>
                    </a:ext>
                  </a:extLst>
                </a:gridCol>
                <a:gridCol w="3759751">
                  <a:extLst>
                    <a:ext uri="{9D8B030D-6E8A-4147-A177-3AD203B41FA5}">
                      <a16:colId xmlns:a16="http://schemas.microsoft.com/office/drawing/2014/main" val="3864853849"/>
                    </a:ext>
                  </a:extLst>
                </a:gridCol>
              </a:tblGrid>
              <a:tr h="547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GMM-GRU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GMM-LSTM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GMM-BERT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99353"/>
                  </a:ext>
                </a:extLst>
              </a:tr>
              <a:tr h="90738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81572"/>
                  </a:ext>
                </a:extLst>
              </a:tr>
              <a:tr h="355123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7007"/>
                  </a:ext>
                </a:extLst>
              </a:tr>
            </a:tbl>
          </a:graphicData>
        </a:graphic>
      </p:graphicFrame>
      <p:pic>
        <p:nvPicPr>
          <p:cNvPr id="18" name="그림 1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BF635DA-DC68-292A-0CA9-401EC1C59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0"/>
          <a:stretch/>
        </p:blipFill>
        <p:spPr>
          <a:xfrm>
            <a:off x="4400760" y="2152427"/>
            <a:ext cx="3198262" cy="720000"/>
          </a:xfrm>
          <a:prstGeom prst="rect">
            <a:avLst/>
          </a:prstGeom>
        </p:spPr>
      </p:pic>
      <p:pic>
        <p:nvPicPr>
          <p:cNvPr id="20" name="그림 19" descr="스크린샷, 텍스트, 직사각형이(가) 표시된 사진&#10;&#10;자동 생성된 설명">
            <a:extLst>
              <a:ext uri="{FF2B5EF4-FFF2-40B4-BE49-F238E27FC236}">
                <a16:creationId xmlns:a16="http://schemas.microsoft.com/office/drawing/2014/main" id="{BFCFA515-7376-E3B2-D26C-2016502DB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18" y="3260076"/>
            <a:ext cx="3538945" cy="2880000"/>
          </a:xfrm>
          <a:prstGeom prst="rect">
            <a:avLst/>
          </a:prstGeom>
        </p:spPr>
      </p:pic>
      <p:pic>
        <p:nvPicPr>
          <p:cNvPr id="22" name="그림 2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2BD7D1F-0825-ACB4-5C51-1612A4DCE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78" y="2150250"/>
            <a:ext cx="2968164" cy="720000"/>
          </a:xfrm>
          <a:prstGeom prst="rect">
            <a:avLst/>
          </a:prstGeom>
        </p:spPr>
      </p:pic>
      <p:pic>
        <p:nvPicPr>
          <p:cNvPr id="24" name="그림 23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456E4C10-B5AB-E1A7-4991-9454E1BF63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0" y="3260076"/>
            <a:ext cx="3581538" cy="2880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90A3F21-4A1A-CE4E-0008-384EDBCF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03" y="3260075"/>
            <a:ext cx="320456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DDB2F99-B4B4-665F-7BF6-1E7E59191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35" y="2114962"/>
            <a:ext cx="17907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98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2EAF9-48AF-46E7-CF3C-AF6FD091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+mn-cs"/>
              </a:rPr>
              <a:t>2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. </a:t>
            </a:r>
            <a:r>
              <a:rPr lang="ko-KR" altLang="en-US" sz="2800" b="0" kern="1200" dirty="0">
                <a:latin typeface="+mn-ea"/>
                <a:ea typeface="+mn-ea"/>
                <a:cs typeface="+mn-cs"/>
              </a:rPr>
              <a:t>비지도 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: </a:t>
            </a:r>
            <a:r>
              <a:rPr lang="en-US" altLang="ko-KR" sz="2800" b="0" kern="1200" dirty="0">
                <a:cs typeface="+mn-cs"/>
              </a:rPr>
              <a:t>GMM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 - (3) </a:t>
            </a:r>
            <a:r>
              <a:rPr lang="ko-KR" altLang="en-US" sz="2800" b="0" kern="1200" dirty="0" err="1">
                <a:latin typeface="+mn-ea"/>
                <a:ea typeface="+mn-ea"/>
                <a:cs typeface="+mn-cs"/>
              </a:rPr>
              <a:t>보간하지</a:t>
            </a:r>
            <a:r>
              <a:rPr lang="ko-KR" altLang="en-US" dirty="0">
                <a:latin typeface="+mn-ea"/>
                <a:ea typeface="+mn-ea"/>
                <a:cs typeface="+mn-cs"/>
              </a:rPr>
              <a:t> 않은 </a:t>
            </a:r>
            <a:r>
              <a:rPr lang="ko-KR" altLang="en-US" sz="2800" b="0" kern="1200" dirty="0">
                <a:latin typeface="+mn-ea"/>
                <a:ea typeface="+mn-ea"/>
                <a:cs typeface="+mn-cs"/>
              </a:rPr>
              <a:t>데이터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EB591F-99B8-C7D4-BB3C-45501BB5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956051-B968-8B6A-8E37-343428E44E3B}"/>
              </a:ext>
            </a:extLst>
          </p:cNvPr>
          <p:cNvGraphicFramePr>
            <a:graphicFrameLocks noGrp="1"/>
          </p:cNvGraphicFramePr>
          <p:nvPr/>
        </p:nvGraphicFramePr>
        <p:xfrm>
          <a:off x="456374" y="1523999"/>
          <a:ext cx="11279253" cy="50059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59751">
                  <a:extLst>
                    <a:ext uri="{9D8B030D-6E8A-4147-A177-3AD203B41FA5}">
                      <a16:colId xmlns:a16="http://schemas.microsoft.com/office/drawing/2014/main" val="2248820744"/>
                    </a:ext>
                  </a:extLst>
                </a:gridCol>
                <a:gridCol w="3759751">
                  <a:extLst>
                    <a:ext uri="{9D8B030D-6E8A-4147-A177-3AD203B41FA5}">
                      <a16:colId xmlns:a16="http://schemas.microsoft.com/office/drawing/2014/main" val="75035245"/>
                    </a:ext>
                  </a:extLst>
                </a:gridCol>
                <a:gridCol w="3759751">
                  <a:extLst>
                    <a:ext uri="{9D8B030D-6E8A-4147-A177-3AD203B41FA5}">
                      <a16:colId xmlns:a16="http://schemas.microsoft.com/office/drawing/2014/main" val="3864853849"/>
                    </a:ext>
                  </a:extLst>
                </a:gridCol>
              </a:tblGrid>
              <a:tr h="547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GMM-GRU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GMM-LSTM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GMM-BERT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99353"/>
                  </a:ext>
                </a:extLst>
              </a:tr>
              <a:tr h="90738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81572"/>
                  </a:ext>
                </a:extLst>
              </a:tr>
              <a:tr h="355123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7007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0474809E-8168-CBF7-0B59-630E1987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17" y="3176809"/>
            <a:ext cx="320456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49510E-5035-38DD-25CA-65606CF4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953" y="2139576"/>
            <a:ext cx="1277647" cy="720000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D803199-68C5-C21B-B40B-190BDBE98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6" y="3176809"/>
            <a:ext cx="358153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5EF0FC-F84B-0207-79C8-986E089E9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84" y="2139576"/>
            <a:ext cx="3224681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F2EDD8-73FA-21E2-C641-A874C4498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683" y="2139576"/>
            <a:ext cx="3228632" cy="720000"/>
          </a:xfrm>
          <a:prstGeom prst="rect">
            <a:avLst/>
          </a:prstGeom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6301BB6-B492-169E-29C8-DB987FE44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30" y="3176809"/>
            <a:ext cx="358153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41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E33BE-54F0-D219-3A5B-B1A1221D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sz="2800" b="0" kern="1200" dirty="0">
                <a:latin typeface="+mj-ea"/>
                <a:ea typeface="+mn-ea"/>
                <a:cs typeface="+mn-cs"/>
              </a:rPr>
              <a:t>비지도 </a:t>
            </a:r>
            <a:r>
              <a:rPr lang="en-US" altLang="ko-KR" sz="2800" b="0" kern="1200" dirty="0">
                <a:latin typeface="+mj-ea"/>
                <a:ea typeface="+mn-ea"/>
                <a:cs typeface="+mn-cs"/>
              </a:rPr>
              <a:t>: DBSCAN 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- (1) </a:t>
            </a:r>
            <a:r>
              <a:rPr lang="ko-KR" altLang="en-US" dirty="0">
                <a:latin typeface="+mn-ea"/>
                <a:ea typeface="+mn-ea"/>
              </a:rPr>
              <a:t>최적의 파라미터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ED1D0D-8DA8-9534-5257-71FF12C4F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52E47-05E8-B630-4CFA-109E92F66BC9}"/>
              </a:ext>
            </a:extLst>
          </p:cNvPr>
          <p:cNvSpPr txBox="1"/>
          <p:nvPr/>
        </p:nvSpPr>
        <p:spPr>
          <a:xfrm>
            <a:off x="491444" y="1354936"/>
            <a:ext cx="88365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최적의 파라미터 찾기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K-</a:t>
            </a:r>
            <a:r>
              <a:rPr lang="ko-KR" altLang="en-US" dirty="0">
                <a:latin typeface="+mj-ea"/>
                <a:ea typeface="+mj-ea"/>
              </a:rPr>
              <a:t>거리 계산 및 정렬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차 미분</a:t>
            </a:r>
            <a:r>
              <a:rPr lang="en-US" altLang="ko-KR" dirty="0">
                <a:latin typeface="+mj-ea"/>
                <a:ea typeface="+mj-ea"/>
              </a:rPr>
              <a:t>, 2</a:t>
            </a:r>
            <a:r>
              <a:rPr lang="ko-KR" altLang="en-US" dirty="0">
                <a:latin typeface="+mj-ea"/>
                <a:ea typeface="+mj-ea"/>
              </a:rPr>
              <a:t>차 미분을 통해 기울기 변화가 급격한 지점 탐지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근처의 범위 내에서 그리드 </a:t>
            </a:r>
            <a:r>
              <a:rPr lang="ko-KR" altLang="en-US" dirty="0" err="1">
                <a:latin typeface="+mj-ea"/>
                <a:ea typeface="+mj-ea"/>
              </a:rPr>
              <a:t>서치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/>
              <a:t>silhouette_score</a:t>
            </a:r>
            <a:r>
              <a:rPr lang="en-US" altLang="ko-KR" dirty="0"/>
              <a:t>*</a:t>
            </a:r>
            <a:r>
              <a:rPr lang="ko-KR" altLang="en-US" dirty="0"/>
              <a:t>평가로 최적 파라미터 찾기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/>
              <a:t>silhouette_score</a:t>
            </a:r>
            <a:r>
              <a:rPr lang="en-US" altLang="ko-KR" dirty="0"/>
              <a:t>(</a:t>
            </a:r>
            <a:r>
              <a:rPr lang="ko-KR" altLang="en-US" dirty="0"/>
              <a:t>실루엣 계수</a:t>
            </a:r>
            <a:r>
              <a:rPr lang="en-US" altLang="ko-KR" dirty="0"/>
              <a:t>)* : 1</a:t>
            </a:r>
            <a:r>
              <a:rPr lang="ko-KR" altLang="en-US" dirty="0"/>
              <a:t>에 가까울 수록 데이터 포인트가 자신의 군집에 잘 속해 있음을 의미</a:t>
            </a:r>
            <a:endParaRPr lang="en-US" altLang="ko-KR" dirty="0"/>
          </a:p>
          <a:p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F24DD1A-41EB-2DBB-2F7D-56A978E6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94" y="3659080"/>
            <a:ext cx="3978239" cy="27124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1C0A1DC-2333-C576-F97C-BEBB33B5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3260"/>
            <a:ext cx="4801270" cy="1314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81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E33BE-54F0-D219-3A5B-B1A1221D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sz="2800" b="0" kern="1200" dirty="0">
                <a:latin typeface="+mj-ea"/>
                <a:ea typeface="+mn-ea"/>
                <a:cs typeface="+mn-cs"/>
              </a:rPr>
              <a:t>비지도 </a:t>
            </a:r>
            <a:r>
              <a:rPr lang="en-US" altLang="ko-KR" sz="2800" b="0" kern="1200" dirty="0">
                <a:latin typeface="+mj-ea"/>
                <a:ea typeface="+mn-ea"/>
                <a:cs typeface="+mn-cs"/>
              </a:rPr>
              <a:t>: DBSCAN 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- (1) </a:t>
            </a:r>
            <a:r>
              <a:rPr lang="ko-KR" altLang="en-US" dirty="0">
                <a:latin typeface="+mn-ea"/>
                <a:ea typeface="+mn-ea"/>
              </a:rPr>
              <a:t>최적의 파라미터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ED1D0D-8DA8-9534-5257-71FF12C4F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659F4-84BF-3563-973C-CC6F7D3F21FE}"/>
              </a:ext>
            </a:extLst>
          </p:cNvPr>
          <p:cNvSpPr txBox="1"/>
          <p:nvPr/>
        </p:nvSpPr>
        <p:spPr>
          <a:xfrm>
            <a:off x="497604" y="1462759"/>
            <a:ext cx="3540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Input</a:t>
            </a:r>
            <a:r>
              <a:rPr lang="ko-KR" altLang="en-US" sz="1400" b="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400" b="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:</a:t>
            </a:r>
            <a:r>
              <a:rPr lang="ko-KR" altLang="en-US" sz="1400" b="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</a:t>
            </a:r>
            <a:r>
              <a:rPr lang="ko-KR" altLang="en-US" sz="1400" b="0" kern="1200" dirty="0" err="1">
                <a:solidFill>
                  <a:schemeClr val="tx1"/>
                </a:solidFill>
                <a:latin typeface="+mj-ea"/>
                <a:ea typeface="+mj-ea"/>
                <a:cs typeface="+mn-cs"/>
              </a:rPr>
              <a:t>어디쉐어</a:t>
            </a:r>
            <a:r>
              <a:rPr lang="ko-KR" altLang="en-US" sz="1400" b="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400" b="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(</a:t>
            </a:r>
            <a:r>
              <a:rPr lang="ko-KR" altLang="en-US" sz="1400" b="0" kern="1200" dirty="0" err="1">
                <a:solidFill>
                  <a:schemeClr val="tx1"/>
                </a:solidFill>
                <a:latin typeface="+mj-ea"/>
                <a:ea typeface="+mj-ea"/>
                <a:cs typeface="+mn-cs"/>
              </a:rPr>
              <a:t>보간하지</a:t>
            </a:r>
            <a:r>
              <a:rPr lang="ko-KR" altLang="en-US" sz="1400" b="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않은 데이터</a:t>
            </a:r>
            <a:r>
              <a:rPr lang="en-US" altLang="ko-KR" sz="1400" b="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A3285-E534-1ED4-436F-FA18117C2343}"/>
              </a:ext>
            </a:extLst>
          </p:cNvPr>
          <p:cNvSpPr txBox="1"/>
          <p:nvPr/>
        </p:nvSpPr>
        <p:spPr>
          <a:xfrm>
            <a:off x="6458944" y="5287619"/>
            <a:ext cx="48457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fr-FR" altLang="ko-KR" sz="1100" dirty="0"/>
              <a:t>eps=0.022, min_samples=45, </a:t>
            </a:r>
          </a:p>
          <a:p>
            <a:pPr algn="ctr"/>
            <a:r>
              <a:rPr lang="fr-FR" altLang="ko-KR" sz="1100" dirty="0"/>
              <a:t>silhouette_score=0.7294539903535101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E141806-957E-ECA0-82CB-D65F4210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48" y="2056656"/>
            <a:ext cx="5321900" cy="31738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659E5F-3D65-598B-6C47-A19F7D21FA5B}"/>
              </a:ext>
            </a:extLst>
          </p:cNvPr>
          <p:cNvSpPr txBox="1"/>
          <p:nvPr/>
        </p:nvSpPr>
        <p:spPr>
          <a:xfrm>
            <a:off x="-100148" y="5287620"/>
            <a:ext cx="61961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fr-FR" altLang="ko-KR" sz="1100" dirty="0"/>
              <a:t>eps=0.01, min_samples=20, </a:t>
            </a:r>
          </a:p>
          <a:p>
            <a:pPr algn="ctr"/>
            <a:r>
              <a:rPr lang="fr-FR" altLang="ko-KR" sz="1100" dirty="0"/>
              <a:t>silhouette_score=0.533263273506237</a:t>
            </a:r>
            <a:endParaRPr lang="ko-KR" altLang="en-US" sz="11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5D2F17-74C0-5D23-3981-A0D39D87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87" y="2067542"/>
            <a:ext cx="5321900" cy="31738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1496E-5641-A905-3D82-EDF2DF91085E}"/>
              </a:ext>
            </a:extLst>
          </p:cNvPr>
          <p:cNvSpPr txBox="1"/>
          <p:nvPr/>
        </p:nvSpPr>
        <p:spPr>
          <a:xfrm>
            <a:off x="6096000" y="1687324"/>
            <a:ext cx="1894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kern="1200" dirty="0">
                <a:solidFill>
                  <a:schemeClr val="accent1"/>
                </a:solidFill>
                <a:latin typeface="+mj-ea"/>
                <a:ea typeface="+mj-ea"/>
                <a:cs typeface="+mn-cs"/>
              </a:rPr>
              <a:t>최적 파라미터</a:t>
            </a:r>
            <a:endParaRPr lang="ko-KR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792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2EAF9-48AF-46E7-CF3C-AF6FD091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+mn-cs"/>
              </a:rPr>
              <a:t>2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. </a:t>
            </a:r>
            <a:r>
              <a:rPr lang="ko-KR" altLang="en-US" sz="2800" b="0" kern="1200" dirty="0">
                <a:latin typeface="+mn-ea"/>
                <a:ea typeface="+mn-ea"/>
                <a:cs typeface="+mn-cs"/>
              </a:rPr>
              <a:t>비지도 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: </a:t>
            </a:r>
            <a:r>
              <a:rPr lang="en-US" altLang="ko-KR" sz="2800" b="0" kern="1200" dirty="0">
                <a:cs typeface="+mn-cs"/>
              </a:rPr>
              <a:t>DBSCAN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 - (2) </a:t>
            </a:r>
            <a:r>
              <a:rPr lang="ko-KR" altLang="en-US" sz="2800" b="0" kern="1200" dirty="0" err="1">
                <a:latin typeface="+mn-ea"/>
                <a:ea typeface="+mn-ea"/>
                <a:cs typeface="+mn-cs"/>
              </a:rPr>
              <a:t>보간데이터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EB591F-99B8-C7D4-BB3C-45501BB5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8353E9-0C68-0A30-19BF-C05824EE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489523"/>
              </p:ext>
            </p:extLst>
          </p:nvPr>
        </p:nvGraphicFramePr>
        <p:xfrm>
          <a:off x="456374" y="1523999"/>
          <a:ext cx="11279253" cy="50059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59751">
                  <a:extLst>
                    <a:ext uri="{9D8B030D-6E8A-4147-A177-3AD203B41FA5}">
                      <a16:colId xmlns:a16="http://schemas.microsoft.com/office/drawing/2014/main" val="2248820744"/>
                    </a:ext>
                  </a:extLst>
                </a:gridCol>
                <a:gridCol w="3759751">
                  <a:extLst>
                    <a:ext uri="{9D8B030D-6E8A-4147-A177-3AD203B41FA5}">
                      <a16:colId xmlns:a16="http://schemas.microsoft.com/office/drawing/2014/main" val="75035245"/>
                    </a:ext>
                  </a:extLst>
                </a:gridCol>
                <a:gridCol w="3759751">
                  <a:extLst>
                    <a:ext uri="{9D8B030D-6E8A-4147-A177-3AD203B41FA5}">
                      <a16:colId xmlns:a16="http://schemas.microsoft.com/office/drawing/2014/main" val="3864853849"/>
                    </a:ext>
                  </a:extLst>
                </a:gridCol>
              </a:tblGrid>
              <a:tr h="547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DBSCAN-GRU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DBSCAN-LSTM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DBSCAN-BERT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99353"/>
                  </a:ext>
                </a:extLst>
              </a:tr>
              <a:tr h="90738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81572"/>
                  </a:ext>
                </a:extLst>
              </a:tr>
              <a:tr h="3551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700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50AB08-2C1D-6167-12C5-9FE3D175E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88" y="3179639"/>
            <a:ext cx="320456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9F32F4-39F3-FF8D-9D29-16A9BF9CD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782" y="2101560"/>
            <a:ext cx="17049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0A82C76-89E3-0467-A05D-4070EE9B8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84" y="3179639"/>
            <a:ext cx="358153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3933F34-8B4E-1DFF-55F2-A778D71F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40" y="2305149"/>
            <a:ext cx="3200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BA908E-F703-FC83-CB01-A8A15AFEB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151" y="2235530"/>
            <a:ext cx="3151698" cy="7200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94962B9-E4F8-3C10-6F50-136D70A83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31" y="3179639"/>
            <a:ext cx="358153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9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2EAF9-48AF-46E7-CF3C-AF6FD091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+mn-cs"/>
              </a:rPr>
              <a:t>2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. </a:t>
            </a:r>
            <a:r>
              <a:rPr lang="ko-KR" altLang="en-US" sz="2800" b="0" kern="1200" dirty="0">
                <a:latin typeface="+mn-ea"/>
                <a:ea typeface="+mn-ea"/>
                <a:cs typeface="+mn-cs"/>
              </a:rPr>
              <a:t>비지도 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: </a:t>
            </a:r>
            <a:r>
              <a:rPr lang="en-US" altLang="ko-KR" sz="2800" b="0" kern="1200" dirty="0">
                <a:cs typeface="+mn-cs"/>
              </a:rPr>
              <a:t>DBSCAN</a:t>
            </a:r>
            <a:r>
              <a:rPr lang="en-US" altLang="ko-KR" sz="2800" b="0" kern="1200" dirty="0">
                <a:latin typeface="+mn-ea"/>
                <a:ea typeface="+mn-ea"/>
                <a:cs typeface="+mn-cs"/>
              </a:rPr>
              <a:t> - (3) </a:t>
            </a:r>
            <a:r>
              <a:rPr lang="ko-KR" altLang="en-US" sz="2800" b="0" kern="1200" dirty="0" err="1">
                <a:latin typeface="+mn-ea"/>
                <a:ea typeface="+mn-ea"/>
                <a:cs typeface="+mn-cs"/>
              </a:rPr>
              <a:t>보간하지</a:t>
            </a:r>
            <a:r>
              <a:rPr lang="ko-KR" altLang="en-US" dirty="0">
                <a:latin typeface="+mn-ea"/>
                <a:ea typeface="+mn-ea"/>
                <a:cs typeface="+mn-cs"/>
              </a:rPr>
              <a:t> 않은 </a:t>
            </a:r>
            <a:r>
              <a:rPr lang="ko-KR" altLang="en-US" sz="2800" b="0" kern="1200" dirty="0">
                <a:latin typeface="+mn-ea"/>
                <a:ea typeface="+mn-ea"/>
                <a:cs typeface="+mn-cs"/>
              </a:rPr>
              <a:t>데이터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EB591F-99B8-C7D4-BB3C-45501BB5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8353E9-0C68-0A30-19BF-C05824EEA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40810"/>
              </p:ext>
            </p:extLst>
          </p:nvPr>
        </p:nvGraphicFramePr>
        <p:xfrm>
          <a:off x="456374" y="1523999"/>
          <a:ext cx="11279253" cy="50059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59751">
                  <a:extLst>
                    <a:ext uri="{9D8B030D-6E8A-4147-A177-3AD203B41FA5}">
                      <a16:colId xmlns:a16="http://schemas.microsoft.com/office/drawing/2014/main" val="2248820744"/>
                    </a:ext>
                  </a:extLst>
                </a:gridCol>
                <a:gridCol w="3759751">
                  <a:extLst>
                    <a:ext uri="{9D8B030D-6E8A-4147-A177-3AD203B41FA5}">
                      <a16:colId xmlns:a16="http://schemas.microsoft.com/office/drawing/2014/main" val="75035245"/>
                    </a:ext>
                  </a:extLst>
                </a:gridCol>
                <a:gridCol w="3759751">
                  <a:extLst>
                    <a:ext uri="{9D8B030D-6E8A-4147-A177-3AD203B41FA5}">
                      <a16:colId xmlns:a16="http://schemas.microsoft.com/office/drawing/2014/main" val="3864853849"/>
                    </a:ext>
                  </a:extLst>
                </a:gridCol>
              </a:tblGrid>
              <a:tr h="547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DBSCAN-GRU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DBSCAN-LSTM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DBSCAN-BERT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99353"/>
                  </a:ext>
                </a:extLst>
              </a:tr>
              <a:tr h="90738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81572"/>
                  </a:ext>
                </a:extLst>
              </a:tr>
              <a:tr h="3551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7007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D748A4CF-04BC-4A7E-CD74-676F6A8C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4" y="3174274"/>
            <a:ext cx="358153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2E19E3-FCCC-1478-22C2-65174DD1D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82" y="2148701"/>
            <a:ext cx="3290321" cy="7200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8B39FC1-613A-CC22-F347-0DC13405D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31" y="3174274"/>
            <a:ext cx="358153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C6D32E-BD7F-52AF-CA64-FBA932590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251" y="2148701"/>
            <a:ext cx="3127498" cy="720000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E65B604A-EA64-FE3D-3817-75FDB27C0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63" y="3174274"/>
            <a:ext cx="3204565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C2D311-AF5A-AC53-7206-3709D8A52C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7536" y="2148701"/>
            <a:ext cx="137806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324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7 Bold"/>
        <a:ea typeface="프리젠테이션 7 Bold"/>
        <a:cs typeface=""/>
      </a:majorFont>
      <a:minorFont>
        <a:latin typeface="프리젠테이션 4 Regular"/>
        <a:ea typeface="프리젠테이션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4" ma:contentTypeDescription="Create a new document." ma:contentTypeScope="" ma:versionID="612f258e7da0ea7a194bb25a78ea6f5e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07bda728b31b0a8730b08e38a61be04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Props1.xml><?xml version="1.0" encoding="utf-8"?>
<ds:datastoreItem xmlns:ds="http://schemas.openxmlformats.org/officeDocument/2006/customXml" ds:itemID="{3B4C2A07-1FD4-4372-969F-88F4B803D8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999F33-EB68-406A-8122-10978A7349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DB2735-33AF-4093-81F9-2DEFCB06E690}">
  <ds:schemaRefs>
    <ds:schemaRef ds:uri="http://schemas.microsoft.com/office/2006/metadata/properties"/>
    <ds:schemaRef ds:uri="http://schemas.microsoft.com/office/infopath/2007/PartnerControls"/>
    <ds:schemaRef ds:uri="b7baa286-403d-47f5-b66e-f91cf776a048"/>
    <ds:schemaRef ds:uri="48174e24-f607-4aa6-9ac3-a9fcbbb9a1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2428</TotalTime>
  <Words>529</Words>
  <Application>Microsoft Office PowerPoint</Application>
  <PresentationFormat>와이드스크린</PresentationFormat>
  <Paragraphs>169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Arial Unicode MS</vt:lpstr>
      <vt:lpstr>Yoon 윤고딕 520_TT</vt:lpstr>
      <vt:lpstr>맑은 고딕</vt:lpstr>
      <vt:lpstr>프리젠테이션 4 Regular</vt:lpstr>
      <vt:lpstr>프리젠테이션 7 Bold</vt:lpstr>
      <vt:lpstr>Arial</vt:lpstr>
      <vt:lpstr>Consolas</vt:lpstr>
      <vt:lpstr>1_Office 테마</vt:lpstr>
      <vt:lpstr>RTP - 지도+비지도 지도+비지도 모델 별 성능 비교 (2)</vt:lpstr>
      <vt:lpstr>진행중인 사항 </vt:lpstr>
      <vt:lpstr>2. 비지도 : GMM - (1) 최적의 파라미터</vt:lpstr>
      <vt:lpstr>2. 비지도 : GMM - (2) 보간데이터</vt:lpstr>
      <vt:lpstr>2. 비지도 : GMM - (3) 보간하지 않은 데이터</vt:lpstr>
      <vt:lpstr>2. 비지도 : DBSCAN - (1) 최적의 파라미터</vt:lpstr>
      <vt:lpstr>2. 비지도 : DBSCAN - (1) 최적의 파라미터</vt:lpstr>
      <vt:lpstr>2. 비지도 : DBSCAN - (2) 보간데이터</vt:lpstr>
      <vt:lpstr>2. 비지도 : DBSCAN - (3) 보간하지 않은 데이터</vt:lpstr>
      <vt:lpstr>3. 비지도 : isolation forest - (1) 최적의 파라미터</vt:lpstr>
      <vt:lpstr>3. 비지도 : isolation forest - (1) 최적의 파라미터</vt:lpstr>
      <vt:lpstr>3. 비지도 : isolation forest - (1) 최적의 파라미터</vt:lpstr>
      <vt:lpstr>3. 비지도 : isolation forest - (2) 보간하지 않은 데이터</vt:lpstr>
      <vt:lpstr>4. 전체 비교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박유빈</cp:lastModifiedBy>
  <cp:revision>33</cp:revision>
  <dcterms:created xsi:type="dcterms:W3CDTF">2022-01-06T01:09:02Z</dcterms:created>
  <dcterms:modified xsi:type="dcterms:W3CDTF">2024-08-13T10:42:08Z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