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2" r:id="rId6"/>
    <p:sldId id="26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64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l30E3bockTgZzuj5jPaWc2g/8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65c0e4b66_4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865c0e4b66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65c0e4b66_4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865c0e4b66_4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65c0e4b66_4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865c0e4b66_4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65c0e4b66_4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865c0e4b66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65c0e4b66_4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865c0e4b66_4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65c0e4b66_2_3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865c0e4b66_2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65c0e4b66_2_3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865c0e4b66_2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744b1519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744b1519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744b1519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744b1519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744b1519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744b1519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65c0e4b6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865c0e4b6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5c0e4b66_2_3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865c0e4b66_2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65c0e4b66_4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865c0e4b66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65c0e4b66_4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865c0e4b66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5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940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8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5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2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8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5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8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6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4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4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2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6620933" y="4949210"/>
            <a:ext cx="5571067" cy="194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000" b="1" dirty="0">
                <a:solidFill>
                  <a:schemeClr val="tx1"/>
                </a:solidFill>
              </a:rPr>
              <a:t>Submitted By – </a:t>
            </a:r>
            <a:endParaRPr sz="20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000" b="1" dirty="0">
                <a:solidFill>
                  <a:schemeClr val="tx1"/>
                </a:solidFill>
              </a:rPr>
              <a:t>1900290100201   YUVRAJ KASHYAP</a:t>
            </a:r>
            <a:endParaRPr sz="20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000" b="1" dirty="0">
                <a:solidFill>
                  <a:schemeClr val="tx1"/>
                </a:solidFill>
              </a:rPr>
              <a:t>1900290100164   SUHAIL BASHIR</a:t>
            </a:r>
            <a:endParaRPr sz="20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000" b="1" dirty="0">
                <a:solidFill>
                  <a:schemeClr val="tx1"/>
                </a:solidFill>
              </a:rPr>
              <a:t>1900290100130   SAKSHI SINGH DHANGAR</a:t>
            </a:r>
            <a:endParaRPr sz="2000" b="1" dirty="0">
              <a:solidFill>
                <a:schemeClr val="tx1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11200" y="2857665"/>
            <a:ext cx="10446216" cy="162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endParaRPr lang="en-US" sz="36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2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License Plate Recognition using OpenCV</a:t>
            </a:r>
            <a:endParaRPr sz="26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72067" y="975725"/>
            <a:ext cx="10143066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2800" b="1" dirty="0">
                <a:solidFill>
                  <a:schemeClr val="dk1"/>
                </a:solidFill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89880" y="5132294"/>
            <a:ext cx="3502240" cy="106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Mentor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endParaRPr sz="2000" b="1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</a:rPr>
              <a:t>Prof. NEHA YADAV</a:t>
            </a:r>
            <a:endParaRPr sz="2000" b="1" dirty="0"/>
          </a:p>
        </p:txBody>
      </p:sp>
      <p:pic>
        <p:nvPicPr>
          <p:cNvPr id="3" name="Picture 2" descr="KIET GROUP OF INSTITUTIONS(KRISHNA INSTT. OF ENGG. &amp; TECHNOLOGY),GHAZIABAD  • Know Your College • AKTU">
            <a:extLst>
              <a:ext uri="{FF2B5EF4-FFF2-40B4-BE49-F238E27FC236}">
                <a16:creationId xmlns:a16="http://schemas.microsoft.com/office/drawing/2014/main" id="{0C57C66A-4AD8-0BED-9B4A-8B1BE48A6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405" y="124907"/>
            <a:ext cx="1765794" cy="162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idx="1"/>
          </p:nvPr>
        </p:nvSpPr>
        <p:spPr>
          <a:xfrm>
            <a:off x="1775967" y="832715"/>
            <a:ext cx="10650600" cy="4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45"/>
              <a:buNone/>
            </a:pPr>
            <a:r>
              <a:rPr lang="en-GB" sz="3800" b="1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Edge Detection by Sobel Operator</a:t>
            </a: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endParaRPr sz="2500"/>
          </a:p>
          <a:p>
            <a:pPr marL="22860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endParaRPr sz="2590"/>
          </a:p>
          <a:p>
            <a:pPr marL="685800" lvl="0" indent="0" algn="l" rtl="0">
              <a:lnSpc>
                <a:spcPct val="80000"/>
              </a:lnSpc>
              <a:spcBef>
                <a:spcPts val="666"/>
              </a:spcBef>
              <a:spcAft>
                <a:spcPts val="0"/>
              </a:spcAft>
              <a:buNone/>
            </a:pPr>
            <a:endParaRPr/>
          </a:p>
          <a:p>
            <a:pPr marL="228600" lvl="0" indent="-64135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SzPts val="2590"/>
              <a:buNone/>
            </a:pPr>
            <a:endParaRPr sz="2590"/>
          </a:p>
        </p:txBody>
      </p:sp>
      <p:pic>
        <p:nvPicPr>
          <p:cNvPr id="263" name="Google Shape;263;p35"/>
          <p:cNvPicPr preferRelativeResize="0"/>
          <p:nvPr/>
        </p:nvPicPr>
        <p:blipFill rotWithShape="1">
          <a:blip r:embed="rId3">
            <a:alphaModFix/>
          </a:blip>
          <a:srcRect l="2484" t="4549" r="3397" b="6419"/>
          <a:stretch/>
        </p:blipFill>
        <p:spPr>
          <a:xfrm>
            <a:off x="2045375" y="1965150"/>
            <a:ext cx="3568000" cy="22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5"/>
          <p:cNvPicPr preferRelativeResize="0"/>
          <p:nvPr/>
        </p:nvPicPr>
        <p:blipFill rotWithShape="1">
          <a:blip r:embed="rId4">
            <a:alphaModFix/>
          </a:blip>
          <a:srcRect l="2799" r="1662" b="2400"/>
          <a:stretch/>
        </p:blipFill>
        <p:spPr>
          <a:xfrm>
            <a:off x="7300425" y="1965150"/>
            <a:ext cx="3568000" cy="227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35"/>
          <p:cNvCxnSpPr>
            <a:stCxn id="263" idx="3"/>
            <a:endCxn id="264" idx="1"/>
          </p:cNvCxnSpPr>
          <p:nvPr/>
        </p:nvCxnSpPr>
        <p:spPr>
          <a:xfrm>
            <a:off x="5613375" y="3101475"/>
            <a:ext cx="1686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6" name="Google Shape;26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0275" y="1965150"/>
            <a:ext cx="3568000" cy="22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 rotWithShape="1">
          <a:blip r:embed="rId4">
            <a:alphaModFix/>
          </a:blip>
          <a:srcRect l="2799" r="1662" b="2400"/>
          <a:stretch/>
        </p:blipFill>
        <p:spPr>
          <a:xfrm>
            <a:off x="2045225" y="1989000"/>
            <a:ext cx="3568000" cy="22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 txBox="1"/>
          <p:nvPr/>
        </p:nvSpPr>
        <p:spPr>
          <a:xfrm>
            <a:off x="1562100" y="4689250"/>
            <a:ext cx="8460900" cy="18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Vertical edge is detected by sobel operator.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0275" y="5337700"/>
            <a:ext cx="1361050" cy="13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>
            <a:spLocks noGrp="1"/>
          </p:cNvSpPr>
          <p:nvPr>
            <p:ph idx="1"/>
          </p:nvPr>
        </p:nvSpPr>
        <p:spPr>
          <a:xfrm>
            <a:off x="1562092" y="866715"/>
            <a:ext cx="10650600" cy="4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45"/>
              <a:buNone/>
            </a:pPr>
            <a:r>
              <a:rPr lang="en-GB" sz="3800" b="1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 Image Morphological Operations</a:t>
            </a: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657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657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657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endParaRPr sz="2500"/>
          </a:p>
          <a:p>
            <a:pPr marL="22860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endParaRPr sz="2590"/>
          </a:p>
          <a:p>
            <a:pPr marL="685800" lvl="0" indent="0" algn="l" rtl="0">
              <a:lnSpc>
                <a:spcPct val="80000"/>
              </a:lnSpc>
              <a:spcBef>
                <a:spcPts val="666"/>
              </a:spcBef>
              <a:spcAft>
                <a:spcPts val="0"/>
              </a:spcAft>
              <a:buNone/>
            </a:pPr>
            <a:endParaRPr/>
          </a:p>
          <a:p>
            <a:pPr marL="228600" lvl="0" indent="-64135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SzPts val="2590"/>
              <a:buNone/>
            </a:pPr>
            <a:endParaRPr sz="2590"/>
          </a:p>
        </p:txBody>
      </p:sp>
      <p:sp>
        <p:nvSpPr>
          <p:cNvPr id="275" name="Google Shape;275;p36"/>
          <p:cNvSpPr txBox="1"/>
          <p:nvPr/>
        </p:nvSpPr>
        <p:spPr>
          <a:xfrm>
            <a:off x="1248650" y="1744125"/>
            <a:ext cx="105477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With morphological operations the unwanted objects in the image are removed.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Structuring Element : Template that defines neighbourhood of the processing pixel.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Eg. Disc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975" y="4015075"/>
            <a:ext cx="1817800" cy="16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575" y="3604784"/>
            <a:ext cx="2015825" cy="20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6"/>
          <p:cNvSpPr txBox="1"/>
          <p:nvPr/>
        </p:nvSpPr>
        <p:spPr>
          <a:xfrm>
            <a:off x="4065175" y="5747400"/>
            <a:ext cx="13386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3X3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6"/>
          <p:cNvSpPr txBox="1"/>
          <p:nvPr/>
        </p:nvSpPr>
        <p:spPr>
          <a:xfrm>
            <a:off x="6824975" y="5747400"/>
            <a:ext cx="11898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5X5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>
            <a:spLocks noGrp="1"/>
          </p:cNvSpPr>
          <p:nvPr>
            <p:ph idx="1"/>
          </p:nvPr>
        </p:nvSpPr>
        <p:spPr>
          <a:xfrm>
            <a:off x="1562100" y="866723"/>
            <a:ext cx="106506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45"/>
              <a:buNone/>
            </a:pPr>
            <a:r>
              <a:rPr lang="en-GB" sz="3800" b="1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 Dilation</a:t>
            </a: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657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657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657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Erosion</a:t>
            </a: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45"/>
              <a:buFont typeface="Arial"/>
              <a:buNone/>
            </a:pP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657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657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657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endParaRPr sz="25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0" indent="0" algn="l" rtl="0">
              <a:lnSpc>
                <a:spcPct val="80000"/>
              </a:lnSpc>
              <a:spcBef>
                <a:spcPts val="666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64135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None/>
            </a:pPr>
            <a:endParaRPr sz="25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0" indent="0" algn="l" rtl="0">
              <a:lnSpc>
                <a:spcPct val="80000"/>
              </a:lnSpc>
              <a:spcBef>
                <a:spcPts val="666"/>
              </a:spcBef>
              <a:spcAft>
                <a:spcPts val="0"/>
              </a:spcAft>
              <a:buNone/>
            </a:pPr>
            <a:endParaRPr/>
          </a:p>
          <a:p>
            <a:pPr marL="228600" lvl="0" indent="-64135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SzPts val="2590"/>
              <a:buNone/>
            </a:pPr>
            <a:endParaRPr sz="2590"/>
          </a:p>
        </p:txBody>
      </p:sp>
      <p:sp>
        <p:nvSpPr>
          <p:cNvPr id="285" name="Google Shape;285;p37"/>
          <p:cNvSpPr txBox="1"/>
          <p:nvPr/>
        </p:nvSpPr>
        <p:spPr>
          <a:xfrm>
            <a:off x="1255925" y="1353600"/>
            <a:ext cx="95187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The assigned structuring element is used for probing and expanding the shapes contained in the input image.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1255925" y="4184325"/>
            <a:ext cx="106506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Straight opposite to the dilation. The assigned structuring element is used for probing and reducing the shapes contained in the input image.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>
            <a:spLocks noGrp="1"/>
          </p:cNvSpPr>
          <p:nvPr>
            <p:ph idx="1"/>
          </p:nvPr>
        </p:nvSpPr>
        <p:spPr>
          <a:xfrm>
            <a:off x="1562092" y="818090"/>
            <a:ext cx="10650600" cy="4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45"/>
              <a:buNone/>
            </a:pPr>
            <a:r>
              <a:rPr lang="en-GB" sz="3800" b="1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  Image Morphological Operations</a:t>
            </a: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657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657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657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45"/>
              <a:buNone/>
            </a:pP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45"/>
              <a:buNone/>
            </a:pP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endParaRPr sz="2500"/>
          </a:p>
          <a:p>
            <a:pPr marL="22860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endParaRPr sz="2590"/>
          </a:p>
          <a:p>
            <a:pPr marL="685800" lvl="0" indent="0" algn="l" rtl="0">
              <a:lnSpc>
                <a:spcPct val="80000"/>
              </a:lnSpc>
              <a:spcBef>
                <a:spcPts val="666"/>
              </a:spcBef>
              <a:spcAft>
                <a:spcPts val="0"/>
              </a:spcAft>
              <a:buNone/>
            </a:pPr>
            <a:endParaRPr/>
          </a:p>
          <a:p>
            <a:pPr marL="228600" lvl="0" indent="-64135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SzPts val="2590"/>
              <a:buNone/>
            </a:pPr>
            <a:endParaRPr sz="2590"/>
          </a:p>
        </p:txBody>
      </p:sp>
      <p:cxnSp>
        <p:nvCxnSpPr>
          <p:cNvPr id="292" name="Google Shape;292;p38"/>
          <p:cNvCxnSpPr/>
          <p:nvPr/>
        </p:nvCxnSpPr>
        <p:spPr>
          <a:xfrm>
            <a:off x="5387725" y="5521525"/>
            <a:ext cx="2401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93" name="Google Shape;2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475" y="4385200"/>
            <a:ext cx="3498350" cy="22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8"/>
          <p:cNvSpPr txBox="1"/>
          <p:nvPr/>
        </p:nvSpPr>
        <p:spPr>
          <a:xfrm>
            <a:off x="5460775" y="5403300"/>
            <a:ext cx="21318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      Erosion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8996" y="4385200"/>
            <a:ext cx="3997404" cy="22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287" y="4385200"/>
            <a:ext cx="3919372" cy="227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38"/>
          <p:cNvCxnSpPr/>
          <p:nvPr/>
        </p:nvCxnSpPr>
        <p:spPr>
          <a:xfrm>
            <a:off x="5387725" y="3036425"/>
            <a:ext cx="2401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98" name="Google Shape;29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1401" y="1827325"/>
            <a:ext cx="3919375" cy="22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313" y="1827325"/>
            <a:ext cx="3786675" cy="22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8"/>
          <p:cNvSpPr txBox="1"/>
          <p:nvPr/>
        </p:nvSpPr>
        <p:spPr>
          <a:xfrm>
            <a:off x="5460775" y="2943075"/>
            <a:ext cx="21318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     Dilation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>
            <a:spLocks noGrp="1"/>
          </p:cNvSpPr>
          <p:nvPr>
            <p:ph idx="1"/>
          </p:nvPr>
        </p:nvSpPr>
        <p:spPr>
          <a:xfrm>
            <a:off x="1829442" y="471765"/>
            <a:ext cx="10650600" cy="4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45"/>
              <a:buNone/>
            </a:pP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45"/>
              <a:buNone/>
            </a:pPr>
            <a:r>
              <a:rPr lang="en-GB" sz="3800" b="1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Actual Number Plate Area Extraction </a:t>
            </a:r>
            <a:endParaRPr sz="2500"/>
          </a:p>
          <a:p>
            <a:pPr marL="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endParaRPr sz="2500"/>
          </a:p>
          <a:p>
            <a:pPr marL="22860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endParaRPr sz="2590"/>
          </a:p>
          <a:p>
            <a:pPr marL="685800" lvl="0" indent="0" algn="l" rtl="0">
              <a:lnSpc>
                <a:spcPct val="80000"/>
              </a:lnSpc>
              <a:spcBef>
                <a:spcPts val="666"/>
              </a:spcBef>
              <a:spcAft>
                <a:spcPts val="0"/>
              </a:spcAft>
              <a:buNone/>
            </a:pPr>
            <a:endParaRPr/>
          </a:p>
          <a:p>
            <a:pPr marL="228600" lvl="0" indent="-64135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SzPts val="2590"/>
              <a:buNone/>
            </a:pPr>
            <a:endParaRPr sz="2590"/>
          </a:p>
        </p:txBody>
      </p:sp>
      <p:pic>
        <p:nvPicPr>
          <p:cNvPr id="306" name="Google Shape;306;p39"/>
          <p:cNvPicPr preferRelativeResize="0"/>
          <p:nvPr/>
        </p:nvPicPr>
        <p:blipFill rotWithShape="1">
          <a:blip r:embed="rId3">
            <a:alphaModFix/>
          </a:blip>
          <a:srcRect l="2484" t="4549" r="3397" b="6419"/>
          <a:stretch/>
        </p:blipFill>
        <p:spPr>
          <a:xfrm>
            <a:off x="2045375" y="1965150"/>
            <a:ext cx="3568000" cy="227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39"/>
          <p:cNvCxnSpPr>
            <a:stCxn id="306" idx="3"/>
            <a:endCxn id="308" idx="1"/>
          </p:cNvCxnSpPr>
          <p:nvPr/>
        </p:nvCxnSpPr>
        <p:spPr>
          <a:xfrm>
            <a:off x="5613375" y="3101475"/>
            <a:ext cx="1686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09" name="Google Shape;30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375" y="1989000"/>
            <a:ext cx="3568000" cy="22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375" y="1989000"/>
            <a:ext cx="3568000" cy="22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2000" y="2806190"/>
            <a:ext cx="309562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9"/>
          <p:cNvSpPr txBox="1"/>
          <p:nvPr/>
        </p:nvSpPr>
        <p:spPr>
          <a:xfrm>
            <a:off x="2045375" y="854550"/>
            <a:ext cx="95187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9"/>
          <p:cNvSpPr txBox="1"/>
          <p:nvPr/>
        </p:nvSpPr>
        <p:spPr>
          <a:xfrm>
            <a:off x="1158250" y="4932950"/>
            <a:ext cx="10837800" cy="1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After the detection of number plate area, that area is extracted from the image.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>
            <a:spLocks noGrp="1"/>
          </p:cNvSpPr>
          <p:nvPr>
            <p:ph idx="1"/>
          </p:nvPr>
        </p:nvSpPr>
        <p:spPr>
          <a:xfrm>
            <a:off x="972575" y="884225"/>
            <a:ext cx="11422500" cy="4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45"/>
              <a:buNone/>
            </a:pPr>
            <a:r>
              <a:rPr lang="en-GB" sz="3800" b="1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       Character Segmentation</a:t>
            </a: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endParaRPr sz="2500"/>
          </a:p>
          <a:p>
            <a:pPr marL="22860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endParaRPr sz="2590"/>
          </a:p>
          <a:p>
            <a:pPr marL="685800" lvl="0" indent="0" algn="l" rtl="0">
              <a:lnSpc>
                <a:spcPct val="80000"/>
              </a:lnSpc>
              <a:spcBef>
                <a:spcPts val="666"/>
              </a:spcBef>
              <a:spcAft>
                <a:spcPts val="0"/>
              </a:spcAft>
              <a:buNone/>
            </a:pPr>
            <a:endParaRPr/>
          </a:p>
          <a:p>
            <a:pPr marL="457200" lvl="0" indent="-393065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Clr>
                <a:srgbClr val="000000"/>
              </a:buClr>
              <a:buSzPts val="2590"/>
              <a:buChar char="●"/>
            </a:pPr>
            <a:r>
              <a:rPr lang="en-GB" sz="2590"/>
              <a:t>Finding non zero indexes horizontally and vertically and then summing </a:t>
            </a:r>
            <a:endParaRPr sz="2590"/>
          </a:p>
          <a:p>
            <a:pPr marL="45720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r>
              <a:rPr lang="en-GB" sz="2590"/>
              <a:t>them up.</a:t>
            </a:r>
            <a:endParaRPr sz="2590"/>
          </a:p>
          <a:p>
            <a:pPr marL="457200" lvl="0" indent="-393065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Clr>
                <a:srgbClr val="000000"/>
              </a:buClr>
              <a:buSzPts val="2590"/>
              <a:buChar char="●"/>
            </a:pPr>
            <a:r>
              <a:rPr lang="en-GB" sz="2590"/>
              <a:t>Finally when the characters are recognized,the License plate is predicted.  </a:t>
            </a:r>
            <a:endParaRPr sz="2590"/>
          </a:p>
        </p:txBody>
      </p:sp>
      <p:cxnSp>
        <p:nvCxnSpPr>
          <p:cNvPr id="319" name="Google Shape;319;p40"/>
          <p:cNvCxnSpPr/>
          <p:nvPr/>
        </p:nvCxnSpPr>
        <p:spPr>
          <a:xfrm>
            <a:off x="5143850" y="2405563"/>
            <a:ext cx="1686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20" name="Google Shape;3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225" y="2110278"/>
            <a:ext cx="30956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7650" y="2110275"/>
            <a:ext cx="305752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 txBox="1"/>
          <p:nvPr/>
        </p:nvSpPr>
        <p:spPr>
          <a:xfrm>
            <a:off x="1057625" y="5982150"/>
            <a:ext cx="95187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1835125" y="267750"/>
            <a:ext cx="9029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mbria"/>
              <a:buNone/>
            </a:pPr>
            <a:r>
              <a:rPr lang="en-GB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Google Shape;328;p41"/>
          <p:cNvSpPr txBox="1">
            <a:spLocks noGrp="1"/>
          </p:cNvSpPr>
          <p:nvPr>
            <p:ph idx="1"/>
          </p:nvPr>
        </p:nvSpPr>
        <p:spPr>
          <a:xfrm>
            <a:off x="1454125" y="1488600"/>
            <a:ext cx="9791700" cy="53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200" b="1"/>
              <a:t>  </a:t>
            </a:r>
            <a:r>
              <a:rPr lang="en-GB" sz="3000" b="1"/>
              <a:t>YOLO</a:t>
            </a:r>
            <a:endParaRPr sz="3000" b="1"/>
          </a:p>
        </p:txBody>
      </p:sp>
      <p:pic>
        <p:nvPicPr>
          <p:cNvPr id="329" name="Google Shape;3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5" y="3253675"/>
            <a:ext cx="3100650" cy="21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4100" y="3253675"/>
            <a:ext cx="3100650" cy="210169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>
            <a:off x="2085475" y="5248425"/>
            <a:ext cx="85290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     (a)Image before applying YOLO                                            (b)Image after applying YOLO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 txBox="1"/>
          <p:nvPr/>
        </p:nvSpPr>
        <p:spPr>
          <a:xfrm>
            <a:off x="2189750" y="2039175"/>
            <a:ext cx="61254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Vehicle Detection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/>
        </p:nvSpPr>
        <p:spPr>
          <a:xfrm>
            <a:off x="1804725" y="1109575"/>
            <a:ext cx="7700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2"/>
          <p:cNvSpPr txBox="1"/>
          <p:nvPr/>
        </p:nvSpPr>
        <p:spPr>
          <a:xfrm>
            <a:off x="2473200" y="424975"/>
            <a:ext cx="7700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License Plate Detection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675" y="1323475"/>
            <a:ext cx="4331325" cy="52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2"/>
          <p:cNvPicPr preferRelativeResize="0"/>
          <p:nvPr/>
        </p:nvPicPr>
        <p:blipFill rotWithShape="1">
          <a:blip r:embed="rId4">
            <a:alphaModFix/>
          </a:blip>
          <a:srcRect t="1777"/>
          <a:stretch/>
        </p:blipFill>
        <p:spPr>
          <a:xfrm>
            <a:off x="7285800" y="1323475"/>
            <a:ext cx="4251150" cy="52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/>
        </p:nvSpPr>
        <p:spPr>
          <a:xfrm>
            <a:off x="1804725" y="1109575"/>
            <a:ext cx="7700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3"/>
          <p:cNvSpPr txBox="1"/>
          <p:nvPr/>
        </p:nvSpPr>
        <p:spPr>
          <a:xfrm>
            <a:off x="2473200" y="424975"/>
            <a:ext cx="7700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Segmentation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3"/>
          <p:cNvSpPr txBox="1"/>
          <p:nvPr/>
        </p:nvSpPr>
        <p:spPr>
          <a:xfrm>
            <a:off x="2473200" y="989250"/>
            <a:ext cx="7700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Training and segmentation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725" y="1986400"/>
            <a:ext cx="2847475" cy="9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8625" y="1986400"/>
            <a:ext cx="2927675" cy="9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3"/>
          <p:cNvSpPr txBox="1"/>
          <p:nvPr/>
        </p:nvSpPr>
        <p:spPr>
          <a:xfrm>
            <a:off x="2566725" y="3703075"/>
            <a:ext cx="7700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3525" y="4678650"/>
            <a:ext cx="2847475" cy="11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8625" y="4678650"/>
            <a:ext cx="2927675" cy="11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3"/>
          <p:cNvSpPr txBox="1"/>
          <p:nvPr/>
        </p:nvSpPr>
        <p:spPr>
          <a:xfrm>
            <a:off x="4598850" y="2979750"/>
            <a:ext cx="7700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Segmented Characters of  Plate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3"/>
          <p:cNvSpPr txBox="1"/>
          <p:nvPr/>
        </p:nvSpPr>
        <p:spPr>
          <a:xfrm>
            <a:off x="3653700" y="5855375"/>
            <a:ext cx="7700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                          Predicted License Plate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system works satisfactorily for wide variations in illumination conditions and different types of number plates commonly found in India. It is definitely a better alternative to the existing proprietary systems, even though there are known restrictions.  In addition, this system is a low-cost implementation and can be setup in many different places.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3921900" y="365200"/>
            <a:ext cx="4348200" cy="8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None/>
            </a:pPr>
            <a:r>
              <a:rPr lang="en-US" sz="3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idx="1"/>
          </p:nvPr>
        </p:nvSpPr>
        <p:spPr>
          <a:xfrm>
            <a:off x="838200" y="1554712"/>
            <a:ext cx="92913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400" dirty="0"/>
              <a:t>Introduction</a:t>
            </a:r>
            <a:endParaRPr sz="24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400" dirty="0"/>
              <a:t>Background history/ related work/literature survey</a:t>
            </a:r>
            <a:endParaRPr sz="24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400" dirty="0"/>
              <a:t>Work flow of designed system / proposed methodology</a:t>
            </a:r>
            <a:endParaRPr sz="24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400" dirty="0"/>
              <a:t>Result discussion / Experimental result analysis</a:t>
            </a:r>
            <a:endParaRPr sz="24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400" dirty="0"/>
              <a:t>Conclusion</a:t>
            </a:r>
            <a:endParaRPr sz="24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400" dirty="0"/>
              <a:t>References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 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>
            <a:spLocks noGrp="1"/>
          </p:cNvSpPr>
          <p:nvPr>
            <p:ph type="title"/>
          </p:nvPr>
        </p:nvSpPr>
        <p:spPr>
          <a:xfrm>
            <a:off x="1581150" y="313510"/>
            <a:ext cx="9029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mbria"/>
              <a:buNone/>
            </a:pPr>
            <a:r>
              <a:rPr lang="en-GB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Google Shape;367;p45"/>
          <p:cNvSpPr txBox="1">
            <a:spLocks noGrp="1"/>
          </p:cNvSpPr>
          <p:nvPr>
            <p:ph idx="1"/>
          </p:nvPr>
        </p:nvSpPr>
        <p:spPr>
          <a:xfrm>
            <a:off x="838200" y="1490299"/>
            <a:ext cx="10515600" cy="505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31800">
              <a:lnSpc>
                <a:spcPct val="80000"/>
              </a:lnSpc>
              <a:spcBef>
                <a:spcPts val="720"/>
              </a:spcBef>
              <a:buSzPts val="2200"/>
            </a:pPr>
            <a:r>
              <a:rPr lang="en-GB" sz="2000" dirty="0"/>
              <a:t>Joseph Redmon, Santosh </a:t>
            </a:r>
            <a:r>
              <a:rPr lang="en-GB" sz="2000" dirty="0" err="1"/>
              <a:t>Divvala</a:t>
            </a:r>
            <a:r>
              <a:rPr lang="en-GB" sz="2000" dirty="0"/>
              <a:t>, Ross </a:t>
            </a:r>
            <a:r>
              <a:rPr lang="en-GB" sz="2000" dirty="0" err="1"/>
              <a:t>Girshick</a:t>
            </a:r>
            <a:r>
              <a:rPr lang="en-GB" sz="2000" dirty="0"/>
              <a:t>, “You Only Look Once: Uniﬁed, Real-Time Object </a:t>
            </a:r>
            <a:r>
              <a:rPr lang="en-GB" sz="2000" dirty="0" err="1"/>
              <a:t>Detection”,The</a:t>
            </a:r>
            <a:r>
              <a:rPr lang="en-GB" sz="2000" dirty="0"/>
              <a:t> IEEE Conference on Computer Vision and Pattern Recognition (CVPR), 2016.</a:t>
            </a:r>
            <a:endParaRPr sz="2000" dirty="0"/>
          </a:p>
          <a:p>
            <a:pPr marL="457200" lvl="0" indent="0" algn="l" rtl="0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000" dirty="0"/>
          </a:p>
          <a:p>
            <a:pPr marL="431800">
              <a:lnSpc>
                <a:spcPct val="80000"/>
              </a:lnSpc>
              <a:spcBef>
                <a:spcPts val="720"/>
              </a:spcBef>
              <a:buSzPts val="2200"/>
            </a:pPr>
            <a:r>
              <a:rPr lang="en-GB" sz="2000" dirty="0"/>
              <a:t>YOLO Juan Du1,Understanding of Object Detection Based on CNN </a:t>
            </a:r>
            <a:r>
              <a:rPr lang="en-GB" sz="2000" dirty="0" err="1"/>
              <a:t>Family,New</a:t>
            </a:r>
            <a:r>
              <a:rPr lang="en-GB" sz="2000" dirty="0"/>
              <a:t> Research, and Development </a:t>
            </a:r>
            <a:r>
              <a:rPr lang="en-GB" sz="2000" dirty="0" err="1"/>
              <a:t>Center</a:t>
            </a:r>
            <a:r>
              <a:rPr lang="en-GB" sz="2000" dirty="0"/>
              <a:t> of Hisense, Qingdao 266071, China.</a:t>
            </a:r>
            <a:endParaRPr sz="2000" dirty="0"/>
          </a:p>
          <a:p>
            <a:pPr marL="88900" lvl="0" indent="0" algn="l" rtl="0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2200"/>
              <a:buNone/>
            </a:pPr>
            <a:endParaRPr lang="en-GB" sz="2000" dirty="0"/>
          </a:p>
          <a:p>
            <a:pPr marL="431800">
              <a:lnSpc>
                <a:spcPct val="80000"/>
              </a:lnSpc>
              <a:spcBef>
                <a:spcPts val="720"/>
              </a:spcBef>
              <a:buSzPts val="2200"/>
            </a:pPr>
            <a:r>
              <a:rPr lang="en-GB" sz="2000" dirty="0"/>
              <a:t>Matthew B. </a:t>
            </a:r>
            <a:r>
              <a:rPr lang="en-GB" sz="2000" dirty="0" err="1"/>
              <a:t>Blaschko</a:t>
            </a:r>
            <a:r>
              <a:rPr lang="en-GB" sz="2000" dirty="0"/>
              <a:t> Christoph H. Lampert, “Learning to Localize Objects with Structured Output Regression”, Published in Computer Vision – ECCV 2008.</a:t>
            </a:r>
            <a:endParaRPr sz="2000" dirty="0"/>
          </a:p>
          <a:p>
            <a:pPr marL="457200" lvl="0" indent="0" algn="l" rtl="0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000" dirty="0"/>
          </a:p>
          <a:p>
            <a:pPr marL="431800">
              <a:lnSpc>
                <a:spcPct val="80000"/>
              </a:lnSpc>
              <a:spcBef>
                <a:spcPts val="720"/>
              </a:spcBef>
              <a:buSzPts val="2200"/>
            </a:pPr>
            <a:r>
              <a:rPr lang="en-GB" sz="2000" dirty="0"/>
              <a:t>M. J. Islam, S. </a:t>
            </a:r>
            <a:r>
              <a:rPr lang="en-GB" sz="2000" dirty="0" err="1"/>
              <a:t>Basalamah</a:t>
            </a:r>
            <a:r>
              <a:rPr lang="en-GB" sz="2000" dirty="0"/>
              <a:t>, M. Ahmadi, and M. A. S. </a:t>
            </a:r>
            <a:r>
              <a:rPr lang="en-GB" sz="2000" dirty="0" err="1"/>
              <a:t>hmed</a:t>
            </a:r>
            <a:r>
              <a:rPr lang="en-GB" sz="2000" dirty="0"/>
              <a:t>, ”Capsule image segmentation in pharmaceutical applications using edge-based techniques,” IEEE International Conference on Electro/Information Technology (EIT).</a:t>
            </a:r>
            <a:endParaRPr sz="2000" dirty="0"/>
          </a:p>
          <a:p>
            <a:pPr marL="0" lvl="0" indent="0" algn="l" rtl="0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000" dirty="0"/>
          </a:p>
          <a:p>
            <a:pPr marL="431800">
              <a:lnSpc>
                <a:spcPct val="80000"/>
              </a:lnSpc>
              <a:spcBef>
                <a:spcPts val="720"/>
              </a:spcBef>
              <a:buSzPts val="2200"/>
            </a:pPr>
            <a:r>
              <a:rPr lang="en-GB" sz="2000" dirty="0"/>
              <a:t>M. SHARIF, M. RAZA, and S. MOHSIN, ”Face recognition using edge information and </a:t>
            </a:r>
            <a:r>
              <a:rPr lang="en-GB" sz="2000" dirty="0" err="1"/>
              <a:t>DCT,Sindh</a:t>
            </a:r>
            <a:r>
              <a:rPr lang="en-GB" sz="2000" dirty="0"/>
              <a:t> Univ.</a:t>
            </a:r>
            <a:endParaRPr sz="2000" dirty="0"/>
          </a:p>
          <a:p>
            <a:pPr marL="685800" lvl="0" indent="-228600" algn="l" rtl="0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1100"/>
              <a:buNone/>
            </a:pP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744b15196_0_6"/>
          <p:cNvSpPr txBox="1">
            <a:spLocks noGrp="1"/>
          </p:cNvSpPr>
          <p:nvPr>
            <p:ph type="title"/>
          </p:nvPr>
        </p:nvSpPr>
        <p:spPr>
          <a:xfrm>
            <a:off x="838200" y="681100"/>
            <a:ext cx="10515600" cy="72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Google Shape;100;ge744b15196_0_6"/>
          <p:cNvSpPr txBox="1">
            <a:spLocks noGrp="1"/>
          </p:cNvSpPr>
          <p:nvPr>
            <p:ph idx="1"/>
          </p:nvPr>
        </p:nvSpPr>
        <p:spPr>
          <a:xfrm>
            <a:off x="838200" y="1401700"/>
            <a:ext cx="10515600" cy="456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2250" algn="l" rtl="0">
              <a:spcBef>
                <a:spcPts val="840"/>
              </a:spcBef>
              <a:spcAft>
                <a:spcPts val="0"/>
              </a:spcAft>
              <a:buClr>
                <a:schemeClr val="accent3"/>
              </a:buClr>
              <a:buSzPts val="2700"/>
              <a:buChar char="•"/>
            </a:pPr>
            <a:r>
              <a:rPr lang="en-US" sz="2700" dirty="0"/>
              <a:t>In this project we hope to achieve high accuracy of Object Detection and Image Identification using YOLO and Segmentation.</a:t>
            </a:r>
            <a:endParaRPr sz="2700" dirty="0"/>
          </a:p>
          <a:p>
            <a:pPr marL="228600" lvl="0" indent="0" algn="l" rtl="0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700" dirty="0"/>
          </a:p>
          <a:p>
            <a:pPr marL="228600" lvl="0" indent="-2222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Char char="•"/>
            </a:pPr>
            <a:r>
              <a:rPr lang="en-US" sz="2700" dirty="0"/>
              <a:t>The aim of Object Detection is to detect all instances of objects from a known class, such as people, cars or faces in an image.  </a:t>
            </a:r>
            <a:endParaRPr sz="2700" dirty="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700" dirty="0"/>
              <a:t>                                                     </a:t>
            </a:r>
            <a:endParaRPr sz="2700" dirty="0"/>
          </a:p>
          <a:p>
            <a:pPr marL="228600" lvl="0" indent="-222250" algn="l" rtl="0">
              <a:spcBef>
                <a:spcPts val="840"/>
              </a:spcBef>
              <a:spcAft>
                <a:spcPts val="0"/>
              </a:spcAft>
              <a:buClr>
                <a:schemeClr val="accent3"/>
              </a:buClr>
              <a:buSzPts val="2700"/>
              <a:buChar char="•"/>
            </a:pPr>
            <a:r>
              <a:rPr lang="en-US" sz="2700" dirty="0"/>
              <a:t>Each detection of the image is reported with some form of pose information defined in terms of bounding box.</a:t>
            </a:r>
            <a:endParaRPr sz="2700" dirty="0"/>
          </a:p>
          <a:p>
            <a:pPr marL="457200" lvl="0" indent="0" algn="l" rtl="0">
              <a:spcBef>
                <a:spcPts val="840"/>
              </a:spcBef>
              <a:spcAft>
                <a:spcPts val="0"/>
              </a:spcAft>
              <a:buNone/>
            </a:pPr>
            <a:endParaRPr sz="2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744b15196_0_11"/>
          <p:cNvSpPr txBox="1">
            <a:spLocks noGrp="1"/>
          </p:cNvSpPr>
          <p:nvPr>
            <p:ph type="title"/>
          </p:nvPr>
        </p:nvSpPr>
        <p:spPr>
          <a:xfrm>
            <a:off x="838200" y="389404"/>
            <a:ext cx="105156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6" name="Google Shape;106;ge744b15196_0_11"/>
          <p:cNvSpPr txBox="1">
            <a:spLocks noGrp="1"/>
          </p:cNvSpPr>
          <p:nvPr>
            <p:ph idx="1"/>
          </p:nvPr>
        </p:nvSpPr>
        <p:spPr>
          <a:xfrm>
            <a:off x="838200" y="681604"/>
            <a:ext cx="10515600" cy="551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•"/>
            </a:pPr>
            <a:r>
              <a:rPr lang="en-US" sz="2500" dirty="0"/>
              <a:t>With the changing technology and  advancement in the field of AI, Object Detection models will play an important role.</a:t>
            </a:r>
            <a:endParaRPr sz="2500" dirty="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500" dirty="0"/>
          </a:p>
          <a:p>
            <a:pPr marL="228600" lvl="0" indent="-209550" algn="l" rtl="0">
              <a:spcBef>
                <a:spcPts val="84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•"/>
            </a:pPr>
            <a:r>
              <a:rPr lang="en-US" sz="2500" dirty="0"/>
              <a:t>Some of the example are automated cars , face detection and everything that can be related to understand the environment.</a:t>
            </a:r>
            <a:endParaRPr dirty="0"/>
          </a:p>
        </p:txBody>
      </p:sp>
      <p:pic>
        <p:nvPicPr>
          <p:cNvPr id="107" name="Google Shape;107;ge744b15196_0_11" descr="real_time_object_detect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9400" y="3038950"/>
            <a:ext cx="5204576" cy="2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8355-95CC-4B10-9337-3C98F21C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715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42046-0A4B-4AD6-9ED2-3A0EA4794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object detection is to detect all instances of objects from a known class, such as people, cars or faces in an image. Generally, only a small number of instances of the object are present in the image, but there is a very large number of possible locations and scales at which they can occur and that need to somehow be explored.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detection of the image is reported with some form of pose information. This is as simple as the location of the object, a location and scale, or the extent of the object defined in terms of a bounding box. In some other situations, the pose information is more detailed and contains the parameters of a linear or non-linear transformation.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for face detection in a face detector may compute the locations of the eyes, nose and mouth, in addition to the bounding box of the face. The pose can also be defined by a three-dimensional transformation specifying the location of the object relative to the camera. Object detection systems always construct a model for an object class from a set of training examples.</a:t>
            </a:r>
          </a:p>
        </p:txBody>
      </p:sp>
    </p:spTree>
    <p:extLst>
      <p:ext uri="{BB962C8B-B14F-4D97-AF65-F5344CB8AC3E}">
        <p14:creationId xmlns:p14="http://schemas.microsoft.com/office/powerpoint/2010/main" val="76886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744b15196_0_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ge744b15196_0_27"/>
          <p:cNvSpPr txBox="1">
            <a:spLocks noGrp="1"/>
          </p:cNvSpPr>
          <p:nvPr>
            <p:ph idx="1"/>
          </p:nvPr>
        </p:nvSpPr>
        <p:spPr>
          <a:xfrm>
            <a:off x="838200" y="1285875"/>
            <a:ext cx="10515600" cy="489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200" b="1"/>
              <a:t>YOLO (You Only Look Once)</a:t>
            </a:r>
            <a:endParaRPr sz="2200" b="1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200" b="1"/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•"/>
            </a:pPr>
            <a:r>
              <a:rPr lang="en-US" sz="2500"/>
              <a:t>It unifies the separate components of object detection into a single neural network.</a:t>
            </a:r>
            <a:endParaRPr sz="250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500"/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•"/>
            </a:pPr>
            <a:r>
              <a:rPr lang="en-US" sz="2500"/>
              <a:t>The network uses features from the entire image to predict each bounding box.</a:t>
            </a: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ge744b15196_0_27" descr="YOLO-version-1-network-architecture.ppm.png"/>
          <p:cNvPicPr preferRelativeResize="0"/>
          <p:nvPr/>
        </p:nvPicPr>
        <p:blipFill rotWithShape="1">
          <a:blip r:embed="rId3">
            <a:alphaModFix/>
          </a:blip>
          <a:srcRect l="7659" t="15146" r="4397"/>
          <a:stretch/>
        </p:blipFill>
        <p:spPr>
          <a:xfrm>
            <a:off x="2305600" y="3982480"/>
            <a:ext cx="7259075" cy="27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/>
        </p:nvSpPr>
        <p:spPr>
          <a:xfrm>
            <a:off x="4098300" y="590838"/>
            <a:ext cx="3751200" cy="4884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Input Vehicle Image</a:t>
            </a:r>
            <a:endParaRPr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4098300" y="2134425"/>
            <a:ext cx="3751200" cy="4884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Image Binarization</a:t>
            </a:r>
            <a:endParaRPr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4098350" y="1364675"/>
            <a:ext cx="3751200" cy="4884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RGB to Grayscale Conversion</a:t>
            </a:r>
            <a:endParaRPr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4098300" y="3624813"/>
            <a:ext cx="3751200" cy="523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Image Morphological Operations</a:t>
            </a:r>
            <a:endParaRPr sz="15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4098300" y="2888475"/>
            <a:ext cx="3751200" cy="4884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Edge Detection by Sobel Operator</a:t>
            </a:r>
            <a:endParaRPr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4098300" y="4396550"/>
            <a:ext cx="3751200" cy="4884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Actual Number Plate Extraction</a:t>
            </a:r>
            <a:endParaRPr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4098350" y="5126900"/>
            <a:ext cx="3751200" cy="523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Enhancement of Extracted Plate Region</a:t>
            </a:r>
            <a:endParaRPr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4098325" y="5928000"/>
            <a:ext cx="3751200" cy="4884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en-GB" sz="1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Output-Enhanced Plate Region</a:t>
            </a:r>
            <a:endParaRPr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3" name="Google Shape;233;p32"/>
          <p:cNvCxnSpPr>
            <a:endCxn id="227" idx="0"/>
          </p:cNvCxnSpPr>
          <p:nvPr/>
        </p:nvCxnSpPr>
        <p:spPr>
          <a:xfrm>
            <a:off x="5973650" y="1083275"/>
            <a:ext cx="300" cy="2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5973800" y="1845200"/>
            <a:ext cx="300" cy="2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5973600" y="2598250"/>
            <a:ext cx="300" cy="2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5973800" y="3368975"/>
            <a:ext cx="300" cy="2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32"/>
          <p:cNvCxnSpPr/>
          <p:nvPr/>
        </p:nvCxnSpPr>
        <p:spPr>
          <a:xfrm>
            <a:off x="5972700" y="4891438"/>
            <a:ext cx="2100" cy="26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32"/>
          <p:cNvCxnSpPr/>
          <p:nvPr/>
        </p:nvCxnSpPr>
        <p:spPr>
          <a:xfrm>
            <a:off x="5973600" y="5650700"/>
            <a:ext cx="300" cy="2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32"/>
          <p:cNvCxnSpPr>
            <a:stCxn id="228" idx="2"/>
          </p:cNvCxnSpPr>
          <p:nvPr/>
        </p:nvCxnSpPr>
        <p:spPr>
          <a:xfrm>
            <a:off x="5973900" y="4148613"/>
            <a:ext cx="300" cy="2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D2BFC-5CFE-4B52-972A-410FC75F0797}"/>
              </a:ext>
            </a:extLst>
          </p:cNvPr>
          <p:cNvSpPr txBox="1"/>
          <p:nvPr/>
        </p:nvSpPr>
        <p:spPr>
          <a:xfrm>
            <a:off x="3995225" y="-55493"/>
            <a:ext cx="586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idx="1"/>
          </p:nvPr>
        </p:nvSpPr>
        <p:spPr>
          <a:xfrm>
            <a:off x="1775967" y="832715"/>
            <a:ext cx="10650600" cy="4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45"/>
              <a:buNone/>
            </a:pPr>
            <a:r>
              <a:rPr lang="en-GB" sz="3800" b="1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RGB to Grayscale Conversion</a:t>
            </a: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endParaRPr sz="2500"/>
          </a:p>
          <a:p>
            <a:pPr marL="22860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endParaRPr sz="2590"/>
          </a:p>
          <a:p>
            <a:pPr marL="685800" lvl="0" indent="0" algn="l" rtl="0">
              <a:lnSpc>
                <a:spcPct val="80000"/>
              </a:lnSpc>
              <a:spcBef>
                <a:spcPts val="666"/>
              </a:spcBef>
              <a:spcAft>
                <a:spcPts val="0"/>
              </a:spcAft>
              <a:buNone/>
            </a:pPr>
            <a:endParaRPr/>
          </a:p>
          <a:p>
            <a:pPr marL="228600" lvl="0" indent="-64135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SzPts val="2590"/>
              <a:buNone/>
            </a:pPr>
            <a:endParaRPr sz="2590"/>
          </a:p>
        </p:txBody>
      </p:sp>
      <p:pic>
        <p:nvPicPr>
          <p:cNvPr id="245" name="Google Shape;245;p33"/>
          <p:cNvPicPr preferRelativeResize="0"/>
          <p:nvPr/>
        </p:nvPicPr>
        <p:blipFill rotWithShape="1">
          <a:blip r:embed="rId3">
            <a:alphaModFix/>
          </a:blip>
          <a:srcRect l="5195" t="5848" r="3338" b="1464"/>
          <a:stretch/>
        </p:blipFill>
        <p:spPr>
          <a:xfrm>
            <a:off x="1909500" y="1924675"/>
            <a:ext cx="3462425" cy="24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 rotWithShape="1">
          <a:blip r:embed="rId4">
            <a:alphaModFix/>
          </a:blip>
          <a:srcRect l="4722" t="2464" r="3936" b="3470"/>
          <a:stretch/>
        </p:blipFill>
        <p:spPr>
          <a:xfrm>
            <a:off x="7379375" y="1924675"/>
            <a:ext cx="3462425" cy="240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3"/>
          <p:cNvCxnSpPr>
            <a:endCxn id="246" idx="1"/>
          </p:cNvCxnSpPr>
          <p:nvPr/>
        </p:nvCxnSpPr>
        <p:spPr>
          <a:xfrm>
            <a:off x="5371775" y="3125325"/>
            <a:ext cx="2007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" name="Google Shape;248;p33"/>
          <p:cNvSpPr txBox="1"/>
          <p:nvPr/>
        </p:nvSpPr>
        <p:spPr>
          <a:xfrm>
            <a:off x="1470600" y="4852700"/>
            <a:ext cx="10721400" cy="16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The basic purpose of applying color conversion is to reduce the number of colors.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The R, G and B components - 24-bit color.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8-bit gray value.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>
            <a:spLocks noGrp="1"/>
          </p:cNvSpPr>
          <p:nvPr>
            <p:ph idx="1"/>
          </p:nvPr>
        </p:nvSpPr>
        <p:spPr>
          <a:xfrm>
            <a:off x="1775967" y="832715"/>
            <a:ext cx="10650600" cy="4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45"/>
              <a:buNone/>
            </a:pPr>
            <a:r>
              <a:rPr lang="en-GB" sz="3800" b="1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Image Binarization</a:t>
            </a:r>
            <a:endParaRPr sz="3800" b="1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endParaRPr sz="2500"/>
          </a:p>
          <a:p>
            <a:pPr marL="228600" lvl="0" indent="0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None/>
            </a:pPr>
            <a:endParaRPr sz="2590"/>
          </a:p>
          <a:p>
            <a:pPr marL="685800" lvl="0" indent="0" algn="l" rtl="0">
              <a:lnSpc>
                <a:spcPct val="80000"/>
              </a:lnSpc>
              <a:spcBef>
                <a:spcPts val="666"/>
              </a:spcBef>
              <a:spcAft>
                <a:spcPts val="0"/>
              </a:spcAft>
              <a:buNone/>
            </a:pPr>
            <a:endParaRPr/>
          </a:p>
          <a:p>
            <a:pPr marL="228600" lvl="0" indent="-64135" algn="l" rtl="0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SzPts val="2590"/>
              <a:buNone/>
            </a:pPr>
            <a:endParaRPr sz="2590"/>
          </a:p>
        </p:txBody>
      </p:sp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/>
          </a:blip>
          <a:srcRect l="2484" t="4549" r="3397" b="6419"/>
          <a:stretch/>
        </p:blipFill>
        <p:spPr>
          <a:xfrm>
            <a:off x="2045375" y="1965150"/>
            <a:ext cx="3568000" cy="22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4"/>
          <p:cNvPicPr preferRelativeResize="0"/>
          <p:nvPr/>
        </p:nvPicPr>
        <p:blipFill rotWithShape="1">
          <a:blip r:embed="rId4">
            <a:alphaModFix/>
          </a:blip>
          <a:srcRect l="2799" r="1662" b="2400"/>
          <a:stretch/>
        </p:blipFill>
        <p:spPr>
          <a:xfrm>
            <a:off x="7300425" y="1965150"/>
            <a:ext cx="3568000" cy="227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34"/>
          <p:cNvCxnSpPr>
            <a:stCxn id="254" idx="3"/>
            <a:endCxn id="255" idx="1"/>
          </p:cNvCxnSpPr>
          <p:nvPr/>
        </p:nvCxnSpPr>
        <p:spPr>
          <a:xfrm>
            <a:off x="5613375" y="3101475"/>
            <a:ext cx="1686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7" name="Google Shape;257;p34"/>
          <p:cNvSpPr txBox="1"/>
          <p:nvPr/>
        </p:nvSpPr>
        <p:spPr>
          <a:xfrm>
            <a:off x="1933450" y="4643600"/>
            <a:ext cx="8934900" cy="15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A threshold value is chosen by taking mean of the pixels.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Above threshold means 1.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Below threshold means 0.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52</TotalTime>
  <Words>915</Words>
  <Application>Microsoft Office PowerPoint</Application>
  <PresentationFormat>Widescreen</PresentationFormat>
  <Paragraphs>145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</vt:lpstr>
      <vt:lpstr>Roboto</vt:lpstr>
      <vt:lpstr>Times New Roman</vt:lpstr>
      <vt:lpstr>Trebuchet MS</vt:lpstr>
      <vt:lpstr>Wingdings 3</vt:lpstr>
      <vt:lpstr>Facet</vt:lpstr>
      <vt:lpstr>PowerPoint Presentation</vt:lpstr>
      <vt:lpstr>TABLE OF CONTENTS</vt:lpstr>
      <vt:lpstr>INTRODUCTION</vt:lpstr>
      <vt:lpstr> </vt:lpstr>
      <vt:lpstr>Background History</vt:lpstr>
      <vt:lpstr>Object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Mukesh Rawat</dc:creator>
  <cp:lastModifiedBy>yuvraj kashyap</cp:lastModifiedBy>
  <cp:revision>8</cp:revision>
  <dcterms:created xsi:type="dcterms:W3CDTF">2021-07-31T12:11:41Z</dcterms:created>
  <dcterms:modified xsi:type="dcterms:W3CDTF">2022-09-28T18:43:04Z</dcterms:modified>
</cp:coreProperties>
</file>