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4"/>
  </p:notesMasterIdLst>
  <p:handoutMasterIdLst>
    <p:handoutMasterId r:id="rId15"/>
  </p:handoutMasterIdLst>
  <p:sldIdLst>
    <p:sldId id="304" r:id="rId5"/>
    <p:sldId id="323" r:id="rId6"/>
    <p:sldId id="307" r:id="rId7"/>
    <p:sldId id="325" r:id="rId8"/>
    <p:sldId id="282" r:id="rId9"/>
    <p:sldId id="314" r:id="rId10"/>
    <p:sldId id="346" r:id="rId11"/>
    <p:sldId id="344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06" autoAdjust="0"/>
  </p:normalViewPr>
  <p:slideViewPr>
    <p:cSldViewPr snapToGrid="0" snapToObjects="1">
      <p:cViewPr varScale="1">
        <p:scale>
          <a:sx n="63" d="100"/>
          <a:sy n="63" d="100"/>
        </p:scale>
        <p:origin x="804" y="5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Tell them that this prototype was developed in last </a:t>
            </a:r>
            <a:r>
              <a:rPr lang="en-US" dirty="0" err="1"/>
              <a:t>last</a:t>
            </a:r>
            <a:r>
              <a:rPr lang="en-US" dirty="0"/>
              <a:t> sem. We will not dive deep into that</a:t>
            </a:r>
          </a:p>
        </p:txBody>
      </p:sp>
    </p:spTree>
    <p:extLst>
      <p:ext uri="{BB962C8B-B14F-4D97-AF65-F5344CB8AC3E}">
        <p14:creationId xmlns:p14="http://schemas.microsoft.com/office/powerpoint/2010/main" val="416021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Decentralized</a:t>
            </a:r>
            <a:r>
              <a:rPr lang="en-US" dirty="0"/>
              <a:t>: Blockchain works without a central authority, using a network of nodes to validate and store data.</a:t>
            </a:r>
          </a:p>
          <a:p>
            <a:endParaRPr lang="en-US" dirty="0"/>
          </a:p>
          <a:p>
            <a:r>
              <a:rPr lang="en-US" b="1" dirty="0"/>
              <a:t>Fault-Tolerant and Transparent</a:t>
            </a:r>
            <a:r>
              <a:rPr lang="en-US" dirty="0"/>
              <a:t>: The data is stored across multiple nodes, making it hard for anyone to change records without being noticed by the entire network.</a:t>
            </a:r>
          </a:p>
          <a:p>
            <a:endParaRPr lang="en-US" dirty="0"/>
          </a:p>
          <a:p>
            <a:r>
              <a:rPr lang="en-US" b="1" dirty="0"/>
              <a:t>Trust without Central Authority</a:t>
            </a:r>
            <a:r>
              <a:rPr lang="en-US" dirty="0"/>
              <a:t>: Cryptography links the blocks, ensuring data integrity without needing a trusted central entity.</a:t>
            </a:r>
          </a:p>
          <a:p>
            <a:endParaRPr lang="en-US" dirty="0"/>
          </a:p>
          <a:p>
            <a:r>
              <a:rPr lang="en-US" b="1" dirty="0"/>
              <a:t>Encrypted Ledger</a:t>
            </a:r>
            <a:r>
              <a:rPr lang="en-US" dirty="0"/>
              <a:t>: Blockchain is an encrypted chain of blocks, with each block connected to the previous one.</a:t>
            </a:r>
          </a:p>
          <a:p>
            <a:r>
              <a:rPr lang="en-US" dirty="0"/>
              <a:t>(Search for meaning of ledger. Why blockchain is called Encrypted Ledger)</a:t>
            </a:r>
          </a:p>
          <a:p>
            <a:endParaRPr lang="en-US" dirty="0"/>
          </a:p>
          <a:p>
            <a:r>
              <a:rPr lang="en-US" b="1" dirty="0"/>
              <a:t>Immutable Records</a:t>
            </a:r>
            <a:r>
              <a:rPr lang="en-US" dirty="0"/>
              <a:t>: Once added, blocks can't be changed without the entire network knowing, keeping the data secure and trustworthy.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0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9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18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830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788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7767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7140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0015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6241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2810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6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7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4176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1408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77051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94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70669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702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834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119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39B195D-B421-4762-8F26-6D0DC7875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28DD798-CAA5-41DF-371C-911E54FC2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5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A004F11-E205-4A85-9765-61010F5EA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A6C62AC-A958-F34B-1C2C-26AE5BC3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4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B69F379-C824-D4A1-F8A2-A840A3340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89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D30708-A1A2-7FD6-6B03-233A8700A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3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38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7" r:id="rId23"/>
    <p:sldLayoutId id="2147483651" r:id="rId24"/>
    <p:sldLayoutId id="2147483680" r:id="rId25"/>
    <p:sldLayoutId id="2147483687" r:id="rId26"/>
    <p:sldLayoutId id="2147483688" r:id="rId27"/>
    <p:sldLayoutId id="2147483689" r:id="rId28"/>
    <p:sldLayoutId id="2147483691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Practice Exercise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290487" cy="2536430"/>
          </a:xfrm>
        </p:spPr>
        <p:txBody>
          <a:bodyPr>
            <a:normAutofit fontScale="62500" lnSpcReduction="20000"/>
          </a:bodyPr>
          <a:lstStyle/>
          <a:p>
            <a:r>
              <a:rPr lang="en-US" sz="3600" dirty="0"/>
              <a:t>Demonstrating Git workflow with frontend and backend development using branching strategies.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349626"/>
          </a:xfrm>
        </p:spPr>
        <p:txBody>
          <a:bodyPr>
            <a:normAutofit/>
          </a:bodyPr>
          <a:lstStyle/>
          <a:p>
            <a:r>
              <a:rPr lang="en-IN" sz="2400" dirty="0"/>
              <a:t>Yuvraj Singh – Backend Developer</a:t>
            </a:r>
          </a:p>
          <a:p>
            <a:r>
              <a:rPr lang="en-IN" sz="2400" dirty="0"/>
              <a:t>Sourav Paul – Frontend Developer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66" y="1163875"/>
            <a:ext cx="5504120" cy="821443"/>
          </a:xfrm>
        </p:spPr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316A0-417C-E566-6700-FB129D54F642}"/>
              </a:ext>
            </a:extLst>
          </p:cNvPr>
          <p:cNvSpPr txBox="1"/>
          <p:nvPr/>
        </p:nvSpPr>
        <p:spPr>
          <a:xfrm>
            <a:off x="4118919" y="2370138"/>
            <a:ext cx="71656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project-root/</a:t>
            </a:r>
          </a:p>
          <a:p>
            <a:r>
              <a:rPr lang="en-US" sz="2400" dirty="0"/>
              <a:t>    Team-YSP/</a:t>
            </a:r>
          </a:p>
          <a:p>
            <a:r>
              <a:rPr lang="en-US" sz="2400" dirty="0"/>
              <a:t>        frontend/</a:t>
            </a:r>
          </a:p>
          <a:p>
            <a:r>
              <a:rPr lang="en-US" sz="2400" dirty="0"/>
              <a:t>            index.html</a:t>
            </a:r>
          </a:p>
          <a:p>
            <a:r>
              <a:rPr lang="en-US" sz="2400" dirty="0"/>
              <a:t>        backend/</a:t>
            </a:r>
          </a:p>
          <a:p>
            <a:r>
              <a:rPr lang="en-US" sz="2400" dirty="0"/>
              <a:t>            main.py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729961"/>
          </a:xfrm>
        </p:spPr>
        <p:txBody>
          <a:bodyPr anchor="b">
            <a:normAutofit/>
          </a:bodyPr>
          <a:lstStyle/>
          <a:p>
            <a:r>
              <a:rPr lang="en-IN" b="1" dirty="0"/>
              <a:t>Key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77377"/>
            <a:ext cx="6949441" cy="4130826"/>
          </a:xfrm>
        </p:spPr>
        <p:txBody>
          <a:bodyPr>
            <a:normAutofit/>
          </a:bodyPr>
          <a:lstStyle/>
          <a:p>
            <a:r>
              <a:rPr lang="en-US" dirty="0"/>
              <a:t>Collaborative Git workflow with branching.</a:t>
            </a:r>
          </a:p>
          <a:p>
            <a:endParaRPr lang="en-US" dirty="0"/>
          </a:p>
          <a:p>
            <a:r>
              <a:rPr lang="en-US" dirty="0"/>
              <a:t>Frontend: HTML to print user name on screen.</a:t>
            </a:r>
          </a:p>
          <a:p>
            <a:endParaRPr lang="en-US" dirty="0"/>
          </a:p>
          <a:p>
            <a:r>
              <a:rPr lang="en-US" dirty="0"/>
              <a:t>Backend: Python code to greet user.</a:t>
            </a:r>
          </a:p>
          <a:p>
            <a:endParaRPr lang="en-US" dirty="0"/>
          </a:p>
          <a:p>
            <a:r>
              <a:rPr lang="en-US" dirty="0"/>
              <a:t>Proper branch management and merging.</a:t>
            </a:r>
          </a:p>
          <a:p>
            <a:endParaRPr lang="en-US" dirty="0"/>
          </a:p>
          <a:p>
            <a:r>
              <a:rPr lang="en-US" dirty="0"/>
              <a:t>Step-by-step commit history with detailed messages.</a:t>
            </a:r>
          </a:p>
        </p:txBody>
      </p:sp>
    </p:spTree>
    <p:extLst>
      <p:ext uri="{BB962C8B-B14F-4D97-AF65-F5344CB8AC3E}">
        <p14:creationId xmlns:p14="http://schemas.microsoft.com/office/powerpoint/2010/main" val="421783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717" y="431606"/>
            <a:ext cx="7965461" cy="994164"/>
          </a:xfrm>
        </p:spPr>
        <p:txBody>
          <a:bodyPr/>
          <a:lstStyle/>
          <a:p>
            <a:r>
              <a:rPr lang="en-IN" dirty="0"/>
              <a:t>Branch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main – Main production branch</a:t>
            </a:r>
          </a:p>
          <a:p>
            <a:r>
              <a:rPr lang="en-US" sz="2400" dirty="0"/>
              <a:t>dev/Team-YSP– Backend and Frontend development branch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8241"/>
            <a:ext cx="10511627" cy="1012785"/>
          </a:xfrm>
        </p:spPr>
        <p:txBody>
          <a:bodyPr/>
          <a:lstStyle/>
          <a:p>
            <a:r>
              <a:rPr lang="en-IN" dirty="0"/>
              <a:t>Development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29930"/>
            <a:ext cx="10810754" cy="4605775"/>
          </a:xfrm>
        </p:spPr>
        <p:txBody>
          <a:bodyPr>
            <a:normAutofit/>
          </a:bodyPr>
          <a:lstStyle/>
          <a:p>
            <a:r>
              <a:rPr lang="en-US" sz="2400" dirty="0"/>
              <a:t>1. Created main repository / Forked repository from main repo.</a:t>
            </a:r>
          </a:p>
          <a:p>
            <a:r>
              <a:rPr lang="en-US" sz="2400" dirty="0"/>
              <a:t>2. Cloned repository locally using VS Code.</a:t>
            </a:r>
          </a:p>
          <a:p>
            <a:r>
              <a:rPr lang="en-US" sz="2400" dirty="0"/>
              <a:t>3. Created development branch: dev/Team-YSP</a:t>
            </a:r>
          </a:p>
          <a:p>
            <a:r>
              <a:rPr lang="en-US" sz="2400" dirty="0"/>
              <a:t>4. Parallel development on frontend and backend folders.</a:t>
            </a:r>
          </a:p>
          <a:p>
            <a:r>
              <a:rPr lang="en-US" sz="2400" dirty="0"/>
              <a:t>5. Pushed changes step-by-step using Git.</a:t>
            </a:r>
          </a:p>
          <a:p>
            <a:r>
              <a:rPr lang="en-US" sz="2400" dirty="0"/>
              <a:t>6. Submitted Pull Request for review and merged mutually.</a:t>
            </a:r>
          </a:p>
          <a:p>
            <a:r>
              <a:rPr lang="en-US" sz="2400" dirty="0"/>
              <a:t>7. Final integration into main branch.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2F5C-E0A7-DD17-77E4-162D2835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D179-AE60-DEDD-0866-5271BF561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90257"/>
            <a:ext cx="10511627" cy="3948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git clone &lt;repo-</a:t>
            </a:r>
            <a:r>
              <a:rPr lang="en-US" sz="2400" dirty="0" err="1"/>
              <a:t>url</a:t>
            </a:r>
            <a:r>
              <a:rPr lang="en-US" sz="2400" dirty="0"/>
              <a:t>&gt; – Clone an existing repository</a:t>
            </a:r>
          </a:p>
          <a:p>
            <a:r>
              <a:rPr lang="en-US" sz="2400" dirty="0"/>
              <a:t>git checkout -b &lt;branch-name&gt; – Create and switch to a new branch</a:t>
            </a:r>
          </a:p>
          <a:p>
            <a:r>
              <a:rPr lang="en-US" sz="2400" dirty="0"/>
              <a:t>git branch – View branches</a:t>
            </a:r>
          </a:p>
          <a:p>
            <a:r>
              <a:rPr lang="en-US" sz="2400" dirty="0"/>
              <a:t>git status – Show status of changes</a:t>
            </a:r>
          </a:p>
          <a:p>
            <a:r>
              <a:rPr lang="en-US" sz="2400" dirty="0"/>
              <a:t>git add . – Stage all changes</a:t>
            </a:r>
          </a:p>
          <a:p>
            <a:r>
              <a:rPr lang="en-US" sz="2400" dirty="0"/>
              <a:t>git commit -m "message" – Commit staged changes with a message</a:t>
            </a:r>
          </a:p>
          <a:p>
            <a:r>
              <a:rPr lang="en-US" sz="2400" dirty="0"/>
              <a:t>git push origin &lt;branch&gt; - Push changes</a:t>
            </a:r>
          </a:p>
          <a:p>
            <a:r>
              <a:rPr lang="en-US" sz="2400" dirty="0"/>
              <a:t>git pull – Pull changes</a:t>
            </a:r>
          </a:p>
          <a:p>
            <a:r>
              <a:rPr lang="en-US" sz="2400" dirty="0"/>
              <a:t>git merge – Merge branches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B08D-2915-CA6F-2E0B-62182860B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5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D84C-A81A-ACBB-90BD-0ABE91E4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F08D-562B-5C19-6326-DECA421D98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sz="2400" dirty="0"/>
              <a:t>Git branching and merging strategies</a:t>
            </a:r>
          </a:p>
          <a:p>
            <a:r>
              <a:rPr lang="en-IN" sz="2400" dirty="0"/>
              <a:t>Code organization and project structure</a:t>
            </a:r>
          </a:p>
          <a:p>
            <a:r>
              <a:rPr lang="en-US" sz="2400" dirty="0"/>
              <a:t>Team collaboration in real-time.</a:t>
            </a:r>
            <a:endParaRPr lang="en-IN" sz="2400" dirty="0"/>
          </a:p>
          <a:p>
            <a:r>
              <a:rPr lang="en-IN" sz="2400" dirty="0"/>
              <a:t>Conflict resolution and team coordination</a:t>
            </a:r>
          </a:p>
          <a:p>
            <a:r>
              <a:rPr lang="en-IN" sz="2400" dirty="0"/>
              <a:t>Git commands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BEC1-68D0-5DE0-9F9A-DA05E0B03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3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1514</TotalTime>
  <Words>432</Words>
  <Application>Microsoft Office PowerPoint</Application>
  <PresentationFormat>Widescreen</PresentationFormat>
  <Paragraphs>75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Git Practice Exercise </vt:lpstr>
      <vt:lpstr>Team Members </vt:lpstr>
      <vt:lpstr>Project Structure</vt:lpstr>
      <vt:lpstr>Key Features</vt:lpstr>
      <vt:lpstr>Branch Structure</vt:lpstr>
      <vt:lpstr>Development Flow</vt:lpstr>
      <vt:lpstr>Git Commands Used</vt:lpstr>
      <vt:lpstr>What We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2021ugcs060_Ankur Kumar</dc:creator>
  <cp:lastModifiedBy>Sourav Paul</cp:lastModifiedBy>
  <cp:revision>30</cp:revision>
  <dcterms:created xsi:type="dcterms:W3CDTF">2024-10-20T17:38:26Z</dcterms:created>
  <dcterms:modified xsi:type="dcterms:W3CDTF">2025-06-11T17:44:24Z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