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Palanquin Dark"/>
      <p:regular r:id="rId24"/>
      <p:bold r:id="rId25"/>
    </p:embeddedFont>
    <p:embeddedFont>
      <p:font typeface="Poppins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wkAufbFhVY556MmeaPrx1iLAa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alanquinDark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Black-bold.fntdata"/><Relationship Id="rId25" Type="http://schemas.openxmlformats.org/officeDocument/2006/relationships/font" Target="fonts/PalanquinDark-bold.fntdata"/><Relationship Id="rId28" Type="http://customschemas.google.com/relationships/presentationmetadata" Target="metadata"/><Relationship Id="rId27" Type="http://schemas.openxmlformats.org/officeDocument/2006/relationships/font" Target="fonts/Poppins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76f724610_1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76f724610_1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376f724610_3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376f724610_3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76f72461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1376f72461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376f72461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376f72461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76f72461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376f72461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76f724610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376f724610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76f724610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376f724610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76f72461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76f72461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76f724610_1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376f724610_1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6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46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46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4" name="Google Shape;84;p55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6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56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8" name="Google Shape;88;p56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2" name="Google Shape;92;p5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4" name="Google Shape;94;p5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5" name="Google Shape;95;p5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5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5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5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5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5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5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5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5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5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09" name="Google Shape;109;p58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8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1" name="Google Shape;111;p58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2" name="Google Shape;112;p58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3" name="Google Shape;113;p58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58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5" name="Google Shape;115;p58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58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7" name="Google Shape;117;p58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58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9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9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22" name="Google Shape;122;p59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9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27" name="Google Shape;127;p6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1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1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4" name="Google Shape;134;p62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2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3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9" name="Google Shape;139;p63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3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4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4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4" name="Google Shape;144;p64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4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7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" name="Google Shape;15;p47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" name="Google Shape;16;p47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5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8" name="Google Shape;148;p65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65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6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6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54" name="Google Shape;154;p66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6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48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0" name="Google Shape;20;p48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" name="Google Shape;21;p48"/>
          <p:cNvSpPr txBox="1"/>
          <p:nvPr>
            <p:ph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48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3" name="Google Shape;23;p48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4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8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6" name="Google Shape;26;p48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8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8"/>
          <p:cNvSpPr txBox="1"/>
          <p:nvPr>
            <p:ph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48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0" name="Google Shape;30;p48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48"/>
          <p:cNvSpPr txBox="1"/>
          <p:nvPr>
            <p:ph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48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3" name="Google Shape;33;p48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9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" name="Google Shape;37;p49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0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0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0"/>
          <p:cNvSpPr txBox="1"/>
          <p:nvPr>
            <p:ph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2" name="Google Shape;42;p50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7" name="Google Shape;47;p51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0" name="Google Shape;50;p52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1" name="Google Shape;51;p52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2" name="Google Shape;52;p52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" name="Google Shape;53;p5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5" name="Google Shape;55;p52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3"/>
          <p:cNvSpPr txBox="1"/>
          <p:nvPr>
            <p:ph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5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9" name="Google Shape;59;p5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53"/>
          <p:cNvSpPr txBox="1"/>
          <p:nvPr>
            <p:ph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5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2" name="Google Shape;62;p5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53"/>
          <p:cNvSpPr txBox="1"/>
          <p:nvPr>
            <p:ph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5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5" name="Google Shape;65;p5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5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8" name="Google Shape;68;p5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1" name="Google Shape;71;p5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5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3" name="Google Shape;73;p5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5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6" name="Google Shape;76;p5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8" name="Google Shape;78;p5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5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0" name="Google Shape;80;p5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"/>
          <p:cNvGrpSpPr/>
          <p:nvPr/>
        </p:nvGrpSpPr>
        <p:grpSpPr>
          <a:xfrm>
            <a:off x="4066056" y="-147943"/>
            <a:ext cx="5011568" cy="4809644"/>
            <a:chOff x="3512638" y="-432878"/>
            <a:chExt cx="5312241" cy="5098202"/>
          </a:xfrm>
        </p:grpSpPr>
        <p:sp>
          <p:nvSpPr>
            <p:cNvPr id="165" name="Google Shape;165;p1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 txBox="1"/>
          <p:nvPr>
            <p:ph type="ctrTitle"/>
          </p:nvPr>
        </p:nvSpPr>
        <p:spPr>
          <a:xfrm>
            <a:off x="618875" y="984400"/>
            <a:ext cx="39531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3800"/>
              <a:t>Team UNDEFINED</a:t>
            </a:r>
            <a:endParaRPr b="0" sz="41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0" name="Google Shape;220;p1"/>
          <p:cNvSpPr txBox="1"/>
          <p:nvPr>
            <p:ph idx="1" type="subTitle"/>
          </p:nvPr>
        </p:nvSpPr>
        <p:spPr>
          <a:xfrm>
            <a:off x="720000" y="3032950"/>
            <a:ext cx="2962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Meenakshi Balgobin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Ashish Venkiah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Nikhil Ken Ramessur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Yuvraj Seegolam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76f724610_18_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Politics</a:t>
            </a:r>
            <a:endParaRPr/>
          </a:p>
        </p:txBody>
      </p:sp>
      <p:pic>
        <p:nvPicPr>
          <p:cNvPr id="456" name="Google Shape;456;g1376f724610_18_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5" y="1586550"/>
            <a:ext cx="4240050" cy="262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1376f724610_18_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950" y="1586550"/>
            <a:ext cx="4240050" cy="26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1376f724610_18_1"/>
          <p:cNvSpPr txBox="1"/>
          <p:nvPr/>
        </p:nvSpPr>
        <p:spPr>
          <a:xfrm>
            <a:off x="1801675" y="4397650"/>
            <a:ext cx="18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Blue State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9" name="Google Shape;459;g1376f724610_18_1"/>
          <p:cNvSpPr txBox="1"/>
          <p:nvPr/>
        </p:nvSpPr>
        <p:spPr>
          <a:xfrm>
            <a:off x="6518975" y="4397650"/>
            <a:ext cx="11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Red State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Side Quest - Emoji Processing</a:t>
            </a:r>
            <a:endParaRPr/>
          </a:p>
        </p:txBody>
      </p:sp>
      <p:cxnSp>
        <p:nvCxnSpPr>
          <p:cNvPr id="465" name="Google Shape;465;p21"/>
          <p:cNvCxnSpPr/>
          <p:nvPr/>
        </p:nvCxnSpPr>
        <p:spPr>
          <a:xfrm>
            <a:off x="726000" y="3020819"/>
            <a:ext cx="61014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466" name="Google Shape;466;p21"/>
          <p:cNvSpPr/>
          <p:nvPr/>
        </p:nvSpPr>
        <p:spPr>
          <a:xfrm>
            <a:off x="1916545" y="2533769"/>
            <a:ext cx="974100" cy="97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951183" y="2533769"/>
            <a:ext cx="974100" cy="97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6296478" y="2237504"/>
            <a:ext cx="1566600" cy="156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1"/>
          <p:cNvSpPr txBox="1"/>
          <p:nvPr>
            <p:ph idx="4294967295" type="subTitle"/>
          </p:nvPr>
        </p:nvSpPr>
        <p:spPr>
          <a:xfrm>
            <a:off x="3439850" y="3591475"/>
            <a:ext cx="2130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" sz="1600">
                <a:latin typeface="Poppins Black"/>
                <a:ea typeface="Poppins Black"/>
                <a:cs typeface="Poppins Black"/>
                <a:sym typeface="Poppins Black"/>
              </a:rPr>
              <a:t>2.   </a:t>
            </a:r>
            <a:r>
              <a:rPr lang="en" sz="15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rPr>
              <a:t>Convert to Text</a:t>
            </a:r>
            <a:endParaRPr i="0" sz="1500" u="none" cap="none" strike="noStrike">
              <a:solidFill>
                <a:schemeClr val="accen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470" name="Google Shape;470;p21"/>
          <p:cNvSpPr txBox="1"/>
          <p:nvPr>
            <p:ph idx="4294967295" type="subTitle"/>
          </p:nvPr>
        </p:nvSpPr>
        <p:spPr>
          <a:xfrm>
            <a:off x="860025" y="1984575"/>
            <a:ext cx="3306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Black"/>
              <a:buAutoNum type="arabicPeriod"/>
            </a:pPr>
            <a:r>
              <a:rPr lang="en" sz="1600">
                <a:latin typeface="Poppins Black"/>
                <a:ea typeface="Poppins Black"/>
                <a:cs typeface="Poppins Black"/>
                <a:sym typeface="Poppins Black"/>
              </a:rPr>
              <a:t>Extract emojis in </a:t>
            </a:r>
            <a:r>
              <a:rPr lang="en" sz="1600">
                <a:latin typeface="Poppins Black"/>
                <a:ea typeface="Poppins Black"/>
                <a:cs typeface="Poppins Black"/>
                <a:sym typeface="Poppins Black"/>
              </a:rPr>
              <a:t>tweets</a:t>
            </a:r>
            <a:endParaRPr sz="1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471" name="Google Shape;471;p21"/>
          <p:cNvSpPr txBox="1"/>
          <p:nvPr>
            <p:ph idx="4294967295" type="subTitle"/>
          </p:nvPr>
        </p:nvSpPr>
        <p:spPr>
          <a:xfrm>
            <a:off x="5969175" y="1777725"/>
            <a:ext cx="2667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" sz="1500">
                <a:latin typeface="Poppins Black"/>
                <a:ea typeface="Poppins Black"/>
                <a:cs typeface="Poppins Black"/>
                <a:sym typeface="Poppins Black"/>
              </a:rPr>
              <a:t>3.     Append to tweet text</a:t>
            </a:r>
            <a:endParaRPr i="0" sz="150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3990313" y="2713025"/>
            <a:ext cx="8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Happy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face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3" name="Google Shape;4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88" y="2750488"/>
            <a:ext cx="540625" cy="5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1"/>
          <p:cNvSpPr txBox="1"/>
          <p:nvPr/>
        </p:nvSpPr>
        <p:spPr>
          <a:xfrm>
            <a:off x="6149463" y="2605150"/>
            <a:ext cx="186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Existing text 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Emoji text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76f724610_3_17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Quest - Impact of Emojis </a:t>
            </a:r>
            <a:endParaRPr/>
          </a:p>
        </p:txBody>
      </p:sp>
      <p:pic>
        <p:nvPicPr>
          <p:cNvPr id="480" name="Google Shape;480;g1376f724610_3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00" y="1418450"/>
            <a:ext cx="4230750" cy="27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1376f724610_3_178"/>
          <p:cNvSpPr txBox="1"/>
          <p:nvPr/>
        </p:nvSpPr>
        <p:spPr>
          <a:xfrm>
            <a:off x="4990425" y="2383150"/>
            <a:ext cx="2903700" cy="61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Emojis increase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eutrality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of tweets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Additional challenges </a:t>
            </a:r>
            <a:endParaRPr/>
          </a:p>
        </p:txBody>
      </p:sp>
      <p:sp>
        <p:nvSpPr>
          <p:cNvPr id="487" name="Google Shape;487;p7"/>
          <p:cNvSpPr txBox="1"/>
          <p:nvPr/>
        </p:nvSpPr>
        <p:spPr>
          <a:xfrm>
            <a:off x="756400" y="1072700"/>
            <a:ext cx="73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Q1:  For what percentage of tweets did the TextBlob &amp; VADER tools predict correctly the sentiment? Which model performs better?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88" name="Google Shape;48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00" y="2000900"/>
            <a:ext cx="4600526" cy="15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475" y="1688300"/>
            <a:ext cx="4371346" cy="302217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7"/>
          <p:cNvSpPr txBox="1"/>
          <p:nvPr/>
        </p:nvSpPr>
        <p:spPr>
          <a:xfrm>
            <a:off x="618900" y="3839525"/>
            <a:ext cx="33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    VADER performs slightly better (~ 2%)</a:t>
            </a:r>
            <a:endParaRPr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76f724610_2_2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Additional challenges </a:t>
            </a:r>
            <a:endParaRPr/>
          </a:p>
        </p:txBody>
      </p:sp>
      <p:sp>
        <p:nvSpPr>
          <p:cNvPr id="496" name="Google Shape;496;g1376f724610_2_20"/>
          <p:cNvSpPr txBox="1"/>
          <p:nvPr/>
        </p:nvSpPr>
        <p:spPr>
          <a:xfrm>
            <a:off x="618900" y="1192750"/>
            <a:ext cx="82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Q2: For each models, does the number of words (or chars) in a tweet affect the accuracy of the assigned sentiment</a:t>
            </a:r>
            <a:endParaRPr/>
          </a:p>
        </p:txBody>
      </p:sp>
      <p:pic>
        <p:nvPicPr>
          <p:cNvPr id="497" name="Google Shape;497;g1376f724610_2_20"/>
          <p:cNvPicPr preferRelativeResize="0"/>
          <p:nvPr/>
        </p:nvPicPr>
        <p:blipFill rotWithShape="1">
          <a:blip r:embed="rId3">
            <a:alphaModFix/>
          </a:blip>
          <a:srcRect b="8505" l="0" r="5419" t="4522"/>
          <a:stretch/>
        </p:blipFill>
        <p:spPr>
          <a:xfrm>
            <a:off x="2457563" y="1808350"/>
            <a:ext cx="4228874" cy="279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g1376f724610_2_20"/>
          <p:cNvCxnSpPr/>
          <p:nvPr/>
        </p:nvCxnSpPr>
        <p:spPr>
          <a:xfrm>
            <a:off x="5627825" y="3893950"/>
            <a:ext cx="15306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g1376f724610_2_20"/>
          <p:cNvCxnSpPr/>
          <p:nvPr/>
        </p:nvCxnSpPr>
        <p:spPr>
          <a:xfrm flipH="1" rot="10800000">
            <a:off x="5424400" y="2751025"/>
            <a:ext cx="16950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g1376f724610_2_20"/>
          <p:cNvSpPr txBox="1"/>
          <p:nvPr/>
        </p:nvSpPr>
        <p:spPr>
          <a:xfrm>
            <a:off x="7303575" y="2594425"/>
            <a:ext cx="871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VADER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1" name="Google Shape;501;g1376f724610_2_20"/>
          <p:cNvSpPr txBox="1"/>
          <p:nvPr/>
        </p:nvSpPr>
        <p:spPr>
          <a:xfrm>
            <a:off x="7264825" y="3737350"/>
            <a:ext cx="871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TextBlob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376f724610_2_49"/>
          <p:cNvSpPr txBox="1"/>
          <p:nvPr>
            <p:ph type="title"/>
          </p:nvPr>
        </p:nvSpPr>
        <p:spPr>
          <a:xfrm>
            <a:off x="1023950" y="249954"/>
            <a:ext cx="3654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Conclusion</a:t>
            </a:r>
            <a:r>
              <a:rPr lang="en"/>
              <a:t>!</a:t>
            </a:r>
            <a:endParaRPr/>
          </a:p>
        </p:txBody>
      </p:sp>
      <p:sp>
        <p:nvSpPr>
          <p:cNvPr id="507" name="Google Shape;507;g1376f724610_2_49"/>
          <p:cNvSpPr txBox="1"/>
          <p:nvPr>
            <p:ph idx="4294967295" type="subTitle"/>
          </p:nvPr>
        </p:nvSpPr>
        <p:spPr>
          <a:xfrm>
            <a:off x="5461400" y="2474952"/>
            <a:ext cx="3152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700">
                <a:solidFill>
                  <a:schemeClr val="accent4"/>
                </a:solidFill>
              </a:rPr>
              <a:t>Any Questions </a:t>
            </a:r>
            <a:r>
              <a:rPr b="1" lang="en" sz="2700">
                <a:solidFill>
                  <a:schemeClr val="accent4"/>
                </a:solidFill>
              </a:rPr>
              <a:t>?</a:t>
            </a:r>
            <a:endParaRPr b="1" sz="27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508" name="Google Shape;508;g1376f724610_2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50" y="1515850"/>
            <a:ext cx="3806802" cy="285510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1376f724610_2_49"/>
          <p:cNvSpPr txBox="1"/>
          <p:nvPr/>
        </p:nvSpPr>
        <p:spPr>
          <a:xfrm>
            <a:off x="941450" y="4370950"/>
            <a:ext cx="18375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Team UNDEFINED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 txBox="1"/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Topic</a:t>
            </a:r>
            <a:endParaRPr sz="4000"/>
          </a:p>
        </p:txBody>
      </p:sp>
      <p:sp>
        <p:nvSpPr>
          <p:cNvPr id="227" name="Google Shape;227;p4"/>
          <p:cNvSpPr txBox="1"/>
          <p:nvPr>
            <p:ph idx="1" type="subTitle"/>
          </p:nvPr>
        </p:nvSpPr>
        <p:spPr>
          <a:xfrm>
            <a:off x="1508700" y="2542625"/>
            <a:ext cx="41988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 the the 17th of June 2022, the U.S Food &amp; Drug Administration authorized use of moderna &amp; Pfizer vaccine to children down to 6 months.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 </a:t>
            </a:r>
            <a:r>
              <a:rPr lang="en">
                <a:solidFill>
                  <a:schemeClr val="accent2"/>
                </a:solidFill>
              </a:rPr>
              <a:t>  </a:t>
            </a:r>
            <a:r>
              <a:rPr b="1" i="1" lang="en">
                <a:solidFill>
                  <a:schemeClr val="accent2"/>
                </a:solidFill>
              </a:rPr>
              <a:t>     How do people feel about this? </a:t>
            </a:r>
            <a:endParaRPr b="1" i="1">
              <a:solidFill>
                <a:schemeClr val="accent2"/>
              </a:solidFill>
            </a:endParaRPr>
          </a:p>
        </p:txBody>
      </p:sp>
      <p:grpSp>
        <p:nvGrpSpPr>
          <p:cNvPr id="228" name="Google Shape;228;p4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29" name="Google Shape;229;p4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" name="Google Shape;230;p4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31" name="Google Shape;231;p4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rect b="b" l="l" r="r" t="t"/>
                <a:pathLst>
                  <a:path extrusionOk="0" h="2203" w="6072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rect b="b" l="l" r="r" t="t"/>
                <a:pathLst>
                  <a:path extrusionOk="0" h="1368" w="327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rect b="b" l="l" r="r" t="t"/>
                <a:pathLst>
                  <a:path extrusionOk="0" h="33792" w="37427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rect b="b" l="l" r="r" t="t"/>
                <a:pathLst>
                  <a:path extrusionOk="0" h="28087" w="18714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rect b="b" l="l" r="r" t="t"/>
                <a:pathLst>
                  <a:path extrusionOk="0" h="28087" w="18714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rect b="b" l="l" r="r" t="t"/>
                <a:pathLst>
                  <a:path extrusionOk="0" h="11943" w="16146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294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rect b="b" l="l" r="r" t="t"/>
                <a:pathLst>
                  <a:path extrusionOk="0" h="6773" w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294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rect b="b" l="l" r="r" t="t"/>
                <a:pathLst>
                  <a:path extrusionOk="0" h="6772" w="674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294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rect b="b" l="l" r="r" t="t"/>
                <a:pathLst>
                  <a:path extrusionOk="0" h="13566" w="9241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rect b="b" l="l" r="r" t="t"/>
                <a:pathLst>
                  <a:path extrusionOk="0" h="4946" w="5884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rect b="b" l="l" r="r" t="t"/>
                <a:pathLst>
                  <a:path extrusionOk="0" h="3230" w="3815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rect b="b" l="l" r="r" t="t"/>
                <a:pathLst>
                  <a:path extrusionOk="0" h="990" w="108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rect b="b" l="l" r="r" t="t"/>
                <a:pathLst>
                  <a:path extrusionOk="0" h="494" w="553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rect b="b" l="l" r="r" t="t"/>
                <a:pathLst>
                  <a:path extrusionOk="0" h="2569" w="10808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rect b="b" l="l" r="r" t="t"/>
                <a:pathLst>
                  <a:path extrusionOk="0" h="6182" w="4237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rect b="b" l="l" r="r" t="t"/>
                <a:pathLst>
                  <a:path extrusionOk="0" h="5171" w="8374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rect b="b" l="l" r="r" t="t"/>
                <a:pathLst>
                  <a:path extrusionOk="0" h="1315" w="154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rect b="b" l="l" r="r" t="t"/>
                <a:pathLst>
                  <a:path extrusionOk="0" h="1844" w="6339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rect b="b" l="l" r="r" t="t"/>
                <a:pathLst>
                  <a:path extrusionOk="0" h="1852" w="6339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rect b="b" l="l" r="r" t="t"/>
                <a:pathLst>
                  <a:path extrusionOk="0" h="3703" w="10608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rect b="b" l="l" r="r" t="t"/>
                <a:pathLst>
                  <a:path extrusionOk="0" h="6215" w="4204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rect b="b" l="l" r="r" t="t"/>
                <a:pathLst>
                  <a:path extrusionOk="0" h="6280" w="8107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rect b="b" l="l" r="r" t="t"/>
                <a:pathLst>
                  <a:path extrusionOk="0" h="1327" w="157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rect b="b" l="l" r="r" t="t"/>
                <a:pathLst>
                  <a:path extrusionOk="0" h="1844" w="6339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rect b="b" l="l" r="r" t="t"/>
                <a:pathLst>
                  <a:path extrusionOk="0" h="1852" w="6339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rect b="b" l="l" r="r" t="t"/>
                <a:pathLst>
                  <a:path extrusionOk="0" h="7526" w="23902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rect b="b" l="l" r="r" t="t"/>
                <a:pathLst>
                  <a:path extrusionOk="0" h="10045" w="14416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rect b="b" l="l" r="r" t="t"/>
                <a:pathLst>
                  <a:path extrusionOk="0" h="19338" w="17496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9" name="Google Shape;259;p4"/>
          <p:cNvGrpSpPr/>
          <p:nvPr/>
        </p:nvGrpSpPr>
        <p:grpSpPr>
          <a:xfrm>
            <a:off x="1767875" y="3743004"/>
            <a:ext cx="202428" cy="349114"/>
            <a:chOff x="2483025" y="4268679"/>
            <a:chExt cx="202428" cy="349114"/>
          </a:xfrm>
        </p:grpSpPr>
        <p:sp>
          <p:nvSpPr>
            <p:cNvPr id="260" name="Google Shape;260;p4"/>
            <p:cNvSpPr/>
            <p:nvPr/>
          </p:nvSpPr>
          <p:spPr>
            <a:xfrm>
              <a:off x="2497818" y="4274339"/>
              <a:ext cx="172528" cy="337780"/>
            </a:xfrm>
            <a:custGeom>
              <a:rect b="b" l="l" r="r" t="t"/>
              <a:pathLst>
                <a:path extrusionOk="0" h="22560" w="11523">
                  <a:moveTo>
                    <a:pt x="1" y="1"/>
                  </a:moveTo>
                  <a:lnTo>
                    <a:pt x="1" y="5719"/>
                  </a:lnTo>
                  <a:cubicBezTo>
                    <a:pt x="1" y="8326"/>
                    <a:pt x="1746" y="10597"/>
                    <a:pt x="4248" y="11291"/>
                  </a:cubicBezTo>
                  <a:cubicBezTo>
                    <a:pt x="1746" y="11964"/>
                    <a:pt x="1" y="14234"/>
                    <a:pt x="1" y="16841"/>
                  </a:cubicBezTo>
                  <a:lnTo>
                    <a:pt x="1" y="22560"/>
                  </a:lnTo>
                  <a:lnTo>
                    <a:pt x="11522" y="22560"/>
                  </a:lnTo>
                  <a:lnTo>
                    <a:pt x="11522" y="16841"/>
                  </a:lnTo>
                  <a:cubicBezTo>
                    <a:pt x="11522" y="14234"/>
                    <a:pt x="9798" y="11964"/>
                    <a:pt x="7296" y="11291"/>
                  </a:cubicBezTo>
                  <a:cubicBezTo>
                    <a:pt x="9798" y="10597"/>
                    <a:pt x="11522" y="8326"/>
                    <a:pt x="11522" y="5719"/>
                  </a:cubicBezTo>
                  <a:lnTo>
                    <a:pt x="11522" y="1"/>
                  </a:ln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599811" y="4274339"/>
              <a:ext cx="76195" cy="337780"/>
            </a:xfrm>
            <a:custGeom>
              <a:rect b="b" l="l" r="r" t="t"/>
              <a:pathLst>
                <a:path extrusionOk="0" h="22560" w="5089">
                  <a:moveTo>
                    <a:pt x="4332" y="1"/>
                  </a:moveTo>
                  <a:lnTo>
                    <a:pt x="4332" y="5719"/>
                  </a:lnTo>
                  <a:cubicBezTo>
                    <a:pt x="4311" y="8137"/>
                    <a:pt x="2713" y="10261"/>
                    <a:pt x="379" y="10912"/>
                  </a:cubicBezTo>
                  <a:cubicBezTo>
                    <a:pt x="1" y="11018"/>
                    <a:pt x="1" y="11543"/>
                    <a:pt x="379" y="11648"/>
                  </a:cubicBezTo>
                  <a:cubicBezTo>
                    <a:pt x="2713" y="12300"/>
                    <a:pt x="4311" y="14423"/>
                    <a:pt x="4332" y="16841"/>
                  </a:cubicBezTo>
                  <a:lnTo>
                    <a:pt x="4332" y="22560"/>
                  </a:lnTo>
                  <a:lnTo>
                    <a:pt x="5068" y="22560"/>
                  </a:lnTo>
                  <a:lnTo>
                    <a:pt x="5068" y="16841"/>
                  </a:lnTo>
                  <a:cubicBezTo>
                    <a:pt x="5068" y="14465"/>
                    <a:pt x="3701" y="12300"/>
                    <a:pt x="1557" y="11291"/>
                  </a:cubicBezTo>
                  <a:cubicBezTo>
                    <a:pt x="3701" y="10261"/>
                    <a:pt x="5089" y="8116"/>
                    <a:pt x="5089" y="5719"/>
                  </a:cubicBezTo>
                  <a:lnTo>
                    <a:pt x="5089" y="1"/>
                  </a:lnTo>
                  <a:close/>
                </a:path>
              </a:pathLst>
            </a:custGeom>
            <a:solidFill>
              <a:srgbClr val="FC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492159" y="4274339"/>
              <a:ext cx="76195" cy="337780"/>
            </a:xfrm>
            <a:custGeom>
              <a:rect b="b" l="l" r="r" t="t"/>
              <a:pathLst>
                <a:path extrusionOk="0" h="22560" w="5089">
                  <a:moveTo>
                    <a:pt x="0" y="1"/>
                  </a:moveTo>
                  <a:lnTo>
                    <a:pt x="0" y="5719"/>
                  </a:lnTo>
                  <a:cubicBezTo>
                    <a:pt x="21" y="8095"/>
                    <a:pt x="1388" y="10261"/>
                    <a:pt x="3533" y="11291"/>
                  </a:cubicBezTo>
                  <a:cubicBezTo>
                    <a:pt x="1388" y="12300"/>
                    <a:pt x="21" y="14465"/>
                    <a:pt x="0" y="16841"/>
                  </a:cubicBezTo>
                  <a:lnTo>
                    <a:pt x="0" y="22560"/>
                  </a:lnTo>
                  <a:lnTo>
                    <a:pt x="757" y="22560"/>
                  </a:lnTo>
                  <a:lnTo>
                    <a:pt x="757" y="16841"/>
                  </a:lnTo>
                  <a:cubicBezTo>
                    <a:pt x="757" y="14402"/>
                    <a:pt x="2376" y="12279"/>
                    <a:pt x="4710" y="11648"/>
                  </a:cubicBezTo>
                  <a:cubicBezTo>
                    <a:pt x="5088" y="11543"/>
                    <a:pt x="5088" y="11018"/>
                    <a:pt x="4710" y="10912"/>
                  </a:cubicBezTo>
                  <a:cubicBezTo>
                    <a:pt x="2376" y="10282"/>
                    <a:pt x="757" y="8158"/>
                    <a:pt x="757" y="5719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FC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483025" y="4606444"/>
              <a:ext cx="202428" cy="11349"/>
            </a:xfrm>
            <a:custGeom>
              <a:rect b="b" l="l" r="r" t="t"/>
              <a:pathLst>
                <a:path extrusionOk="0" h="758" w="1352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2483025" y="4268679"/>
              <a:ext cx="202428" cy="11349"/>
            </a:xfrm>
            <a:custGeom>
              <a:rect b="b" l="l" r="r" t="t"/>
              <a:pathLst>
                <a:path extrusionOk="0" h="758" w="1352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520487" y="4378847"/>
              <a:ext cx="127506" cy="210933"/>
            </a:xfrm>
            <a:custGeom>
              <a:rect b="b" l="l" r="r" t="t"/>
              <a:pathLst>
                <a:path extrusionOk="0" h="14088" w="8516">
                  <a:moveTo>
                    <a:pt x="190" y="1"/>
                  </a:moveTo>
                  <a:cubicBezTo>
                    <a:pt x="610" y="1388"/>
                    <a:pt x="1725" y="2482"/>
                    <a:pt x="3133" y="2860"/>
                  </a:cubicBezTo>
                  <a:cubicBezTo>
                    <a:pt x="3365" y="2923"/>
                    <a:pt x="3617" y="2965"/>
                    <a:pt x="3869" y="2986"/>
                  </a:cubicBezTo>
                  <a:lnTo>
                    <a:pt x="3869" y="7927"/>
                  </a:lnTo>
                  <a:cubicBezTo>
                    <a:pt x="1683" y="8116"/>
                    <a:pt x="1" y="9966"/>
                    <a:pt x="1" y="12153"/>
                  </a:cubicBezTo>
                  <a:lnTo>
                    <a:pt x="1" y="14087"/>
                  </a:lnTo>
                  <a:lnTo>
                    <a:pt x="8515" y="14087"/>
                  </a:lnTo>
                  <a:lnTo>
                    <a:pt x="8515" y="12174"/>
                  </a:lnTo>
                  <a:cubicBezTo>
                    <a:pt x="8515" y="9966"/>
                    <a:pt x="6834" y="8116"/>
                    <a:pt x="4626" y="7927"/>
                  </a:cubicBezTo>
                  <a:lnTo>
                    <a:pt x="4626" y="2986"/>
                  </a:lnTo>
                  <a:cubicBezTo>
                    <a:pt x="4878" y="2965"/>
                    <a:pt x="5131" y="2923"/>
                    <a:pt x="5383" y="2860"/>
                  </a:cubicBezTo>
                  <a:cubicBezTo>
                    <a:pt x="6770" y="2461"/>
                    <a:pt x="7885" y="1388"/>
                    <a:pt x="8305" y="1"/>
                  </a:cubicBezTo>
                  <a:close/>
                </a:path>
              </a:pathLst>
            </a:custGeom>
            <a:solidFill>
              <a:srgbClr val="688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/>
          <p:nvPr/>
        </p:nvSpPr>
        <p:spPr>
          <a:xfrm>
            <a:off x="720001" y="4431475"/>
            <a:ext cx="7704150" cy="263168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>
            <p:ph type="title"/>
          </p:nvPr>
        </p:nvSpPr>
        <p:spPr>
          <a:xfrm>
            <a:off x="2552700" y="1403325"/>
            <a:ext cx="424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272" name="Google Shape;272;p5"/>
          <p:cNvSpPr txBox="1"/>
          <p:nvPr>
            <p:ph idx="1" type="subTitle"/>
          </p:nvPr>
        </p:nvSpPr>
        <p:spPr>
          <a:xfrm>
            <a:off x="2552700" y="2338450"/>
            <a:ext cx="3471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analyse US citizens opinions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other countries to analyse the impact of this decision</a:t>
            </a:r>
            <a:endParaRPr/>
          </a:p>
        </p:txBody>
      </p:sp>
      <p:grpSp>
        <p:nvGrpSpPr>
          <p:cNvPr id="273" name="Google Shape;273;p5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74" name="Google Shape;274;p5"/>
            <p:cNvSpPr/>
            <p:nvPr/>
          </p:nvSpPr>
          <p:spPr>
            <a:xfrm>
              <a:off x="3094252" y="1699525"/>
              <a:ext cx="370096" cy="316186"/>
            </a:xfrm>
            <a:custGeom>
              <a:rect b="b" l="l" r="r" t="t"/>
              <a:pathLst>
                <a:path extrusionOk="0" h="11343" w="13277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3094252" y="1597221"/>
              <a:ext cx="370096" cy="316214"/>
            </a:xfrm>
            <a:custGeom>
              <a:rect b="b" l="l" r="r" t="t"/>
              <a:pathLst>
                <a:path extrusionOk="0" h="11344" w="13277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3223485" y="990251"/>
              <a:ext cx="219488" cy="188602"/>
            </a:xfrm>
            <a:custGeom>
              <a:rect b="b" l="l" r="r" t="t"/>
              <a:pathLst>
                <a:path extrusionOk="0" h="6766" w="7874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3204892" y="963686"/>
              <a:ext cx="219460" cy="188184"/>
            </a:xfrm>
            <a:custGeom>
              <a:rect b="b" l="l" r="r" t="t"/>
              <a:pathLst>
                <a:path extrusionOk="0" h="6751" w="7873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377312" y="727187"/>
              <a:ext cx="752263" cy="659941"/>
            </a:xfrm>
            <a:custGeom>
              <a:rect b="b" l="l" r="r" t="t"/>
              <a:pathLst>
                <a:path extrusionOk="0" h="23675" w="26987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319665" y="644144"/>
              <a:ext cx="139514" cy="121842"/>
            </a:xfrm>
            <a:custGeom>
              <a:rect b="b" l="l" r="r" t="t"/>
              <a:pathLst>
                <a:path extrusionOk="0" h="4371" w="5005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319665" y="540000"/>
              <a:ext cx="108824" cy="110692"/>
            </a:xfrm>
            <a:custGeom>
              <a:rect b="b" l="l" r="r" t="t"/>
              <a:pathLst>
                <a:path extrusionOk="0" h="3971" w="3904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5248" y="1184630"/>
              <a:ext cx="612776" cy="632177"/>
            </a:xfrm>
            <a:custGeom>
              <a:rect b="b" l="l" r="r" t="t"/>
              <a:pathLst>
                <a:path extrusionOk="0" h="22679" w="21983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093304" y="978906"/>
              <a:ext cx="286416" cy="282708"/>
            </a:xfrm>
            <a:custGeom>
              <a:rect b="b" l="l" r="r" t="t"/>
              <a:pathLst>
                <a:path extrusionOk="0" h="10142" w="10275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18857" y="977986"/>
              <a:ext cx="135779" cy="154372"/>
            </a:xfrm>
            <a:custGeom>
              <a:rect b="b" l="l" r="r" t="t"/>
              <a:pathLst>
                <a:path extrusionOk="0" h="5538" w="4871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305328" y="933357"/>
              <a:ext cx="126246" cy="102329"/>
            </a:xfrm>
            <a:custGeom>
              <a:rect b="b" l="l" r="r" t="t"/>
              <a:pathLst>
                <a:path extrusionOk="0" h="3671" w="4529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119814" y="722169"/>
              <a:ext cx="326221" cy="381107"/>
            </a:xfrm>
            <a:custGeom>
              <a:rect b="b" l="l" r="r" t="t"/>
              <a:pathLst>
                <a:path extrusionOk="0" h="13672" w="11703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5"/>
            <p:cNvGrpSpPr/>
            <p:nvPr/>
          </p:nvGrpSpPr>
          <p:grpSpPr>
            <a:xfrm>
              <a:off x="3194661" y="748986"/>
              <a:ext cx="212046" cy="132546"/>
              <a:chOff x="3194661" y="748986"/>
              <a:chExt cx="212046" cy="132546"/>
            </a:xfrm>
          </p:grpSpPr>
          <p:sp>
            <p:nvSpPr>
              <p:cNvPr id="287" name="Google Shape;287;p5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rect b="b" l="l" r="r" t="t"/>
                <a:pathLst>
                  <a:path extrusionOk="0" h="4421" w="6573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rect b="b" l="l" r="r" t="t"/>
                <a:pathLst>
                  <a:path extrusionOk="0" h="4313" w="5772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9" name="Google Shape;289;p5"/>
            <p:cNvSpPr/>
            <p:nvPr/>
          </p:nvSpPr>
          <p:spPr>
            <a:xfrm>
              <a:off x="3386224" y="1157451"/>
              <a:ext cx="747607" cy="274541"/>
            </a:xfrm>
            <a:custGeom>
              <a:rect b="b" l="l" r="r" t="t"/>
              <a:pathLst>
                <a:path extrusionOk="0" h="9849" w="2682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030603" y="1101643"/>
              <a:ext cx="165550" cy="111611"/>
            </a:xfrm>
            <a:custGeom>
              <a:rect b="b" l="l" r="r" t="t"/>
              <a:pathLst>
                <a:path extrusionOk="0" h="4004" w="5939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087331" y="1020748"/>
              <a:ext cx="124629" cy="114399"/>
            </a:xfrm>
            <a:custGeom>
              <a:rect b="b" l="l" r="r" t="t"/>
              <a:pathLst>
                <a:path extrusionOk="0" h="4104" w="4471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250469" y="905453"/>
              <a:ext cx="96726" cy="40948"/>
            </a:xfrm>
            <a:custGeom>
              <a:rect b="b" l="l" r="r" t="t"/>
              <a:pathLst>
                <a:path extrusionOk="0" h="1469" w="347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3157475" y="870106"/>
              <a:ext cx="52098" cy="52098"/>
            </a:xfrm>
            <a:custGeom>
              <a:rect b="b" l="l" r="r" t="t"/>
              <a:pathLst>
                <a:path extrusionOk="0" h="1869" w="1869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3150952" y="968285"/>
              <a:ext cx="127417" cy="43206"/>
            </a:xfrm>
            <a:custGeom>
              <a:rect b="b" l="l" r="r" t="t"/>
              <a:pathLst>
                <a:path extrusionOk="0" h="1550" w="4571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3797226" y="1280746"/>
              <a:ext cx="26983" cy="152894"/>
            </a:xfrm>
            <a:custGeom>
              <a:rect b="b" l="l" r="r" t="t"/>
              <a:pathLst>
                <a:path extrusionOk="0" h="5485" w="968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444791" y="1195892"/>
              <a:ext cx="79081" cy="198693"/>
            </a:xfrm>
            <a:custGeom>
              <a:rect b="b" l="l" r="r" t="t"/>
              <a:pathLst>
                <a:path extrusionOk="0" h="7128" w="2837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2965912" y="1188086"/>
              <a:ext cx="162762" cy="155347"/>
            </a:xfrm>
            <a:custGeom>
              <a:rect b="b" l="l" r="r" t="t"/>
              <a:pathLst>
                <a:path extrusionOk="0" h="5573" w="5839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4052012" y="1163946"/>
              <a:ext cx="80921" cy="40001"/>
            </a:xfrm>
            <a:custGeom>
              <a:rect b="b" l="l" r="r" t="t"/>
              <a:pathLst>
                <a:path extrusionOk="0" h="1435" w="2903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2667445" y="1044163"/>
              <a:ext cx="81311" cy="134692"/>
            </a:xfrm>
            <a:custGeom>
              <a:rect b="b" l="l" r="r" t="t"/>
              <a:pathLst>
                <a:path extrusionOk="0" h="4832" w="2917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2380100" y="734685"/>
              <a:ext cx="81311" cy="33227"/>
            </a:xfrm>
            <a:custGeom>
              <a:rect b="b" l="l" r="r" t="t"/>
              <a:pathLst>
                <a:path extrusionOk="0" h="1192" w="2917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3020771" y="1293206"/>
              <a:ext cx="356159" cy="413804"/>
            </a:xfrm>
            <a:custGeom>
              <a:rect b="b" l="l" r="r" t="t"/>
              <a:pathLst>
                <a:path extrusionOk="0" h="14845" w="12777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3092385" y="1336776"/>
              <a:ext cx="281761" cy="364661"/>
            </a:xfrm>
            <a:custGeom>
              <a:rect b="b" l="l" r="r" t="t"/>
              <a:pathLst>
                <a:path extrusionOk="0" h="13082" w="10108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3184431" y="1388040"/>
              <a:ext cx="188797" cy="294778"/>
            </a:xfrm>
            <a:custGeom>
              <a:rect b="b" l="l" r="r" t="t"/>
              <a:pathLst>
                <a:path extrusionOk="0" h="10575" w="6773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3082154" y="1410313"/>
              <a:ext cx="201815" cy="165159"/>
            </a:xfrm>
            <a:custGeom>
              <a:rect b="b" l="l" r="r" t="t"/>
              <a:pathLst>
                <a:path extrusionOk="0" h="5925" w="724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2986373" y="1735234"/>
              <a:ext cx="371964" cy="329761"/>
            </a:xfrm>
            <a:custGeom>
              <a:rect b="b" l="l" r="r" t="t"/>
              <a:pathLst>
                <a:path extrusionOk="0" h="11830" w="13344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2986373" y="1735234"/>
              <a:ext cx="371964" cy="329761"/>
            </a:xfrm>
            <a:custGeom>
              <a:rect b="b" l="l" r="r" t="t"/>
              <a:pathLst>
                <a:path extrusionOk="0" h="11830" w="13344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2916683" y="2064978"/>
              <a:ext cx="441651" cy="2490130"/>
            </a:xfrm>
            <a:custGeom>
              <a:rect b="b" l="l" r="r" t="t"/>
              <a:pathLst>
                <a:path extrusionOk="0" h="89332" w="15844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3182591" y="2364393"/>
              <a:ext cx="75346" cy="611856"/>
            </a:xfrm>
            <a:custGeom>
              <a:rect b="b" l="l" r="r" t="t"/>
              <a:pathLst>
                <a:path extrusionOk="0" h="21950" w="2703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3061693" y="2064978"/>
              <a:ext cx="820138" cy="2490130"/>
            </a:xfrm>
            <a:custGeom>
              <a:rect b="b" l="l" r="r" t="t"/>
              <a:pathLst>
                <a:path extrusionOk="0" h="89332" w="29422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3345302" y="3025219"/>
              <a:ext cx="220408" cy="228129"/>
            </a:xfrm>
            <a:custGeom>
              <a:rect b="b" l="l" r="r" t="t"/>
              <a:pathLst>
                <a:path extrusionOk="0" h="8184" w="7907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3345302" y="3025219"/>
              <a:ext cx="220408" cy="228129"/>
            </a:xfrm>
            <a:custGeom>
              <a:rect b="b" l="l" r="r" t="t"/>
              <a:pathLst>
                <a:path extrusionOk="0" h="8184" w="7907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3564741" y="4466820"/>
              <a:ext cx="178567" cy="88364"/>
            </a:xfrm>
            <a:custGeom>
              <a:rect b="b" l="l" r="r" t="t"/>
              <a:pathLst>
                <a:path extrusionOk="0" h="3170" w="6406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982665" y="3028202"/>
              <a:ext cx="187850" cy="223223"/>
            </a:xfrm>
            <a:custGeom>
              <a:rect b="b" l="l" r="r" t="t"/>
              <a:pathLst>
                <a:path extrusionOk="0" h="8008" w="6739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2982665" y="3028202"/>
              <a:ext cx="187850" cy="223223"/>
            </a:xfrm>
            <a:custGeom>
              <a:rect b="b" l="l" r="r" t="t"/>
              <a:pathLst>
                <a:path extrusionOk="0" h="8008" w="6739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016144" y="4466820"/>
              <a:ext cx="175752" cy="88364"/>
            </a:xfrm>
            <a:custGeom>
              <a:rect b="b" l="l" r="r" t="t"/>
              <a:pathLst>
                <a:path extrusionOk="0" h="3170" w="6305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3166785" y="2106820"/>
              <a:ext cx="250150" cy="320144"/>
            </a:xfrm>
            <a:custGeom>
              <a:rect b="b" l="l" r="r" t="t"/>
              <a:pathLst>
                <a:path extrusionOk="0" h="11485" w="8974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2950106" y="2207926"/>
              <a:ext cx="177647" cy="211348"/>
            </a:xfrm>
            <a:custGeom>
              <a:rect b="b" l="l" r="r" t="t"/>
              <a:pathLst>
                <a:path extrusionOk="0" h="7582" w="6373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3618040" y="4464590"/>
              <a:ext cx="172686" cy="20850"/>
            </a:xfrm>
            <a:custGeom>
              <a:rect b="b" l="l" r="r" t="t"/>
              <a:pathLst>
                <a:path extrusionOk="0" h="748" w="6195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3104483" y="4461524"/>
              <a:ext cx="136699" cy="39722"/>
            </a:xfrm>
            <a:custGeom>
              <a:rect b="b" l="l" r="r" t="t"/>
              <a:pathLst>
                <a:path extrusionOk="0" h="1425" w="4904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5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21" name="Google Shape;321;p5"/>
            <p:cNvSpPr/>
            <p:nvPr/>
          </p:nvSpPr>
          <p:spPr>
            <a:xfrm>
              <a:off x="4091986" y="1942241"/>
              <a:ext cx="85576" cy="126608"/>
            </a:xfrm>
            <a:custGeom>
              <a:rect b="b" l="l" r="r" t="t"/>
              <a:pathLst>
                <a:path extrusionOk="0" h="4542" w="307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4021321" y="1921780"/>
              <a:ext cx="92071" cy="126497"/>
            </a:xfrm>
            <a:custGeom>
              <a:rect b="b" l="l" r="r" t="t"/>
              <a:pathLst>
                <a:path extrusionOk="0" h="4538" w="3303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973904" y="1882558"/>
              <a:ext cx="193090" cy="100629"/>
            </a:xfrm>
            <a:custGeom>
              <a:rect b="b" l="l" r="r" t="t"/>
              <a:pathLst>
                <a:path extrusionOk="0" h="3610" w="6927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4119890" y="1687455"/>
              <a:ext cx="591396" cy="496342"/>
            </a:xfrm>
            <a:custGeom>
              <a:rect b="b" l="l" r="r" t="t"/>
              <a:pathLst>
                <a:path extrusionOk="0" h="17806" w="21216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4812633" y="1206234"/>
              <a:ext cx="234345" cy="339044"/>
            </a:xfrm>
            <a:custGeom>
              <a:rect b="b" l="l" r="r" t="t"/>
              <a:pathLst>
                <a:path extrusionOk="0" h="12163" w="8407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952319" y="1061474"/>
              <a:ext cx="268520" cy="205913"/>
            </a:xfrm>
            <a:custGeom>
              <a:rect b="b" l="l" r="r" t="t"/>
              <a:pathLst>
                <a:path extrusionOk="0" h="7387" w="9633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4699179" y="1209969"/>
              <a:ext cx="123709" cy="177201"/>
            </a:xfrm>
            <a:custGeom>
              <a:rect b="b" l="l" r="r" t="t"/>
              <a:pathLst>
                <a:path extrusionOk="0" h="6357" w="4438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712197" y="4225053"/>
              <a:ext cx="104169" cy="225035"/>
            </a:xfrm>
            <a:custGeom>
              <a:rect b="b" l="l" r="r" t="t"/>
              <a:pathLst>
                <a:path extrusionOk="0" h="8073" w="3737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165040" y="4185079"/>
              <a:ext cx="156239" cy="231558"/>
            </a:xfrm>
            <a:custGeom>
              <a:rect b="b" l="l" r="r" t="t"/>
              <a:pathLst>
                <a:path extrusionOk="0" h="8307" w="5605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091727" y="4368948"/>
              <a:ext cx="273259" cy="167807"/>
            </a:xfrm>
            <a:custGeom>
              <a:rect b="b" l="l" r="r" t="t"/>
              <a:pathLst>
                <a:path extrusionOk="0" h="6020" w="9803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550405" y="4438749"/>
              <a:ext cx="295726" cy="109911"/>
            </a:xfrm>
            <a:custGeom>
              <a:rect b="b" l="l" r="r" t="t"/>
              <a:pathLst>
                <a:path extrusionOk="0" h="3943" w="10609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12197" y="4225053"/>
              <a:ext cx="101381" cy="115319"/>
            </a:xfrm>
            <a:custGeom>
              <a:rect b="b" l="l" r="r" t="t"/>
              <a:pathLst>
                <a:path extrusionOk="0" h="4137" w="3637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165040" y="4185079"/>
              <a:ext cx="127417" cy="125549"/>
            </a:xfrm>
            <a:custGeom>
              <a:rect b="b" l="l" r="r" t="t"/>
              <a:pathLst>
                <a:path extrusionOk="0" h="4504" w="4571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553192" y="1646784"/>
              <a:ext cx="557918" cy="615341"/>
            </a:xfrm>
            <a:custGeom>
              <a:rect b="b" l="l" r="r" t="t"/>
              <a:pathLst>
                <a:path extrusionOk="0" h="22075" w="20015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01966" y="1448475"/>
              <a:ext cx="240868" cy="259461"/>
            </a:xfrm>
            <a:custGeom>
              <a:rect b="b" l="l" r="r" t="t"/>
              <a:pathLst>
                <a:path extrusionOk="0" h="9308" w="8641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815421" y="1486609"/>
              <a:ext cx="67904" cy="87444"/>
            </a:xfrm>
            <a:custGeom>
              <a:rect b="b" l="l" r="r" t="t"/>
              <a:pathLst>
                <a:path extrusionOk="0" h="3137" w="2436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685241" y="1181368"/>
              <a:ext cx="314681" cy="365330"/>
            </a:xfrm>
            <a:custGeom>
              <a:rect b="b" l="l" r="r" t="t"/>
              <a:pathLst>
                <a:path extrusionOk="0" h="13106" w="11289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909335" y="1135513"/>
              <a:ext cx="177898" cy="172686"/>
            </a:xfrm>
            <a:custGeom>
              <a:rect b="b" l="l" r="r" t="t"/>
              <a:pathLst>
                <a:path extrusionOk="0" h="6195" w="6382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806110" y="1141757"/>
              <a:ext cx="255753" cy="248896"/>
            </a:xfrm>
            <a:custGeom>
              <a:rect b="b" l="l" r="r" t="t"/>
              <a:pathLst>
                <a:path extrusionOk="0" h="8929" w="9175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568998" y="2262117"/>
              <a:ext cx="366389" cy="2055893"/>
            </a:xfrm>
            <a:custGeom>
              <a:rect b="b" l="l" r="r" t="t"/>
              <a:pathLst>
                <a:path extrusionOk="0" h="73754" w="13144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672223" y="4267814"/>
              <a:ext cx="172964" cy="54914"/>
            </a:xfrm>
            <a:custGeom>
              <a:rect b="b" l="l" r="r" t="t"/>
              <a:pathLst>
                <a:path extrusionOk="0" h="1970" w="6205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18719" y="2401830"/>
              <a:ext cx="182275" cy="729712"/>
            </a:xfrm>
            <a:custGeom>
              <a:rect b="b" l="l" r="r" t="t"/>
              <a:pathLst>
                <a:path extrusionOk="0" h="26178" w="6539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50331" y="2261197"/>
              <a:ext cx="550475" cy="2030777"/>
            </a:xfrm>
            <a:custGeom>
              <a:rect b="b" l="l" r="r" t="t"/>
              <a:pathLst>
                <a:path extrusionOk="0" h="72853" w="19748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129694" y="4217610"/>
              <a:ext cx="190665" cy="82789"/>
            </a:xfrm>
            <a:custGeom>
              <a:rect b="b" l="l" r="r" t="t"/>
              <a:pathLst>
                <a:path extrusionOk="0" h="2970" w="684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4809846" y="1331229"/>
              <a:ext cx="21408" cy="28126"/>
            </a:xfrm>
            <a:custGeom>
              <a:rect b="b" l="l" r="r" t="t"/>
              <a:pathLst>
                <a:path extrusionOk="0" h="1009" w="768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723347" y="1315424"/>
              <a:ext cx="20488" cy="28126"/>
            </a:xfrm>
            <a:custGeom>
              <a:rect b="b" l="l" r="r" t="t"/>
              <a:pathLst>
                <a:path extrusionOk="0" h="1009" w="735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720559" y="1308064"/>
              <a:ext cx="17701" cy="10397"/>
            </a:xfrm>
            <a:custGeom>
              <a:rect b="b" l="l" r="r" t="t"/>
              <a:pathLst>
                <a:path extrusionOk="0" h="373" w="635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727082" y="1348066"/>
              <a:ext cx="36293" cy="55025"/>
            </a:xfrm>
            <a:custGeom>
              <a:rect b="b" l="l" r="r" t="t"/>
              <a:pathLst>
                <a:path extrusionOk="0" h="1974" w="1302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4773579" y="1418035"/>
              <a:ext cx="61381" cy="21185"/>
            </a:xfrm>
            <a:custGeom>
              <a:rect b="b" l="l" r="r" t="t"/>
              <a:pathLst>
                <a:path extrusionOk="0" h="760" w="2202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921210" y="1361670"/>
              <a:ext cx="89507" cy="83095"/>
            </a:xfrm>
            <a:custGeom>
              <a:rect b="b" l="l" r="r" t="t"/>
              <a:pathLst>
                <a:path extrusionOk="0" h="2981" w="3211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827491" y="1288300"/>
              <a:ext cx="40029" cy="31889"/>
            </a:xfrm>
            <a:custGeom>
              <a:rect b="b" l="l" r="r" t="t"/>
              <a:pathLst>
                <a:path extrusionOk="0" h="1144" w="1436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4705701" y="1261233"/>
              <a:ext cx="45576" cy="22690"/>
            </a:xfrm>
            <a:custGeom>
              <a:rect b="b" l="l" r="r" t="t"/>
              <a:pathLst>
                <a:path extrusionOk="0" h="814" w="1635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157597" y="4404072"/>
              <a:ext cx="52098" cy="23108"/>
            </a:xfrm>
            <a:custGeom>
              <a:rect b="b" l="l" r="r" t="t"/>
              <a:pathLst>
                <a:path extrusionOk="0" h="829" w="1869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172483" y="4376865"/>
              <a:ext cx="37213" cy="37910"/>
            </a:xfrm>
            <a:custGeom>
              <a:rect b="b" l="l" r="r" t="t"/>
              <a:pathLst>
                <a:path extrusionOk="0" h="1360" w="1335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651762" y="4430219"/>
              <a:ext cx="60461" cy="25478"/>
            </a:xfrm>
            <a:custGeom>
              <a:rect b="b" l="l" r="r" t="t"/>
              <a:pathLst>
                <a:path extrusionOk="0" h="914" w="2169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673142" y="4408225"/>
              <a:ext cx="38161" cy="43736"/>
            </a:xfrm>
            <a:custGeom>
              <a:rect b="b" l="l" r="r" t="t"/>
              <a:pathLst>
                <a:path extrusionOk="0" h="1569" w="1369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634088" y="2235161"/>
              <a:ext cx="424035" cy="43708"/>
            </a:xfrm>
            <a:custGeom>
              <a:rect b="b" l="l" r="r" t="t"/>
              <a:pathLst>
                <a:path extrusionOk="0" h="1568" w="15212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984655" y="2231425"/>
              <a:ext cx="23276" cy="52098"/>
            </a:xfrm>
            <a:custGeom>
              <a:rect b="b" l="l" r="r" t="t"/>
              <a:pathLst>
                <a:path extrusionOk="0" h="1869" w="835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664780" y="2231425"/>
              <a:ext cx="24196" cy="52098"/>
            </a:xfrm>
            <a:custGeom>
              <a:rect b="b" l="l" r="r" t="t"/>
              <a:pathLst>
                <a:path extrusionOk="0" h="1869" w="868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823784" y="2231425"/>
              <a:ext cx="24196" cy="52098"/>
            </a:xfrm>
            <a:custGeom>
              <a:rect b="b" l="l" r="r" t="t"/>
              <a:pathLst>
                <a:path extrusionOk="0" h="1869" w="868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07978" y="1322950"/>
              <a:ext cx="17701" cy="10732"/>
            </a:xfrm>
            <a:custGeom>
              <a:rect b="b" l="l" r="r" t="t"/>
              <a:pathLst>
                <a:path extrusionOk="0" h="385" w="635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524369" y="1639118"/>
              <a:ext cx="753182" cy="2219519"/>
            </a:xfrm>
            <a:custGeom>
              <a:rect b="b" l="l" r="r" t="t"/>
              <a:pathLst>
                <a:path extrusionOk="0" h="79624" w="2702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4524369" y="1639118"/>
              <a:ext cx="753182" cy="2219519"/>
            </a:xfrm>
            <a:custGeom>
              <a:rect b="b" l="l" r="r" t="t"/>
              <a:pathLst>
                <a:path extrusionOk="0" h="79624" w="2702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900972" y="2184928"/>
              <a:ext cx="181327" cy="65283"/>
            </a:xfrm>
            <a:custGeom>
              <a:rect b="b" l="l" r="r" t="t"/>
              <a:pathLst>
                <a:path extrusionOk="0" h="2342" w="6505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065551" y="1832521"/>
              <a:ext cx="54886" cy="204603"/>
            </a:xfrm>
            <a:custGeom>
              <a:rect b="b" l="l" r="r" t="t"/>
              <a:pathLst>
                <a:path extrusionOk="0" h="7340" w="1969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09846" y="1689546"/>
              <a:ext cx="85548" cy="2086360"/>
            </a:xfrm>
            <a:custGeom>
              <a:rect b="b" l="l" r="r" t="t"/>
              <a:pathLst>
                <a:path extrusionOk="0" h="74847" w="3069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4959372" y="2231537"/>
              <a:ext cx="132239" cy="141243"/>
            </a:xfrm>
            <a:custGeom>
              <a:rect b="b" l="l" r="r" t="t"/>
              <a:pathLst>
                <a:path extrusionOk="0" h="5067" w="4744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4513218" y="1905054"/>
              <a:ext cx="349553" cy="396187"/>
            </a:xfrm>
            <a:custGeom>
              <a:rect b="b" l="l" r="r" t="t"/>
              <a:pathLst>
                <a:path extrusionOk="0" h="14213" w="1254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4843297" y="2037102"/>
              <a:ext cx="88364" cy="118775"/>
            </a:xfrm>
            <a:custGeom>
              <a:rect b="b" l="l" r="r" t="t"/>
              <a:pathLst>
                <a:path extrusionOk="0" h="4261" w="317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4594114" y="2238868"/>
              <a:ext cx="72559" cy="133912"/>
            </a:xfrm>
            <a:custGeom>
              <a:rect b="b" l="l" r="r" t="t"/>
              <a:pathLst>
                <a:path extrusionOk="0" h="4804" w="2603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4767056" y="2029659"/>
              <a:ext cx="90231" cy="114399"/>
            </a:xfrm>
            <a:custGeom>
              <a:rect b="b" l="l" r="r" t="t"/>
              <a:pathLst>
                <a:path extrusionOk="0" h="4104" w="3237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881431" y="1664207"/>
              <a:ext cx="390557" cy="570378"/>
            </a:xfrm>
            <a:custGeom>
              <a:rect b="b" l="l" r="r" t="t"/>
              <a:pathLst>
                <a:path extrusionOk="0" h="20462" w="14011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881431" y="1664207"/>
              <a:ext cx="390557" cy="570378"/>
            </a:xfrm>
            <a:custGeom>
              <a:rect b="b" l="l" r="r" t="t"/>
              <a:pathLst>
                <a:path extrusionOk="0" h="20462" w="14011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32146" y="1630728"/>
              <a:ext cx="155319" cy="163682"/>
            </a:xfrm>
            <a:custGeom>
              <a:rect b="b" l="l" r="r" t="t"/>
              <a:pathLst>
                <a:path extrusionOk="0" h="5872" w="5572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697311" y="1635690"/>
              <a:ext cx="115347" cy="142915"/>
            </a:xfrm>
            <a:custGeom>
              <a:rect b="b" l="l" r="r" t="t"/>
              <a:pathLst>
                <a:path extrusionOk="0" h="5127" w="4138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714064" y="1165869"/>
              <a:ext cx="190637" cy="198944"/>
            </a:xfrm>
            <a:custGeom>
              <a:rect b="b" l="l" r="r" t="t"/>
              <a:pathLst>
                <a:path extrusionOk="0" h="7137" w="6839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4765189" y="1267087"/>
              <a:ext cx="117186" cy="139570"/>
            </a:xfrm>
            <a:custGeom>
              <a:rect b="b" l="l" r="r" t="t"/>
              <a:pathLst>
                <a:path extrusionOk="0" h="5007" w="4204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4652682" y="1250556"/>
              <a:ext cx="117186" cy="140295"/>
            </a:xfrm>
            <a:custGeom>
              <a:rect b="b" l="l" r="r" t="t"/>
              <a:pathLst>
                <a:path extrusionOk="0" h="5033" w="4204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4755906" y="1325515"/>
              <a:ext cx="22328" cy="11429"/>
            </a:xfrm>
            <a:custGeom>
              <a:rect b="b" l="l" r="r" t="t"/>
              <a:pathLst>
                <a:path extrusionOk="0" h="410" w="801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76f724610_3_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Query Visualization</a:t>
            </a:r>
            <a:endParaRPr/>
          </a:p>
        </p:txBody>
      </p:sp>
      <p:sp>
        <p:nvSpPr>
          <p:cNvPr id="385" name="Google Shape;385;g1376f724610_3_16"/>
          <p:cNvSpPr txBox="1"/>
          <p:nvPr>
            <p:ph idx="3" type="subTitle"/>
          </p:nvPr>
        </p:nvSpPr>
        <p:spPr>
          <a:xfrm>
            <a:off x="1063724" y="1661300"/>
            <a:ext cx="10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covid</a:t>
            </a:r>
            <a:endParaRPr sz="2200"/>
          </a:p>
        </p:txBody>
      </p:sp>
      <p:sp>
        <p:nvSpPr>
          <p:cNvPr id="386" name="Google Shape;386;g1376f724610_3_16"/>
          <p:cNvSpPr txBox="1"/>
          <p:nvPr>
            <p:ph idx="4" type="subTitle"/>
          </p:nvPr>
        </p:nvSpPr>
        <p:spPr>
          <a:xfrm>
            <a:off x="1030925" y="3282050"/>
            <a:ext cx="15042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coronavirus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 </a:t>
            </a:r>
            <a:r>
              <a:rPr lang="en"/>
              <a:t>covid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covid19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#COVID19</a:t>
            </a:r>
            <a:endParaRPr/>
          </a:p>
        </p:txBody>
      </p:sp>
      <p:sp>
        <p:nvSpPr>
          <p:cNvPr id="387" name="Google Shape;387;g1376f724610_3_16"/>
          <p:cNvSpPr txBox="1"/>
          <p:nvPr>
            <p:ph idx="3" type="subTitle"/>
          </p:nvPr>
        </p:nvSpPr>
        <p:spPr>
          <a:xfrm>
            <a:off x="3521850" y="1661300"/>
            <a:ext cx="141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vaccine</a:t>
            </a:r>
            <a:endParaRPr sz="2200"/>
          </a:p>
        </p:txBody>
      </p:sp>
      <p:sp>
        <p:nvSpPr>
          <p:cNvPr id="388" name="Google Shape;388;g1376f724610_3_16"/>
          <p:cNvSpPr txBox="1"/>
          <p:nvPr>
            <p:ph idx="3" type="subTitle"/>
          </p:nvPr>
        </p:nvSpPr>
        <p:spPr>
          <a:xfrm>
            <a:off x="6483025" y="1661300"/>
            <a:ext cx="10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child</a:t>
            </a:r>
            <a:endParaRPr sz="2200"/>
          </a:p>
        </p:txBody>
      </p:sp>
      <p:sp>
        <p:nvSpPr>
          <p:cNvPr id="389" name="Google Shape;389;g1376f724610_3_16"/>
          <p:cNvSpPr txBox="1"/>
          <p:nvPr>
            <p:ph idx="4" type="subTitle"/>
          </p:nvPr>
        </p:nvSpPr>
        <p:spPr>
          <a:xfrm>
            <a:off x="3578875" y="3291825"/>
            <a:ext cx="18534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vaccine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vaccination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shot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vaccinated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vaccinate</a:t>
            </a:r>
            <a:endParaRPr/>
          </a:p>
        </p:txBody>
      </p:sp>
      <p:sp>
        <p:nvSpPr>
          <p:cNvPr id="390" name="Google Shape;390;g1376f724610_3_16"/>
          <p:cNvSpPr txBox="1"/>
          <p:nvPr>
            <p:ph idx="4" type="subTitle"/>
          </p:nvPr>
        </p:nvSpPr>
        <p:spPr>
          <a:xfrm>
            <a:off x="6329025" y="3119300"/>
            <a:ext cx="23856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child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kids </a:t>
            </a:r>
            <a:r>
              <a:rPr b="1" lang="en"/>
              <a:t>OR </a:t>
            </a:r>
            <a:r>
              <a:rPr lang="en"/>
              <a:t>baby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children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toddler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young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infants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OR </a:t>
            </a:r>
            <a:r>
              <a:rPr lang="en"/>
              <a:t>kid</a:t>
            </a:r>
            <a:endParaRPr/>
          </a:p>
        </p:txBody>
      </p:sp>
      <p:sp>
        <p:nvSpPr>
          <p:cNvPr id="391" name="Google Shape;391;g1376f724610_3_16"/>
          <p:cNvSpPr/>
          <p:nvPr/>
        </p:nvSpPr>
        <p:spPr>
          <a:xfrm>
            <a:off x="3278850" y="2895350"/>
            <a:ext cx="1941900" cy="194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376f724610_3_16"/>
          <p:cNvSpPr/>
          <p:nvPr/>
        </p:nvSpPr>
        <p:spPr>
          <a:xfrm>
            <a:off x="5964475" y="2918600"/>
            <a:ext cx="2066700" cy="194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376f724610_3_16"/>
          <p:cNvSpPr txBox="1"/>
          <p:nvPr>
            <p:ph idx="3" type="subTitle"/>
          </p:nvPr>
        </p:nvSpPr>
        <p:spPr>
          <a:xfrm>
            <a:off x="2350099" y="1427425"/>
            <a:ext cx="10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chemeClr val="lt2"/>
                </a:solidFill>
              </a:rPr>
              <a:t>AND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394" name="Google Shape;394;g1376f724610_3_16"/>
          <p:cNvSpPr txBox="1"/>
          <p:nvPr>
            <p:ph idx="3" type="subTitle"/>
          </p:nvPr>
        </p:nvSpPr>
        <p:spPr>
          <a:xfrm>
            <a:off x="5299424" y="1427425"/>
            <a:ext cx="10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chemeClr val="lt2"/>
                </a:solidFill>
              </a:rPr>
              <a:t>AND</a:t>
            </a:r>
            <a:endParaRPr sz="2200">
              <a:solidFill>
                <a:schemeClr val="lt2"/>
              </a:solidFill>
            </a:endParaRPr>
          </a:p>
        </p:txBody>
      </p:sp>
      <p:cxnSp>
        <p:nvCxnSpPr>
          <p:cNvPr id="395" name="Google Shape;395;g1376f724610_3_16"/>
          <p:cNvCxnSpPr/>
          <p:nvPr/>
        </p:nvCxnSpPr>
        <p:spPr>
          <a:xfrm flipH="1">
            <a:off x="4205475" y="2134325"/>
            <a:ext cx="5400" cy="659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g1376f724610_3_16"/>
          <p:cNvCxnSpPr/>
          <p:nvPr/>
        </p:nvCxnSpPr>
        <p:spPr>
          <a:xfrm flipH="1">
            <a:off x="7000175" y="2189625"/>
            <a:ext cx="9000" cy="641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g1376f724610_3_16"/>
          <p:cNvCxnSpPr/>
          <p:nvPr/>
        </p:nvCxnSpPr>
        <p:spPr>
          <a:xfrm flipH="1">
            <a:off x="1575825" y="2134325"/>
            <a:ext cx="5400" cy="659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g1376f724610_3_16"/>
          <p:cNvSpPr/>
          <p:nvPr/>
        </p:nvSpPr>
        <p:spPr>
          <a:xfrm>
            <a:off x="822725" y="2895350"/>
            <a:ext cx="1941900" cy="194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76f724610_3_4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Target Locations</a:t>
            </a:r>
            <a:endParaRPr/>
          </a:p>
        </p:txBody>
      </p:sp>
      <p:pic>
        <p:nvPicPr>
          <p:cNvPr id="404" name="Google Shape;404;g1376f724610_3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50" y="1289725"/>
            <a:ext cx="4926550" cy="33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1376f724610_3_45"/>
          <p:cNvSpPr txBox="1"/>
          <p:nvPr>
            <p:ph idx="4" type="subTitle"/>
          </p:nvPr>
        </p:nvSpPr>
        <p:spPr>
          <a:xfrm>
            <a:off x="6434200" y="3144775"/>
            <a:ext cx="22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Latitude: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39.036356,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Longitude: -101.575207</a:t>
            </a:r>
            <a:endParaRPr/>
          </a:p>
        </p:txBody>
      </p:sp>
      <p:sp>
        <p:nvSpPr>
          <p:cNvPr id="406" name="Google Shape;406;g1376f724610_3_45"/>
          <p:cNvSpPr txBox="1"/>
          <p:nvPr>
            <p:ph idx="3" type="subTitle"/>
          </p:nvPr>
        </p:nvSpPr>
        <p:spPr>
          <a:xfrm>
            <a:off x="6142850" y="2141700"/>
            <a:ext cx="26313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1600 km 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United States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407" name="Google Shape;407;g1376f724610_3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563" y="1653350"/>
            <a:ext cx="627874" cy="3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"/>
          <p:cNvSpPr/>
          <p:nvPr/>
        </p:nvSpPr>
        <p:spPr>
          <a:xfrm>
            <a:off x="4686382" y="4126111"/>
            <a:ext cx="3906250" cy="362534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22"/>
          <p:cNvGrpSpPr/>
          <p:nvPr/>
        </p:nvGrpSpPr>
        <p:grpSpPr>
          <a:xfrm>
            <a:off x="4328785" y="523123"/>
            <a:ext cx="4405572" cy="3864691"/>
            <a:chOff x="5251825" y="1581500"/>
            <a:chExt cx="2706125" cy="2167400"/>
          </a:xfrm>
        </p:grpSpPr>
        <p:sp>
          <p:nvSpPr>
            <p:cNvPr id="414" name="Google Shape;414;p22"/>
            <p:cNvSpPr/>
            <p:nvPr/>
          </p:nvSpPr>
          <p:spPr>
            <a:xfrm>
              <a:off x="6230850" y="3040025"/>
              <a:ext cx="794775" cy="708875"/>
            </a:xfrm>
            <a:custGeom>
              <a:rect b="b" l="l" r="r" t="t"/>
              <a:pathLst>
                <a:path extrusionOk="0" h="28355" w="31791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6198325" y="3040025"/>
              <a:ext cx="794775" cy="708875"/>
            </a:xfrm>
            <a:custGeom>
              <a:rect b="b" l="l" r="r" t="t"/>
              <a:pathLst>
                <a:path extrusionOk="0" h="28355" w="31791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6199175" y="3040025"/>
              <a:ext cx="747225" cy="331100"/>
            </a:xfrm>
            <a:custGeom>
              <a:rect b="b" l="l" r="r" t="t"/>
              <a:pathLst>
                <a:path extrusionOk="0" h="13244" w="29889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287675" y="1581500"/>
              <a:ext cx="2670275" cy="1702075"/>
            </a:xfrm>
            <a:custGeom>
              <a:rect b="b" l="l" r="r" t="t"/>
              <a:pathLst>
                <a:path extrusionOk="0" h="68083" w="106811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287675" y="1581500"/>
              <a:ext cx="2670275" cy="1702075"/>
            </a:xfrm>
            <a:custGeom>
              <a:rect b="b" l="l" r="r" t="t"/>
              <a:pathLst>
                <a:path extrusionOk="0" h="68083" w="106811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5251825" y="1581500"/>
              <a:ext cx="2670275" cy="1702075"/>
            </a:xfrm>
            <a:custGeom>
              <a:rect b="b" l="l" r="r" t="t"/>
              <a:pathLst>
                <a:path extrusionOk="0" h="68083" w="106811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5251825" y="1668225"/>
              <a:ext cx="2670275" cy="1371825"/>
            </a:xfrm>
            <a:custGeom>
              <a:rect b="b" l="l" r="r" t="t"/>
              <a:pathLst>
                <a:path extrusionOk="0" h="54873" w="106811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6518575" y="3114250"/>
              <a:ext cx="120100" cy="101950"/>
            </a:xfrm>
            <a:custGeom>
              <a:rect b="b" l="l" r="r" t="t"/>
              <a:pathLst>
                <a:path extrusionOk="0" h="4078" w="4804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6518575" y="3114250"/>
              <a:ext cx="120100" cy="101950"/>
            </a:xfrm>
            <a:custGeom>
              <a:rect b="b" l="l" r="r" t="t"/>
              <a:pathLst>
                <a:path extrusionOk="0" h="4078" w="4804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6054900" y="3699675"/>
              <a:ext cx="810600" cy="49225"/>
            </a:xfrm>
            <a:custGeom>
              <a:rect b="b" l="l" r="r" t="t"/>
              <a:pathLst>
                <a:path extrusionOk="0" h="1969" w="32424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6808775" y="3699675"/>
              <a:ext cx="226025" cy="49225"/>
            </a:xfrm>
            <a:custGeom>
              <a:rect b="b" l="l" r="r" t="t"/>
              <a:pathLst>
                <a:path extrusionOk="0" h="1969" w="9041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rgbClr val="37CA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22"/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2"/>
          <p:cNvSpPr txBox="1"/>
          <p:nvPr>
            <p:ph idx="1" type="subTitle"/>
          </p:nvPr>
        </p:nvSpPr>
        <p:spPr>
          <a:xfrm>
            <a:off x="720000" y="2548725"/>
            <a:ext cx="3597000" cy="1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1000 tweets</a:t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7% tweets have emojis</a:t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114 duplicates found</a:t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189 characters in average</a:t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88% tweets have uppercase words</a:t>
            </a:r>
            <a:endParaRPr sz="1800"/>
          </a:p>
        </p:txBody>
      </p:sp>
      <p:sp>
        <p:nvSpPr>
          <p:cNvPr id="427" name="Google Shape;427;p22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Exploration</a:t>
            </a:r>
            <a:endParaRPr/>
          </a:p>
        </p:txBody>
      </p:sp>
      <p:pic>
        <p:nvPicPr>
          <p:cNvPr id="428" name="Google Shape;4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575" y="610250"/>
            <a:ext cx="4135301" cy="281875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 txBox="1"/>
          <p:nvPr/>
        </p:nvSpPr>
        <p:spPr>
          <a:xfrm>
            <a:off x="6802525" y="3498700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Emoji cloud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376f724610_3_118"/>
          <p:cNvSpPr txBox="1"/>
          <p:nvPr>
            <p:ph type="title"/>
          </p:nvPr>
        </p:nvSpPr>
        <p:spPr>
          <a:xfrm>
            <a:off x="720000" y="387600"/>
            <a:ext cx="77040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Pre-Processing  </a:t>
            </a:r>
            <a:endParaRPr sz="2400"/>
          </a:p>
        </p:txBody>
      </p:sp>
      <p:pic>
        <p:nvPicPr>
          <p:cNvPr id="435" name="Google Shape;435;g1376f724610_3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875" y="1357325"/>
            <a:ext cx="4085150" cy="31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376f724610_3_118"/>
          <p:cNvSpPr txBox="1"/>
          <p:nvPr>
            <p:ph idx="4294967295" type="subTitle"/>
          </p:nvPr>
        </p:nvSpPr>
        <p:spPr>
          <a:xfrm>
            <a:off x="720000" y="1481975"/>
            <a:ext cx="35970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900"/>
              <a:t>Remove links, mentions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Remove 114 duplicates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Remove stopwords for TextBlob 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76f724610_4_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TextBlob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376f724610_4_0"/>
          <p:cNvSpPr txBox="1"/>
          <p:nvPr/>
        </p:nvSpPr>
        <p:spPr>
          <a:xfrm>
            <a:off x="1073625" y="3709000"/>
            <a:ext cx="4651500" cy="61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Most of the tweets are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Neutral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or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Positive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Most of the tweets are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Factual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43" name="Google Shape;443;g1376f724610_4_0"/>
          <p:cNvPicPr preferRelativeResize="0"/>
          <p:nvPr/>
        </p:nvPicPr>
        <p:blipFill rotWithShape="1">
          <a:blip r:embed="rId3">
            <a:alphaModFix/>
          </a:blip>
          <a:srcRect b="0" l="0" r="0" t="12633"/>
          <a:stretch/>
        </p:blipFill>
        <p:spPr>
          <a:xfrm>
            <a:off x="596875" y="1337588"/>
            <a:ext cx="8251850" cy="21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76f724610_18_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Sentiment Analysis - CT-BERT</a:t>
            </a:r>
            <a:endParaRPr sz="2900"/>
          </a:p>
        </p:txBody>
      </p:sp>
      <p:pic>
        <p:nvPicPr>
          <p:cNvPr id="449" name="Google Shape;449;g1376f724610_18_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250" y="2963975"/>
            <a:ext cx="2984575" cy="18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1376f724610_18_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36" y="1336625"/>
            <a:ext cx="5765013" cy="35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