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0" r:id="rId9"/>
    <p:sldId id="278" r:id="rId10"/>
    <p:sldId id="279"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87" d="100"/>
          <a:sy n="87" d="100"/>
        </p:scale>
        <p:origin x="1349" y="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11/28/2023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11/28/2023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11/28/2023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11/28/2023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abstract/document/8703332?casa_token=gEzI3c7TpIYAAAAA:qAZe8MW-rf1ua8OYx4zYn1T768FpqhXmuBuj2mseXEPXwm8_aZYkwnF7QPeBVVO_O891ENJjkIk" TargetMode="External"/><Relationship Id="rId2" Type="http://schemas.openxmlformats.org/officeDocument/2006/relationships/hyperlink" Target="https://www.sciencedirect.com/science/article/pii/S1877050918307828" TargetMode="External"/><Relationship Id="rId1" Type="http://schemas.openxmlformats.org/officeDocument/2006/relationships/slideLayout" Target="../slideLayouts/slideLayout3.xml"/><Relationship Id="rId4" Type="http://schemas.openxmlformats.org/officeDocument/2006/relationships/hyperlink" Target="https://ieeexplore.ieee.org/abstract/document/8346382"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7560840" cy="1200329"/>
          </a:xfrm>
          <a:prstGeom prst="rect">
            <a:avLst/>
          </a:prstGeom>
          <a:noFill/>
        </p:spPr>
        <p:txBody>
          <a:bodyPr wrap="square" rtlCol="0">
            <a:spAutoFit/>
          </a:bodyPr>
          <a:lstStyle/>
          <a:p>
            <a:pPr algn="ctr"/>
            <a:r>
              <a:rPr lang="en-US" sz="3600" dirty="0">
                <a:solidFill>
                  <a:srgbClr val="FF0000"/>
                </a:solidFill>
                <a:latin typeface="Arial Black" pitchFamily="34" charset="0"/>
              </a:rPr>
              <a:t>STOCK MARKET TREND ANALYSIS</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185214"/>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a:t>Yuvraj(2110993863)</a:t>
            </a:r>
          </a:p>
          <a:p>
            <a:r>
              <a:rPr lang="en-US" sz="2000" dirty="0"/>
              <a:t>Aniket Thakur (2110993872)</a:t>
            </a:r>
          </a:p>
          <a:p>
            <a:endParaRPr lang="en-US" sz="2000" dirty="0"/>
          </a:p>
          <a:p>
            <a:endParaRPr lang="en-US" dirty="0">
              <a:solidFill>
                <a:schemeClr val="bg1"/>
              </a:solidFill>
            </a:endParaRPr>
          </a:p>
          <a:p>
            <a:r>
              <a:rPr lang="en-US" sz="2000" dirty="0">
                <a:latin typeface="Times New Roman" pitchFamily="18" charset="0"/>
                <a:cs typeface="Times New Roman" pitchFamily="18" charset="0"/>
              </a:rPr>
              <a:t>Faculty Coordinator:</a:t>
            </a:r>
            <a:endParaRPr lang="en-US" dirty="0">
              <a:solidFill>
                <a:schemeClr val="bg1"/>
              </a:solidFill>
            </a:endParaRPr>
          </a:p>
          <a:p>
            <a:r>
              <a:rPr lang="en-US" dirty="0">
                <a:solidFill>
                  <a:schemeClr val="bg1"/>
                </a:solidFill>
              </a:rPr>
              <a:t>Dr. Kamal Deep Garg</a:t>
            </a: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0" y="1556792"/>
            <a:ext cx="8136904" cy="2829493"/>
          </a:xfrm>
          <a:prstGeom prst="rect">
            <a:avLst/>
          </a:prstGeom>
        </p:spPr>
        <p:txBody>
          <a:bodyPr wrap="square">
            <a:spAutoFit/>
          </a:bodyPr>
          <a:lstStyle/>
          <a:p>
            <a:pPr marL="742950" lvl="1" indent="-285750" algn="just">
              <a:lnSpc>
                <a:spcPct val="115000"/>
              </a:lnSpc>
              <a:buFont typeface="Courier New" panose="02070309020205020404" pitchFamily="49" charset="0"/>
              <a:buChar char="o"/>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https://www.sciencedirect.com/science/article/pii/S1877050918307828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https://ieeexplore.ieee.org/abstract/document/8703332?casa_token=gEzI3c7TpIYAAAAA:qAZe8MW-rf1ua8OYx4zYn1T768FpqhXmuBuj2mseXEPXwm8_aZYkwnF7QPeBVVO_O891ENJjkIk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Font typeface="Courier New" panose="02070309020205020404" pitchFamily="49" charset="0"/>
              <a:buChar char="o"/>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https://ieeexplore.ieee.org/abstract/document/8346382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500" dirty="0"/>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Feature(optional)</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179512" y="1195005"/>
            <a:ext cx="8136904" cy="3170099"/>
          </a:xfrm>
          <a:prstGeom prst="rect">
            <a:avLst/>
          </a:prstGeom>
        </p:spPr>
        <p:txBody>
          <a:bodyPr wrap="square">
            <a:spAutoFit/>
          </a:bodyPr>
          <a:lstStyle/>
          <a:p>
            <a:r>
              <a:rPr lang="en-US" sz="2000" b="0" i="0" dirty="0">
                <a:effectLst/>
                <a:latin typeface="Söhne"/>
              </a:rPr>
              <a:t>In the realm of financial markets, understanding and predicting stock market trends is a critical endeavor. Stock market trend analysis, at its core, involves the meticulous examination of historical data and current market conditions to discern patterns and forecast potential future price movements. In an era marked by the rapid evolution of financial landscapes, the significance of making well-informed investment decisions has never been more pronounced. It is within this context that we embark on a journey to explore the fusion of cutting-edge technologies—deep learning and natural language processing (NLP)—with traditional stock market analysis methods.</a:t>
            </a:r>
          </a:p>
          <a:p>
            <a:r>
              <a:rPr lang="en-US" sz="2000" dirty="0">
                <a:latin typeface="Times New Roman" pitchFamily="18" charset="0"/>
                <a:cs typeface="Times New Roman" pitchFamily="18" charset="0"/>
              </a:rPr>
              <a:t>.</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179512" y="1124744"/>
            <a:ext cx="8136904" cy="3046988"/>
          </a:xfrm>
          <a:prstGeom prst="rect">
            <a:avLst/>
          </a:prstGeom>
        </p:spPr>
        <p:txBody>
          <a:bodyPr wrap="square">
            <a:spAutoFit/>
          </a:bodyPr>
          <a:lstStyle/>
          <a:p>
            <a:r>
              <a:rPr lang="en-US" sz="2400" b="0" i="0" dirty="0">
                <a:effectLst/>
                <a:latin typeface="Söhne"/>
              </a:rPr>
              <a:t>Enhancing Investment Strategies through Stock Price Forecasting with Deep Learning and NLP.</a:t>
            </a:r>
          </a:p>
          <a:p>
            <a:r>
              <a:rPr lang="en-US" sz="2400" b="0" i="0" dirty="0">
                <a:effectLst/>
                <a:latin typeface="Söhne"/>
              </a:rPr>
              <a:t>In today's dynamic financial landscape, investors seek more accurate and timely information to optimize their investment decisions. This project aims to develop an advanced stock price prediction system that leverages deep learning techniques and NLP to provide investors with actionable insights for enhancing their investment strategies.</a:t>
            </a:r>
            <a:endParaRPr lang="en-IN" sz="2400" dirty="0"/>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3273" y="845423"/>
            <a:ext cx="8136904" cy="6247864"/>
          </a:xfrm>
          <a:prstGeom prst="rect">
            <a:avLst/>
          </a:prstGeom>
        </p:spPr>
        <p:txBody>
          <a:bodyPr wrap="square">
            <a:spAutoFit/>
          </a:bodyPr>
          <a:lstStyle/>
          <a:p>
            <a:pPr algn="l">
              <a:buFont typeface="+mj-lt"/>
              <a:buAutoNum type="arabicPeriod"/>
            </a:pPr>
            <a:r>
              <a:rPr lang="en-US" sz="1600" b="1" i="0" dirty="0">
                <a:effectLst/>
                <a:latin typeface="Söhne"/>
              </a:rPr>
              <a:t>Deep Learning Frameworks</a:t>
            </a:r>
            <a:r>
              <a:rPr lang="en-US" sz="1600" b="0" i="0" dirty="0">
                <a:effectLst/>
                <a:latin typeface="Söhne"/>
              </a:rPr>
              <a:t>:</a:t>
            </a:r>
          </a:p>
          <a:p>
            <a:pPr marL="742950" lvl="1" indent="-285750" algn="l">
              <a:buFont typeface="+mj-lt"/>
              <a:buAutoNum type="arabicPeriod"/>
            </a:pPr>
            <a:r>
              <a:rPr lang="en-US" sz="1600" b="1" i="0" dirty="0">
                <a:effectLst/>
                <a:latin typeface="Söhne"/>
              </a:rPr>
              <a:t>TensorFlow</a:t>
            </a:r>
            <a:r>
              <a:rPr lang="en-US" sz="1600" b="0" i="0" dirty="0">
                <a:effectLst/>
                <a:latin typeface="Söhne"/>
              </a:rPr>
              <a:t>: An open-source deep learning framework developed by Google.</a:t>
            </a:r>
          </a:p>
          <a:p>
            <a:pPr marL="742950" lvl="1" indent="-285750" algn="l">
              <a:buFont typeface="+mj-lt"/>
              <a:buAutoNum type="arabicPeriod"/>
            </a:pPr>
            <a:r>
              <a:rPr lang="en-US" sz="1600" b="1" i="0" dirty="0" err="1">
                <a:effectLst/>
                <a:latin typeface="Söhne"/>
              </a:rPr>
              <a:t>Keras</a:t>
            </a:r>
            <a:r>
              <a:rPr lang="en-US" sz="1600" b="0" i="0" dirty="0">
                <a:effectLst/>
                <a:latin typeface="Söhne"/>
              </a:rPr>
              <a:t>: A high-level neural networks API that runs on top of TensorFlow, Theano, or Microsoft Cognitive Toolkit (CNTK).</a:t>
            </a:r>
          </a:p>
          <a:p>
            <a:pPr algn="l">
              <a:buFont typeface="+mj-lt"/>
              <a:buAutoNum type="arabicPeriod"/>
            </a:pPr>
            <a:r>
              <a:rPr lang="en-US" sz="1600" b="1" i="0" dirty="0">
                <a:effectLst/>
                <a:latin typeface="Söhne"/>
              </a:rPr>
              <a:t>NLP Libraries</a:t>
            </a:r>
            <a:r>
              <a:rPr lang="en-US" sz="1600" b="0" i="0" dirty="0">
                <a:effectLst/>
                <a:latin typeface="Söhne"/>
              </a:rPr>
              <a:t>:</a:t>
            </a:r>
          </a:p>
          <a:p>
            <a:pPr marL="742950" lvl="1" indent="-285750" algn="l">
              <a:buFont typeface="+mj-lt"/>
              <a:buAutoNum type="arabicPeriod"/>
            </a:pPr>
            <a:r>
              <a:rPr lang="en-US" sz="1600" b="1" i="0" dirty="0">
                <a:effectLst/>
                <a:latin typeface="Söhne"/>
              </a:rPr>
              <a:t>NLTK (Natural Language Toolkit)</a:t>
            </a:r>
            <a:r>
              <a:rPr lang="en-US" sz="1600" b="0" i="0" dirty="0">
                <a:effectLst/>
                <a:latin typeface="Söhne"/>
              </a:rPr>
              <a:t>: A comprehensive library for NLP in Python.</a:t>
            </a:r>
          </a:p>
          <a:p>
            <a:pPr marL="742950" lvl="1" indent="-285750" algn="l">
              <a:buFont typeface="+mj-lt"/>
              <a:buAutoNum type="arabicPeriod"/>
            </a:pPr>
            <a:r>
              <a:rPr lang="en-US" sz="1600" b="1" i="0" dirty="0" err="1">
                <a:effectLst/>
                <a:latin typeface="Söhne"/>
              </a:rPr>
              <a:t>spaCy</a:t>
            </a:r>
            <a:r>
              <a:rPr lang="en-US" sz="1600" b="0" i="0" dirty="0">
                <a:effectLst/>
                <a:latin typeface="Söhne"/>
              </a:rPr>
              <a:t>: An open-source library for advanced NLP in Python, known for its efficiency.</a:t>
            </a:r>
          </a:p>
          <a:p>
            <a:pPr marL="742950" lvl="1" indent="-285750" algn="l">
              <a:buFont typeface="+mj-lt"/>
              <a:buAutoNum type="arabicPeriod"/>
            </a:pPr>
            <a:r>
              <a:rPr lang="en-US" sz="1600" b="1" i="0" dirty="0">
                <a:effectLst/>
                <a:latin typeface="Söhne"/>
              </a:rPr>
              <a:t>Hugging Face Transformers</a:t>
            </a:r>
            <a:r>
              <a:rPr lang="en-US" sz="1600" b="0" i="0" dirty="0">
                <a:effectLst/>
                <a:latin typeface="Söhne"/>
              </a:rPr>
              <a:t>: A library that provides pre-trained transformer-based models (e.g., BERT, GPT) for NLP tasks.</a:t>
            </a:r>
          </a:p>
          <a:p>
            <a:pPr algn="l">
              <a:buFont typeface="+mj-lt"/>
              <a:buAutoNum type="arabicPeriod"/>
            </a:pPr>
            <a:r>
              <a:rPr lang="en-US" sz="1600" b="1" i="0" dirty="0">
                <a:effectLst/>
                <a:latin typeface="Söhne"/>
              </a:rPr>
              <a:t>Data Processing and Analysis</a:t>
            </a:r>
            <a:r>
              <a:rPr lang="en-US" sz="1600" b="0" i="0" dirty="0">
                <a:effectLst/>
                <a:latin typeface="Söhne"/>
              </a:rPr>
              <a:t>:</a:t>
            </a:r>
          </a:p>
          <a:p>
            <a:pPr marL="742950" lvl="1" indent="-285750" algn="l">
              <a:buFont typeface="+mj-lt"/>
              <a:buAutoNum type="arabicPeriod"/>
            </a:pPr>
            <a:r>
              <a:rPr lang="en-US" sz="1600" b="1" i="0" dirty="0">
                <a:effectLst/>
                <a:latin typeface="Söhne"/>
              </a:rPr>
              <a:t>Pandas</a:t>
            </a:r>
            <a:r>
              <a:rPr lang="en-US" sz="1600" b="0" i="0" dirty="0">
                <a:effectLst/>
                <a:latin typeface="Söhne"/>
              </a:rPr>
              <a:t>: A data manipulation library for handling and analyzing structured data, often used to preprocess stock price data.</a:t>
            </a:r>
          </a:p>
          <a:p>
            <a:pPr marL="742950" lvl="1" indent="-285750" algn="l">
              <a:buFont typeface="+mj-lt"/>
              <a:buAutoNum type="arabicPeriod"/>
            </a:pPr>
            <a:r>
              <a:rPr lang="en-US" sz="1600" b="1" i="0" dirty="0">
                <a:effectLst/>
                <a:latin typeface="Söhne"/>
              </a:rPr>
              <a:t>NumPy</a:t>
            </a:r>
            <a:r>
              <a:rPr lang="en-US" sz="1600" b="0" i="0" dirty="0">
                <a:effectLst/>
                <a:latin typeface="Söhne"/>
              </a:rPr>
              <a:t>: A fundamental library for numerical operations in Python, commonly used for numerical data manipulation.</a:t>
            </a:r>
          </a:p>
          <a:p>
            <a:pPr algn="l">
              <a:buFont typeface="+mj-lt"/>
              <a:buAutoNum type="arabicPeriod"/>
            </a:pPr>
            <a:r>
              <a:rPr lang="en-US" sz="1600" b="1" i="0" dirty="0">
                <a:effectLst/>
                <a:latin typeface="Söhne"/>
              </a:rPr>
              <a:t>Data Visualization</a:t>
            </a:r>
            <a:r>
              <a:rPr lang="en-US" sz="1600" b="0" i="0" dirty="0">
                <a:effectLst/>
                <a:latin typeface="Söhne"/>
              </a:rPr>
              <a:t>:</a:t>
            </a:r>
          </a:p>
          <a:p>
            <a:pPr marL="742950" lvl="1" indent="-285750" algn="l">
              <a:buFont typeface="+mj-lt"/>
              <a:buAutoNum type="arabicPeriod"/>
            </a:pPr>
            <a:r>
              <a:rPr lang="en-US" sz="1600" b="1" i="0" dirty="0">
                <a:effectLst/>
                <a:latin typeface="Söhne"/>
              </a:rPr>
              <a:t>Matplotlib</a:t>
            </a:r>
            <a:r>
              <a:rPr lang="en-US" sz="1600" b="0" i="0" dirty="0">
                <a:effectLst/>
                <a:latin typeface="Söhne"/>
              </a:rPr>
              <a:t>: A popular library for creating static, animated, or interactive visualizations in Python.</a:t>
            </a:r>
          </a:p>
          <a:p>
            <a:pPr marL="742950" lvl="1" indent="-285750" algn="l">
              <a:buFont typeface="+mj-lt"/>
              <a:buAutoNum type="arabicPeriod"/>
            </a:pPr>
            <a:r>
              <a:rPr lang="en-US" sz="1600" b="1" i="0" dirty="0">
                <a:effectLst/>
                <a:latin typeface="Söhne"/>
              </a:rPr>
              <a:t>Seaborn</a:t>
            </a:r>
            <a:r>
              <a:rPr lang="en-US" sz="1600" b="0" i="0" dirty="0">
                <a:effectLst/>
                <a:latin typeface="Söhne"/>
              </a:rPr>
              <a:t>: A data visualization library based on Matplotlib, known for its attractive and informative statistical graphics.</a:t>
            </a:r>
          </a:p>
          <a:p>
            <a:pPr algn="l">
              <a:buFont typeface="+mj-lt"/>
              <a:buAutoNum type="arabicPeriod"/>
            </a:pPr>
            <a:r>
              <a:rPr lang="en-US" sz="1600" b="1" i="0" dirty="0">
                <a:effectLst/>
                <a:latin typeface="Söhne"/>
              </a:rPr>
              <a:t>Model Development</a:t>
            </a:r>
            <a:r>
              <a:rPr lang="en-US" sz="1600" b="0" i="0" dirty="0">
                <a:effectLst/>
                <a:latin typeface="Söhne"/>
              </a:rPr>
              <a:t>:</a:t>
            </a:r>
          </a:p>
          <a:p>
            <a:pPr marL="742950" lvl="1" indent="-285750" algn="l">
              <a:buFont typeface="+mj-lt"/>
              <a:buAutoNum type="arabicPeriod"/>
            </a:pPr>
            <a:r>
              <a:rPr lang="en-US" sz="1600" b="1" i="0" dirty="0">
                <a:effectLst/>
                <a:latin typeface="Söhne"/>
              </a:rPr>
              <a:t>Recurrent Neural Networks (RNNs)</a:t>
            </a:r>
            <a:r>
              <a:rPr lang="en-US" sz="1600" b="0" i="0" dirty="0">
                <a:effectLst/>
                <a:latin typeface="Söhne"/>
              </a:rPr>
              <a:t>: Effective for sequential data, RNNs are commonly used in time series analysis for stock price prediction.</a:t>
            </a:r>
          </a:p>
          <a:p>
            <a:pPr marL="742950" lvl="1" indent="-285750" algn="l">
              <a:buFont typeface="+mj-lt"/>
              <a:buAutoNum type="arabicPeriod"/>
            </a:pPr>
            <a:r>
              <a:rPr lang="en-US" sz="1600" b="1" i="0" dirty="0">
                <a:effectLst/>
                <a:latin typeface="Söhne"/>
              </a:rPr>
              <a:t>Long Short-Term Memory (LSTM) Networks</a:t>
            </a:r>
            <a:r>
              <a:rPr lang="en-US" sz="1600" b="0" i="0" dirty="0">
                <a:effectLst/>
                <a:latin typeface="Söhne"/>
              </a:rPr>
              <a:t>: A type of RNN designed to capture long-term dependencies, making them well-suited for time series data.</a:t>
            </a:r>
          </a:p>
          <a:p>
            <a:endParaRPr lang="en-IN" sz="1600" dirty="0"/>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107504" y="836712"/>
            <a:ext cx="8136904" cy="5755422"/>
          </a:xfrm>
          <a:prstGeom prst="rect">
            <a:avLst/>
          </a:prstGeom>
        </p:spPr>
        <p:txBody>
          <a:bodyPr wrap="square">
            <a:spAutoFit/>
          </a:bodyPr>
          <a:lstStyle/>
          <a:p>
            <a:pPr algn="l">
              <a:buFont typeface="+mj-lt"/>
              <a:buAutoNum type="arabicPeriod"/>
            </a:pPr>
            <a:r>
              <a:rPr lang="en-US" sz="1600" b="1" i="0" dirty="0">
                <a:effectLst/>
                <a:latin typeface="Söhne"/>
              </a:rPr>
              <a:t>Predictive Modeling with Deep Learning:</a:t>
            </a:r>
            <a:endParaRPr lang="en-US" sz="1600" b="0" i="0" dirty="0">
              <a:effectLst/>
              <a:latin typeface="Söhne"/>
            </a:endParaRPr>
          </a:p>
          <a:p>
            <a:pPr marL="742950" lvl="1" indent="-285750" algn="l">
              <a:buFont typeface="+mj-lt"/>
              <a:buAutoNum type="arabicPeriod"/>
            </a:pPr>
            <a:r>
              <a:rPr lang="en-US" sz="1600" b="1" i="0" dirty="0">
                <a:effectLst/>
                <a:latin typeface="Söhne"/>
              </a:rPr>
              <a:t>Neural Networks:</a:t>
            </a:r>
            <a:r>
              <a:rPr lang="en-US" sz="1600" b="0" i="0" dirty="0">
                <a:effectLst/>
                <a:latin typeface="Söhne"/>
              </a:rPr>
              <a:t> Utilizing complex neural network architectures to analyze historical stock prices and predict future trends. Deep learning models, such as recurrent neural networks (RNNs) and long short-term memory networks (LSTMs), can capture intricate patterns in time-series data.</a:t>
            </a:r>
          </a:p>
          <a:p>
            <a:pPr algn="l">
              <a:buFont typeface="+mj-lt"/>
              <a:buAutoNum type="arabicPeriod"/>
            </a:pPr>
            <a:r>
              <a:rPr lang="en-US" sz="1600" b="1" i="0" dirty="0">
                <a:effectLst/>
                <a:latin typeface="Söhne"/>
              </a:rPr>
              <a:t>Time Series Analysis:</a:t>
            </a:r>
            <a:endParaRPr lang="en-US" sz="1600" b="0" i="0" dirty="0">
              <a:effectLst/>
              <a:latin typeface="Söhne"/>
            </a:endParaRPr>
          </a:p>
          <a:p>
            <a:pPr marL="742950" lvl="1" indent="-285750" algn="l">
              <a:buFont typeface="+mj-lt"/>
              <a:buAutoNum type="arabicPeriod"/>
            </a:pPr>
            <a:r>
              <a:rPr lang="en-US" sz="1600" b="1" i="0" dirty="0">
                <a:effectLst/>
                <a:latin typeface="Söhne"/>
              </a:rPr>
              <a:t>Temporal Patterns:</a:t>
            </a:r>
            <a:r>
              <a:rPr lang="en-US" sz="1600" b="0" i="0" dirty="0">
                <a:effectLst/>
                <a:latin typeface="Söhne"/>
              </a:rPr>
              <a:t> Deep learning models are adept at recognizing temporal patterns in stock price movements. This allows for the identification of trends, seasonality, and other time-dependent factors that influence market behavior.</a:t>
            </a:r>
          </a:p>
          <a:p>
            <a:pPr algn="l">
              <a:buFont typeface="+mj-lt"/>
              <a:buAutoNum type="arabicPeriod"/>
            </a:pPr>
            <a:r>
              <a:rPr lang="en-US" sz="1600" b="1" i="0" dirty="0">
                <a:effectLst/>
                <a:latin typeface="Söhne"/>
              </a:rPr>
              <a:t>Sentiment Analysis using NLP:</a:t>
            </a:r>
            <a:endParaRPr lang="en-US" sz="1600" b="0" i="0" dirty="0">
              <a:effectLst/>
              <a:latin typeface="Söhne"/>
            </a:endParaRPr>
          </a:p>
          <a:p>
            <a:pPr marL="742950" lvl="1" indent="-285750" algn="l">
              <a:buFont typeface="+mj-lt"/>
              <a:buAutoNum type="arabicPeriod"/>
            </a:pPr>
            <a:r>
              <a:rPr lang="en-US" sz="1600" b="1" i="0" dirty="0">
                <a:effectLst/>
                <a:latin typeface="Söhne"/>
              </a:rPr>
              <a:t>Text Mining and Sentiment Analysis:</a:t>
            </a:r>
            <a:r>
              <a:rPr lang="en-US" sz="1600" b="0" i="0" dirty="0">
                <a:effectLst/>
                <a:latin typeface="Söhne"/>
              </a:rPr>
              <a:t> Leveraging NLP techniques to analyze financial news, social media, and other textual data to gauge market sentiment. Positive or negative sentiment can impact stock prices, and NLP helps in quantifying and interpreting this sentiment.</a:t>
            </a:r>
          </a:p>
          <a:p>
            <a:pPr algn="l">
              <a:buFont typeface="+mj-lt"/>
              <a:buAutoNum type="arabicPeriod"/>
            </a:pPr>
            <a:r>
              <a:rPr lang="en-US" sz="1600" b="1" i="0" dirty="0">
                <a:effectLst/>
                <a:latin typeface="Söhne"/>
              </a:rPr>
              <a:t>Data Fusion and Integration:</a:t>
            </a:r>
            <a:endParaRPr lang="en-US" sz="1600" b="0" i="0" dirty="0">
              <a:effectLst/>
              <a:latin typeface="Söhne"/>
            </a:endParaRPr>
          </a:p>
          <a:p>
            <a:pPr marL="742950" lvl="1" indent="-285750" algn="l">
              <a:buFont typeface="+mj-lt"/>
              <a:buAutoNum type="arabicPeriod"/>
            </a:pPr>
            <a:r>
              <a:rPr lang="en-US" sz="1600" b="1" i="0" dirty="0">
                <a:effectLst/>
                <a:latin typeface="Söhne"/>
              </a:rPr>
              <a:t>Integration of Multiple Data Sources:</a:t>
            </a:r>
            <a:r>
              <a:rPr lang="en-US" sz="1600" b="0" i="0" dirty="0">
                <a:effectLst/>
                <a:latin typeface="Söhne"/>
              </a:rPr>
              <a:t> Combining various data sources, including financial reports, news articles, social media feeds, and historical stock prices, to create a comprehensive dataset for analysis. This allows for a more holistic understanding of market trends.</a:t>
            </a:r>
          </a:p>
          <a:p>
            <a:pPr algn="l">
              <a:buFont typeface="+mj-lt"/>
              <a:buAutoNum type="arabicPeriod"/>
            </a:pPr>
            <a:r>
              <a:rPr lang="en-US" sz="1600" b="1" i="0" dirty="0">
                <a:effectLst/>
                <a:latin typeface="Söhne"/>
              </a:rPr>
              <a:t>Pattern Recognition and Anomaly Detection:</a:t>
            </a:r>
            <a:endParaRPr lang="en-US" sz="1600" b="0" i="0" dirty="0">
              <a:effectLst/>
              <a:latin typeface="Söhne"/>
            </a:endParaRPr>
          </a:p>
          <a:p>
            <a:pPr marL="742950" lvl="1" indent="-285750" algn="l">
              <a:buFont typeface="+mj-lt"/>
              <a:buAutoNum type="arabicPeriod"/>
            </a:pPr>
            <a:r>
              <a:rPr lang="en-US" sz="1600" b="1" i="0" dirty="0">
                <a:effectLst/>
                <a:latin typeface="Söhne"/>
              </a:rPr>
              <a:t>Identifying Anomalies:</a:t>
            </a:r>
            <a:r>
              <a:rPr lang="en-US" sz="1600" b="0" i="0" dirty="0">
                <a:effectLst/>
                <a:latin typeface="Söhne"/>
              </a:rPr>
              <a:t> Deep learning algorithms excel at recognizing patterns and detecting anomalies in data. This feature helps in identifying unusual market behavior or events that may impact stock prices.</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4" name="Picture 3">
            <a:extLst>
              <a:ext uri="{FF2B5EF4-FFF2-40B4-BE49-F238E27FC236}">
                <a16:creationId xmlns:a16="http://schemas.microsoft.com/office/drawing/2014/main" id="{9A0ADC42-EF87-75A3-3B9B-EC0A5F9A3661}"/>
              </a:ext>
            </a:extLst>
          </p:cNvPr>
          <p:cNvPicPr>
            <a:picLocks noChangeAspect="1"/>
          </p:cNvPicPr>
          <p:nvPr/>
        </p:nvPicPr>
        <p:blipFill>
          <a:blip r:embed="rId2"/>
          <a:stretch>
            <a:fillRect/>
          </a:stretch>
        </p:blipFill>
        <p:spPr>
          <a:xfrm>
            <a:off x="4283968" y="3299632"/>
            <a:ext cx="4863941" cy="2712945"/>
          </a:xfrm>
          <a:prstGeom prst="rect">
            <a:avLst/>
          </a:prstGeom>
        </p:spPr>
      </p:pic>
      <p:pic>
        <p:nvPicPr>
          <p:cNvPr id="5" name="Picture 4">
            <a:extLst>
              <a:ext uri="{FF2B5EF4-FFF2-40B4-BE49-F238E27FC236}">
                <a16:creationId xmlns:a16="http://schemas.microsoft.com/office/drawing/2014/main" id="{A497594F-C8B2-6201-01EF-E42DF2B678BC}"/>
              </a:ext>
            </a:extLst>
          </p:cNvPr>
          <p:cNvPicPr>
            <a:picLocks noChangeAspect="1"/>
          </p:cNvPicPr>
          <p:nvPr/>
        </p:nvPicPr>
        <p:blipFill>
          <a:blip r:embed="rId3"/>
          <a:stretch>
            <a:fillRect/>
          </a:stretch>
        </p:blipFill>
        <p:spPr>
          <a:xfrm>
            <a:off x="4723303" y="845423"/>
            <a:ext cx="4385201" cy="2151529"/>
          </a:xfrm>
          <a:prstGeom prst="rect">
            <a:avLst/>
          </a:prstGeom>
        </p:spPr>
      </p:pic>
      <p:pic>
        <p:nvPicPr>
          <p:cNvPr id="6" name="Picture 5">
            <a:extLst>
              <a:ext uri="{FF2B5EF4-FFF2-40B4-BE49-F238E27FC236}">
                <a16:creationId xmlns:a16="http://schemas.microsoft.com/office/drawing/2014/main" id="{D9AA5F87-BBBB-1EA7-1AA7-175A3B056469}"/>
              </a:ext>
            </a:extLst>
          </p:cNvPr>
          <p:cNvPicPr>
            <a:picLocks noChangeAspect="1"/>
          </p:cNvPicPr>
          <p:nvPr/>
        </p:nvPicPr>
        <p:blipFill>
          <a:blip r:embed="rId4"/>
          <a:stretch>
            <a:fillRect/>
          </a:stretch>
        </p:blipFill>
        <p:spPr>
          <a:xfrm>
            <a:off x="0" y="845423"/>
            <a:ext cx="4703740" cy="2325631"/>
          </a:xfrm>
          <a:prstGeom prst="rect">
            <a:avLst/>
          </a:prstGeom>
        </p:spPr>
      </p:pic>
      <p:pic>
        <p:nvPicPr>
          <p:cNvPr id="7" name="Picture 6">
            <a:extLst>
              <a:ext uri="{FF2B5EF4-FFF2-40B4-BE49-F238E27FC236}">
                <a16:creationId xmlns:a16="http://schemas.microsoft.com/office/drawing/2014/main" id="{1932F4E5-2861-AA12-99DA-4E896539EBCB}"/>
              </a:ext>
            </a:extLst>
          </p:cNvPr>
          <p:cNvPicPr>
            <a:picLocks noChangeAspect="1"/>
          </p:cNvPicPr>
          <p:nvPr/>
        </p:nvPicPr>
        <p:blipFill>
          <a:blip r:embed="rId5"/>
          <a:stretch>
            <a:fillRect/>
          </a:stretch>
        </p:blipFill>
        <p:spPr>
          <a:xfrm>
            <a:off x="101413" y="3171054"/>
            <a:ext cx="4182555" cy="2922242"/>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3" name="Picture 2">
            <a:extLst>
              <a:ext uri="{FF2B5EF4-FFF2-40B4-BE49-F238E27FC236}">
                <a16:creationId xmlns:a16="http://schemas.microsoft.com/office/drawing/2014/main" id="{6AD8C4AA-3DC7-7355-FA5C-40D957519A94}"/>
              </a:ext>
            </a:extLst>
          </p:cNvPr>
          <p:cNvPicPr>
            <a:picLocks noChangeAspect="1"/>
          </p:cNvPicPr>
          <p:nvPr/>
        </p:nvPicPr>
        <p:blipFill>
          <a:blip r:embed="rId2"/>
          <a:stretch>
            <a:fillRect/>
          </a:stretch>
        </p:blipFill>
        <p:spPr>
          <a:xfrm>
            <a:off x="971600" y="980728"/>
            <a:ext cx="6703481" cy="5384617"/>
          </a:xfrm>
          <a:prstGeom prst="rect">
            <a:avLst/>
          </a:prstGeom>
        </p:spPr>
      </p:pic>
    </p:spTree>
    <p:extLst>
      <p:ext uri="{BB962C8B-B14F-4D97-AF65-F5344CB8AC3E}">
        <p14:creationId xmlns:p14="http://schemas.microsoft.com/office/powerpoint/2010/main" val="2723108249"/>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5324535"/>
          </a:xfrm>
          <a:prstGeom prst="rect">
            <a:avLst/>
          </a:prstGeom>
        </p:spPr>
        <p:txBody>
          <a:bodyPr wrap="square">
            <a:spAutoFit/>
          </a:bodyPr>
          <a:lstStyle/>
          <a:p>
            <a:pPr marL="342900" indent="-342900">
              <a:buFont typeface="Arial" panose="020B0604020202020204" pitchFamily="34" charset="0"/>
              <a:buChar char="•"/>
            </a:pPr>
            <a:r>
              <a:rPr lang="en-US" sz="2000" dirty="0"/>
              <a:t>In conclusion, the integration of deep learning and natural language processing (NLP) into stock market trend analysis marks a pivotal evolution in the landscape of financial decision-making. This synthesis of advanced technologies empowers investors, traders, and financial institutions with unprecedented capabilities to decipher the complexities of the market. Through the exploration of predictive modeling with deep learning, time series analysis, sentiment analysis using NLP, and algorithmic trading strategies, we unveil a transformative approach to understanding and anticipating market trends.</a:t>
            </a:r>
            <a:endParaRPr lang="en-IN" sz="2000" dirty="0"/>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Using more advanced time series based models which are currently in demand to increase the performance of the model.</a:t>
            </a:r>
          </a:p>
          <a:p>
            <a:pPr marL="342900" indent="-342900">
              <a:buFont typeface="Arial" panose="020B0604020202020204" pitchFamily="34" charset="0"/>
              <a:buChar char="•"/>
            </a:pPr>
            <a:r>
              <a:rPr lang="en-IN" sz="2000" dirty="0"/>
              <a:t>Improved data analysis using dashboarding tools such as Power BI.</a:t>
            </a:r>
          </a:p>
          <a:p>
            <a:pPr marL="342900" indent="-342900">
              <a:buFont typeface="Arial" panose="020B0604020202020204" pitchFamily="34" charset="0"/>
              <a:buChar char="•"/>
            </a:pPr>
            <a:r>
              <a:rPr lang="en-IN" sz="2000" dirty="0"/>
              <a:t>Building or deploying our model on web based app.</a:t>
            </a:r>
          </a:p>
          <a:p>
            <a:pPr marL="342900" indent="-342900">
              <a:buFont typeface="Arial" panose="020B0604020202020204" pitchFamily="34" charset="0"/>
              <a:buChar char="•"/>
            </a:pPr>
            <a:r>
              <a:rPr lang="en-IN" sz="2000" dirty="0"/>
              <a:t>Using famous NLP transformer based models such as BERT for sentiment analysis</a:t>
            </a:r>
          </a:p>
          <a:p>
            <a:pPr marL="342900" indent="-342900">
              <a:buFont typeface="Arial" panose="020B0604020202020204" pitchFamily="34" charset="0"/>
              <a:buChar char="•"/>
            </a:pPr>
            <a:endParaRPr lang="en-US" sz="2000" dirty="0">
              <a:latin typeface="Times New Roman" pitchFamily="18" charset="0"/>
              <a:cs typeface="Times New Roman" pitchFamily="18" charset="0"/>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548</TotalTime>
  <Words>905</Words>
  <Application>Microsoft Office PowerPoint</Application>
  <PresentationFormat>On-screen Show (4:3)</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Courier New</vt:lpstr>
      <vt:lpstr>Söhne</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Yuvraj .</cp:lastModifiedBy>
  <cp:revision>37</cp:revision>
  <dcterms:created xsi:type="dcterms:W3CDTF">2022-12-12T14:14:34Z</dcterms:created>
  <dcterms:modified xsi:type="dcterms:W3CDTF">2023-11-28T05:36:14Z</dcterms:modified>
</cp:coreProperties>
</file>