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497" r:id="rId3"/>
    <p:sldId id="499" r:id="rId4"/>
    <p:sldId id="507" r:id="rId5"/>
    <p:sldId id="511" r:id="rId6"/>
    <p:sldId id="512" r:id="rId7"/>
    <p:sldId id="513" r:id="rId8"/>
    <p:sldId id="500" r:id="rId9"/>
    <p:sldId id="514" r:id="rId10"/>
    <p:sldId id="515" r:id="rId11"/>
    <p:sldId id="501" r:id="rId12"/>
    <p:sldId id="502" r:id="rId13"/>
    <p:sldId id="516" r:id="rId14"/>
    <p:sldId id="503" r:id="rId15"/>
    <p:sldId id="508" r:id="rId16"/>
    <p:sldId id="517" r:id="rId17"/>
    <p:sldId id="518" r:id="rId18"/>
    <p:sldId id="519" r:id="rId19"/>
    <p:sldId id="506" r:id="rId20"/>
    <p:sldId id="520" r:id="rId21"/>
    <p:sldId id="509" r:id="rId22"/>
    <p:sldId id="269" r:id="rId23"/>
  </p:sldIdLst>
  <p:sldSz cx="9144000" cy="6858000" type="screen4x3"/>
  <p:notesSz cx="6761163"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0AA"/>
    <a:srgbClr val="0066B3"/>
    <a:srgbClr val="E31E24"/>
    <a:srgbClr val="006CB4"/>
    <a:srgbClr val="E830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437" autoAdjust="0"/>
    <p:restoredTop sz="94660"/>
  </p:normalViewPr>
  <p:slideViewPr>
    <p:cSldViewPr>
      <p:cViewPr varScale="1">
        <p:scale>
          <a:sx n="76" d="100"/>
          <a:sy n="76" d="100"/>
        </p:scale>
        <p:origin x="584" y="5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885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29761" y="0"/>
            <a:ext cx="2929837" cy="498852"/>
          </a:xfrm>
          <a:prstGeom prst="rect">
            <a:avLst/>
          </a:prstGeom>
        </p:spPr>
        <p:txBody>
          <a:bodyPr vert="horz" lIns="91440" tIns="45720" rIns="91440" bIns="45720" rtlCol="0"/>
          <a:lstStyle>
            <a:lvl1pPr algn="r">
              <a:defRPr sz="1200"/>
            </a:lvl1pPr>
          </a:lstStyle>
          <a:p>
            <a:fld id="{42668431-CD35-4516-818D-B41B2C4843CF}" type="datetimeFigureOut">
              <a:rPr lang="en-IN" smtClean="0"/>
              <a:t>02-02-2025</a:t>
            </a:fld>
            <a:endParaRPr lang="en-IN"/>
          </a:p>
        </p:txBody>
      </p:sp>
      <p:sp>
        <p:nvSpPr>
          <p:cNvPr id="4" name="Slide Image Placeholder 3"/>
          <p:cNvSpPr>
            <a:spLocks noGrp="1" noRot="1" noChangeAspect="1"/>
          </p:cNvSpPr>
          <p:nvPr>
            <p:ph type="sldImg" idx="2"/>
          </p:nvPr>
        </p:nvSpPr>
        <p:spPr>
          <a:xfrm>
            <a:off x="1144588" y="1243013"/>
            <a:ext cx="4471987" cy="33559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76117" y="4784835"/>
            <a:ext cx="5408930" cy="391486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443662"/>
            <a:ext cx="2929837" cy="498851"/>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29761" y="9443662"/>
            <a:ext cx="2929837" cy="498851"/>
          </a:xfrm>
          <a:prstGeom prst="rect">
            <a:avLst/>
          </a:prstGeom>
        </p:spPr>
        <p:txBody>
          <a:bodyPr vert="horz" lIns="91440" tIns="45720" rIns="91440" bIns="45720" rtlCol="0" anchor="b"/>
          <a:lstStyle>
            <a:lvl1pPr algn="r">
              <a:defRPr sz="1200"/>
            </a:lvl1pPr>
          </a:lstStyle>
          <a:p>
            <a:fld id="{DAB949B3-C4AB-4FB2-8B24-B07A558BD59F}" type="slidenum">
              <a:rPr lang="en-IN" smtClean="0"/>
              <a:t>‹#›</a:t>
            </a:fld>
            <a:endParaRPr lang="en-IN"/>
          </a:p>
        </p:txBody>
      </p:sp>
    </p:spTree>
    <p:extLst>
      <p:ext uri="{BB962C8B-B14F-4D97-AF65-F5344CB8AC3E}">
        <p14:creationId xmlns:p14="http://schemas.microsoft.com/office/powerpoint/2010/main" val="2676534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2</a:t>
            </a:fld>
            <a:endParaRPr lang="en-IN"/>
          </a:p>
        </p:txBody>
      </p:sp>
    </p:spTree>
    <p:extLst>
      <p:ext uri="{BB962C8B-B14F-4D97-AF65-F5344CB8AC3E}">
        <p14:creationId xmlns:p14="http://schemas.microsoft.com/office/powerpoint/2010/main" val="3635600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11</a:t>
            </a:fld>
            <a:endParaRPr lang="en-IN"/>
          </a:p>
        </p:txBody>
      </p:sp>
    </p:spTree>
    <p:extLst>
      <p:ext uri="{BB962C8B-B14F-4D97-AF65-F5344CB8AC3E}">
        <p14:creationId xmlns:p14="http://schemas.microsoft.com/office/powerpoint/2010/main" val="3160893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12</a:t>
            </a:fld>
            <a:endParaRPr lang="en-IN"/>
          </a:p>
        </p:txBody>
      </p:sp>
    </p:spTree>
    <p:extLst>
      <p:ext uri="{BB962C8B-B14F-4D97-AF65-F5344CB8AC3E}">
        <p14:creationId xmlns:p14="http://schemas.microsoft.com/office/powerpoint/2010/main" val="1623754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DE7C6D-73F2-34D4-89C9-F72B641788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968AC8-EB0A-7A21-EAB3-CA5287D603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189B76-818F-0A78-907F-F6A97337B967}"/>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id="{F7E5A03E-EABE-F879-756E-C79FF9B166F6}"/>
              </a:ext>
            </a:extLst>
          </p:cNvPr>
          <p:cNvSpPr>
            <a:spLocks noGrp="1"/>
          </p:cNvSpPr>
          <p:nvPr>
            <p:ph type="sldNum" sz="quarter" idx="5"/>
          </p:nvPr>
        </p:nvSpPr>
        <p:spPr/>
        <p:txBody>
          <a:bodyPr/>
          <a:lstStyle/>
          <a:p>
            <a:fld id="{DAB949B3-C4AB-4FB2-8B24-B07A558BD59F}" type="slidenum">
              <a:rPr lang="en-IN" smtClean="0"/>
              <a:t>13</a:t>
            </a:fld>
            <a:endParaRPr lang="en-IN"/>
          </a:p>
        </p:txBody>
      </p:sp>
    </p:spTree>
    <p:extLst>
      <p:ext uri="{BB962C8B-B14F-4D97-AF65-F5344CB8AC3E}">
        <p14:creationId xmlns:p14="http://schemas.microsoft.com/office/powerpoint/2010/main" val="24080123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14</a:t>
            </a:fld>
            <a:endParaRPr lang="en-IN"/>
          </a:p>
        </p:txBody>
      </p:sp>
    </p:spTree>
    <p:extLst>
      <p:ext uri="{BB962C8B-B14F-4D97-AF65-F5344CB8AC3E}">
        <p14:creationId xmlns:p14="http://schemas.microsoft.com/office/powerpoint/2010/main" val="1469640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D9CB42-67FF-A56C-05D1-F3CA77565C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29108E-4C40-8FA2-5882-5CAF979E37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C1E6B8-D38C-99EF-99AB-B9CFD6B0BBF2}"/>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id="{24960A5D-F436-34AE-AEE7-EA596C7FBA4F}"/>
              </a:ext>
            </a:extLst>
          </p:cNvPr>
          <p:cNvSpPr>
            <a:spLocks noGrp="1"/>
          </p:cNvSpPr>
          <p:nvPr>
            <p:ph type="sldNum" sz="quarter" idx="5"/>
          </p:nvPr>
        </p:nvSpPr>
        <p:spPr/>
        <p:txBody>
          <a:bodyPr/>
          <a:lstStyle/>
          <a:p>
            <a:fld id="{DAB949B3-C4AB-4FB2-8B24-B07A558BD59F}" type="slidenum">
              <a:rPr lang="en-IN" smtClean="0"/>
              <a:t>15</a:t>
            </a:fld>
            <a:endParaRPr lang="en-IN"/>
          </a:p>
        </p:txBody>
      </p:sp>
    </p:spTree>
    <p:extLst>
      <p:ext uri="{BB962C8B-B14F-4D97-AF65-F5344CB8AC3E}">
        <p14:creationId xmlns:p14="http://schemas.microsoft.com/office/powerpoint/2010/main" val="9371805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13D522-2983-25E7-F1EC-333E20F81D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63EB69-B225-99B3-42A1-3178A2C5F8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C2FDEC-DAFF-3494-1963-07561391117F}"/>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id="{477B227D-93A9-34AC-BB5A-88A5D1B5BAED}"/>
              </a:ext>
            </a:extLst>
          </p:cNvPr>
          <p:cNvSpPr>
            <a:spLocks noGrp="1"/>
          </p:cNvSpPr>
          <p:nvPr>
            <p:ph type="sldNum" sz="quarter" idx="5"/>
          </p:nvPr>
        </p:nvSpPr>
        <p:spPr/>
        <p:txBody>
          <a:bodyPr/>
          <a:lstStyle/>
          <a:p>
            <a:fld id="{DAB949B3-C4AB-4FB2-8B24-B07A558BD59F}" type="slidenum">
              <a:rPr lang="en-IN" smtClean="0"/>
              <a:t>16</a:t>
            </a:fld>
            <a:endParaRPr lang="en-IN"/>
          </a:p>
        </p:txBody>
      </p:sp>
    </p:spTree>
    <p:extLst>
      <p:ext uri="{BB962C8B-B14F-4D97-AF65-F5344CB8AC3E}">
        <p14:creationId xmlns:p14="http://schemas.microsoft.com/office/powerpoint/2010/main" val="29731331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010D8B-DF43-3066-8248-C490CBE30D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3DE568-195F-93B8-2EEF-17F37374B8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B21EAC-68EC-C16E-8CAB-0D7A340BCF45}"/>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id="{5AC91F58-8513-85B6-3B05-D42EFEC044A0}"/>
              </a:ext>
            </a:extLst>
          </p:cNvPr>
          <p:cNvSpPr>
            <a:spLocks noGrp="1"/>
          </p:cNvSpPr>
          <p:nvPr>
            <p:ph type="sldNum" sz="quarter" idx="5"/>
          </p:nvPr>
        </p:nvSpPr>
        <p:spPr/>
        <p:txBody>
          <a:bodyPr/>
          <a:lstStyle/>
          <a:p>
            <a:fld id="{DAB949B3-C4AB-4FB2-8B24-B07A558BD59F}" type="slidenum">
              <a:rPr lang="en-IN" smtClean="0"/>
              <a:t>17</a:t>
            </a:fld>
            <a:endParaRPr lang="en-IN"/>
          </a:p>
        </p:txBody>
      </p:sp>
    </p:spTree>
    <p:extLst>
      <p:ext uri="{BB962C8B-B14F-4D97-AF65-F5344CB8AC3E}">
        <p14:creationId xmlns:p14="http://schemas.microsoft.com/office/powerpoint/2010/main" val="18912716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AE368F-4F28-2DE7-8CEB-D9EB5E2AA2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37B758-1AFD-5B94-9C5B-4A2506DBA4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87DFB6-30ED-BC3E-0192-018EEB716AEC}"/>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id="{9301812C-681D-2E2C-550B-D0BFB70E8595}"/>
              </a:ext>
            </a:extLst>
          </p:cNvPr>
          <p:cNvSpPr>
            <a:spLocks noGrp="1"/>
          </p:cNvSpPr>
          <p:nvPr>
            <p:ph type="sldNum" sz="quarter" idx="5"/>
          </p:nvPr>
        </p:nvSpPr>
        <p:spPr/>
        <p:txBody>
          <a:bodyPr/>
          <a:lstStyle/>
          <a:p>
            <a:fld id="{DAB949B3-C4AB-4FB2-8B24-B07A558BD59F}" type="slidenum">
              <a:rPr lang="en-IN" smtClean="0"/>
              <a:t>18</a:t>
            </a:fld>
            <a:endParaRPr lang="en-IN"/>
          </a:p>
        </p:txBody>
      </p:sp>
    </p:spTree>
    <p:extLst>
      <p:ext uri="{BB962C8B-B14F-4D97-AF65-F5344CB8AC3E}">
        <p14:creationId xmlns:p14="http://schemas.microsoft.com/office/powerpoint/2010/main" val="11279572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19</a:t>
            </a:fld>
            <a:endParaRPr lang="en-IN"/>
          </a:p>
        </p:txBody>
      </p:sp>
    </p:spTree>
    <p:extLst>
      <p:ext uri="{BB962C8B-B14F-4D97-AF65-F5344CB8AC3E}">
        <p14:creationId xmlns:p14="http://schemas.microsoft.com/office/powerpoint/2010/main" val="4183691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C00E9A-76D1-F33C-6546-3E619F48EB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900ECA-03CD-1B58-E1EB-872EEA14E9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E50335-2EBC-7BB3-8690-CA51CF57B682}"/>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id="{78039D0B-C7F1-567C-746C-4400B07BBC13}"/>
              </a:ext>
            </a:extLst>
          </p:cNvPr>
          <p:cNvSpPr>
            <a:spLocks noGrp="1"/>
          </p:cNvSpPr>
          <p:nvPr>
            <p:ph type="sldNum" sz="quarter" idx="5"/>
          </p:nvPr>
        </p:nvSpPr>
        <p:spPr/>
        <p:txBody>
          <a:bodyPr/>
          <a:lstStyle/>
          <a:p>
            <a:fld id="{DAB949B3-C4AB-4FB2-8B24-B07A558BD59F}" type="slidenum">
              <a:rPr lang="en-IN" smtClean="0"/>
              <a:t>20</a:t>
            </a:fld>
            <a:endParaRPr lang="en-IN"/>
          </a:p>
        </p:txBody>
      </p:sp>
    </p:spTree>
    <p:extLst>
      <p:ext uri="{BB962C8B-B14F-4D97-AF65-F5344CB8AC3E}">
        <p14:creationId xmlns:p14="http://schemas.microsoft.com/office/powerpoint/2010/main" val="3673655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3</a:t>
            </a:fld>
            <a:endParaRPr lang="en-IN"/>
          </a:p>
        </p:txBody>
      </p:sp>
    </p:spTree>
    <p:extLst>
      <p:ext uri="{BB962C8B-B14F-4D97-AF65-F5344CB8AC3E}">
        <p14:creationId xmlns:p14="http://schemas.microsoft.com/office/powerpoint/2010/main" val="35466966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A80FAA-8FF1-CA16-503E-7EE1828F0E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ADDF11-2325-93C8-615C-4DD2EC242C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37C88F-6B42-67A0-95F1-7C89B0444CF9}"/>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id="{258F2525-8EA6-D7F2-FEE2-460ED625C131}"/>
              </a:ext>
            </a:extLst>
          </p:cNvPr>
          <p:cNvSpPr>
            <a:spLocks noGrp="1"/>
          </p:cNvSpPr>
          <p:nvPr>
            <p:ph type="sldNum" sz="quarter" idx="5"/>
          </p:nvPr>
        </p:nvSpPr>
        <p:spPr/>
        <p:txBody>
          <a:bodyPr/>
          <a:lstStyle/>
          <a:p>
            <a:fld id="{DAB949B3-C4AB-4FB2-8B24-B07A558BD59F}" type="slidenum">
              <a:rPr lang="en-IN" smtClean="0"/>
              <a:t>21</a:t>
            </a:fld>
            <a:endParaRPr lang="en-IN"/>
          </a:p>
        </p:txBody>
      </p:sp>
    </p:spTree>
    <p:extLst>
      <p:ext uri="{BB962C8B-B14F-4D97-AF65-F5344CB8AC3E}">
        <p14:creationId xmlns:p14="http://schemas.microsoft.com/office/powerpoint/2010/main" val="1866887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A50CB9-56DE-31B2-1098-9E71ADEDC8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A157ED-9196-070B-03D2-6FE6317058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E38988-A9A4-28F1-3031-903B0DC0FA0C}"/>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id="{20DAD130-048E-2ECD-E747-13E1DC11F144}"/>
              </a:ext>
            </a:extLst>
          </p:cNvPr>
          <p:cNvSpPr>
            <a:spLocks noGrp="1"/>
          </p:cNvSpPr>
          <p:nvPr>
            <p:ph type="sldNum" sz="quarter" idx="5"/>
          </p:nvPr>
        </p:nvSpPr>
        <p:spPr/>
        <p:txBody>
          <a:bodyPr/>
          <a:lstStyle/>
          <a:p>
            <a:fld id="{DAB949B3-C4AB-4FB2-8B24-B07A558BD59F}" type="slidenum">
              <a:rPr lang="en-IN" smtClean="0"/>
              <a:t>4</a:t>
            </a:fld>
            <a:endParaRPr lang="en-IN"/>
          </a:p>
        </p:txBody>
      </p:sp>
    </p:spTree>
    <p:extLst>
      <p:ext uri="{BB962C8B-B14F-4D97-AF65-F5344CB8AC3E}">
        <p14:creationId xmlns:p14="http://schemas.microsoft.com/office/powerpoint/2010/main" val="1393565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1EA43B-C11B-0FE6-2546-46B727EAF3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59A069-DC14-BB88-983D-D9B7AB9D68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443C43-FDA3-E2A6-EF92-0FDE0FC2F2FF}"/>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id="{23A1317C-096F-8996-D4F6-56C8928D43D8}"/>
              </a:ext>
            </a:extLst>
          </p:cNvPr>
          <p:cNvSpPr>
            <a:spLocks noGrp="1"/>
          </p:cNvSpPr>
          <p:nvPr>
            <p:ph type="sldNum" sz="quarter" idx="5"/>
          </p:nvPr>
        </p:nvSpPr>
        <p:spPr/>
        <p:txBody>
          <a:bodyPr/>
          <a:lstStyle/>
          <a:p>
            <a:fld id="{DAB949B3-C4AB-4FB2-8B24-B07A558BD59F}" type="slidenum">
              <a:rPr lang="en-IN" smtClean="0"/>
              <a:t>5</a:t>
            </a:fld>
            <a:endParaRPr lang="en-IN"/>
          </a:p>
        </p:txBody>
      </p:sp>
    </p:spTree>
    <p:extLst>
      <p:ext uri="{BB962C8B-B14F-4D97-AF65-F5344CB8AC3E}">
        <p14:creationId xmlns:p14="http://schemas.microsoft.com/office/powerpoint/2010/main" val="2346250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A11CE0-4BE6-C085-5339-3176CAF60D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5F109F-6B36-A1F7-5DE5-CB3BC3C496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ADA6D7-8924-E273-5360-86C515F9F742}"/>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id="{75743CBD-FF92-3D20-2483-987E0C4D08A3}"/>
              </a:ext>
            </a:extLst>
          </p:cNvPr>
          <p:cNvSpPr>
            <a:spLocks noGrp="1"/>
          </p:cNvSpPr>
          <p:nvPr>
            <p:ph type="sldNum" sz="quarter" idx="5"/>
          </p:nvPr>
        </p:nvSpPr>
        <p:spPr/>
        <p:txBody>
          <a:bodyPr/>
          <a:lstStyle/>
          <a:p>
            <a:fld id="{DAB949B3-C4AB-4FB2-8B24-B07A558BD59F}" type="slidenum">
              <a:rPr lang="en-IN" smtClean="0"/>
              <a:t>6</a:t>
            </a:fld>
            <a:endParaRPr lang="en-IN"/>
          </a:p>
        </p:txBody>
      </p:sp>
    </p:spTree>
    <p:extLst>
      <p:ext uri="{BB962C8B-B14F-4D97-AF65-F5344CB8AC3E}">
        <p14:creationId xmlns:p14="http://schemas.microsoft.com/office/powerpoint/2010/main" val="482842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7799B8-8445-BC89-D772-EBC1F0369A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CC291B-1D7D-58FB-0E7B-5DD4622678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6C5E7C-B82E-A43A-9459-772F5BF26D71}"/>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id="{30465384-1480-FF60-46E9-A9BC7AE89E35}"/>
              </a:ext>
            </a:extLst>
          </p:cNvPr>
          <p:cNvSpPr>
            <a:spLocks noGrp="1"/>
          </p:cNvSpPr>
          <p:nvPr>
            <p:ph type="sldNum" sz="quarter" idx="5"/>
          </p:nvPr>
        </p:nvSpPr>
        <p:spPr/>
        <p:txBody>
          <a:bodyPr/>
          <a:lstStyle/>
          <a:p>
            <a:fld id="{DAB949B3-C4AB-4FB2-8B24-B07A558BD59F}" type="slidenum">
              <a:rPr lang="en-IN" smtClean="0"/>
              <a:t>7</a:t>
            </a:fld>
            <a:endParaRPr lang="en-IN"/>
          </a:p>
        </p:txBody>
      </p:sp>
    </p:spTree>
    <p:extLst>
      <p:ext uri="{BB962C8B-B14F-4D97-AF65-F5344CB8AC3E}">
        <p14:creationId xmlns:p14="http://schemas.microsoft.com/office/powerpoint/2010/main" val="2362768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8</a:t>
            </a:fld>
            <a:endParaRPr lang="en-IN"/>
          </a:p>
        </p:txBody>
      </p:sp>
    </p:spTree>
    <p:extLst>
      <p:ext uri="{BB962C8B-B14F-4D97-AF65-F5344CB8AC3E}">
        <p14:creationId xmlns:p14="http://schemas.microsoft.com/office/powerpoint/2010/main" val="4150468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9AEB7C-95EA-6C43-22DC-872C6DB5C5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CAEF2F-B573-F49F-7F84-0E4A20EA79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C9DB1E-71E2-9112-4C96-ECCB893E5D45}"/>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id="{65B741E9-9528-7908-CDC2-D69FBEB6594F}"/>
              </a:ext>
            </a:extLst>
          </p:cNvPr>
          <p:cNvSpPr>
            <a:spLocks noGrp="1"/>
          </p:cNvSpPr>
          <p:nvPr>
            <p:ph type="sldNum" sz="quarter" idx="5"/>
          </p:nvPr>
        </p:nvSpPr>
        <p:spPr/>
        <p:txBody>
          <a:bodyPr/>
          <a:lstStyle/>
          <a:p>
            <a:fld id="{DAB949B3-C4AB-4FB2-8B24-B07A558BD59F}" type="slidenum">
              <a:rPr lang="en-IN" smtClean="0"/>
              <a:t>9</a:t>
            </a:fld>
            <a:endParaRPr lang="en-IN"/>
          </a:p>
        </p:txBody>
      </p:sp>
    </p:spTree>
    <p:extLst>
      <p:ext uri="{BB962C8B-B14F-4D97-AF65-F5344CB8AC3E}">
        <p14:creationId xmlns:p14="http://schemas.microsoft.com/office/powerpoint/2010/main" val="1069336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ACD05D-3FA4-AFD0-DF79-3CD386F241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1522AF-C9FB-1FDE-24F7-3EF3940531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253F64-8F5A-A0DB-BF78-53F9A849C34C}"/>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id="{AACDE535-5C62-7A05-DAC2-77F8A89F33DC}"/>
              </a:ext>
            </a:extLst>
          </p:cNvPr>
          <p:cNvSpPr>
            <a:spLocks noGrp="1"/>
          </p:cNvSpPr>
          <p:nvPr>
            <p:ph type="sldNum" sz="quarter" idx="5"/>
          </p:nvPr>
        </p:nvSpPr>
        <p:spPr/>
        <p:txBody>
          <a:bodyPr/>
          <a:lstStyle/>
          <a:p>
            <a:fld id="{DAB949B3-C4AB-4FB2-8B24-B07A558BD59F}" type="slidenum">
              <a:rPr lang="en-IN" smtClean="0"/>
              <a:t>10</a:t>
            </a:fld>
            <a:endParaRPr lang="en-IN"/>
          </a:p>
        </p:txBody>
      </p:sp>
    </p:spTree>
    <p:extLst>
      <p:ext uri="{BB962C8B-B14F-4D97-AF65-F5344CB8AC3E}">
        <p14:creationId xmlns:p14="http://schemas.microsoft.com/office/powerpoint/2010/main" val="3314366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02-02-2025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971617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02-02-2025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362755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02-02-2025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795389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02-02-2025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671195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AA89A1-F17A-4D3D-AC08-D16056C16514}" type="datetimeFigureOut">
              <a:rPr lang="en-IN" smtClean="0"/>
              <a:t>02-02-2025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4050717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4AA89A1-F17A-4D3D-AC08-D16056C16514}" type="datetimeFigureOut">
              <a:rPr lang="en-IN" smtClean="0"/>
              <a:t>02-02-2025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4091185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4AA89A1-F17A-4D3D-AC08-D16056C16514}" type="datetimeFigureOut">
              <a:rPr lang="en-IN" smtClean="0"/>
              <a:t>02-02-2025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2461301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4AA89A1-F17A-4D3D-AC08-D16056C16514}" type="datetimeFigureOut">
              <a:rPr lang="en-IN" smtClean="0"/>
              <a:t>02-02-2025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785240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AA89A1-F17A-4D3D-AC08-D16056C16514}" type="datetimeFigureOut">
              <a:rPr lang="en-IN" smtClean="0"/>
              <a:t>02-02-2025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2751787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AA89A1-F17A-4D3D-AC08-D16056C16514}" type="datetimeFigureOut">
              <a:rPr lang="en-IN" smtClean="0"/>
              <a:t>02-02-2025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929679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AA89A1-F17A-4D3D-AC08-D16056C16514}" type="datetimeFigureOut">
              <a:rPr lang="en-IN" smtClean="0"/>
              <a:t>02-02-2025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3686846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AA89A1-F17A-4D3D-AC08-D16056C16514}" type="datetimeFigureOut">
              <a:rPr lang="en-IN" smtClean="0"/>
              <a:t>02-02-2025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21C46D-3F04-4F73-BF36-E6D9DA5AE143}" type="slidenum">
              <a:rPr lang="en-IN" smtClean="0"/>
              <a:t>‹#›</a:t>
            </a:fld>
            <a:endParaRPr lang="en-IN"/>
          </a:p>
        </p:txBody>
      </p:sp>
    </p:spTree>
    <p:extLst>
      <p:ext uri="{BB962C8B-B14F-4D97-AF65-F5344CB8AC3E}">
        <p14:creationId xmlns:p14="http://schemas.microsoft.com/office/powerpoint/2010/main" val="4068759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s://www.brainzilla.com/fun/memory-game/" TargetMode="External"/><Relationship Id="rId5" Type="http://schemas.openxmlformats.org/officeDocument/2006/relationships/hyperlink" Target="https://www.memorymatching.com/" TargetMode="Externa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PT Admission Drive 2021-22-final-2_Page_01.jpg"/>
          <p:cNvPicPr>
            <a:picLocks noChangeAspect="1"/>
          </p:cNvPicPr>
          <p:nvPr/>
        </p:nvPicPr>
        <p:blipFill>
          <a:blip r:embed="rId2"/>
          <a:stretch>
            <a:fillRect/>
          </a:stretch>
        </p:blipFill>
        <p:spPr>
          <a:xfrm>
            <a:off x="0" y="0"/>
            <a:ext cx="9144000" cy="6850383"/>
          </a:xfrm>
          <a:prstGeom prst="rect">
            <a:avLst/>
          </a:prstGeom>
        </p:spPr>
      </p:pic>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9ECEA6-1ACF-F3D8-4FE3-0B1C3253DBEB}"/>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BB82110-C782-B2CE-6BD0-D45CE6609537}"/>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27384"/>
            <a:ext cx="9180512" cy="6885384"/>
          </a:xfrm>
        </p:spPr>
      </p:pic>
      <p:sp>
        <p:nvSpPr>
          <p:cNvPr id="5" name="Rectangle 1">
            <a:extLst>
              <a:ext uri="{FF2B5EF4-FFF2-40B4-BE49-F238E27FC236}">
                <a16:creationId xmlns:a16="http://schemas.microsoft.com/office/drawing/2014/main" id="{34D66C4B-FD7A-A67B-3CEF-BDFB088AAF27}"/>
              </a:ext>
            </a:extLst>
          </p:cNvPr>
          <p:cNvSpPr>
            <a:spLocks noChangeArrowheads="1"/>
          </p:cNvSpPr>
          <p:nvPr/>
        </p:nvSpPr>
        <p:spPr bwMode="auto">
          <a:xfrm>
            <a:off x="179512" y="151593"/>
            <a:ext cx="464742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Problem Statement</a:t>
            </a:r>
            <a:endParaRPr lang="en-IN" sz="3200" b="1" dirty="0">
              <a:solidFill>
                <a:srgbClr val="E31E24"/>
              </a:solidFill>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9EAB96F3-6C42-A6DB-C10D-96DCBA8642F4}"/>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82404D99-6DBB-9F17-2895-3EE060BDA5E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567C7863-8017-ECD1-DBE7-EB4FC03D2169}"/>
              </a:ext>
            </a:extLst>
          </p:cNvPr>
          <p:cNvSpPr txBox="1"/>
          <p:nvPr/>
        </p:nvSpPr>
        <p:spPr>
          <a:xfrm>
            <a:off x="74128" y="1184680"/>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981D1FA6-7FFC-2AB0-874E-0B1A6825220B}"/>
              </a:ext>
            </a:extLst>
          </p:cNvPr>
          <p:cNvSpPr txBox="1"/>
          <p:nvPr/>
        </p:nvSpPr>
        <p:spPr>
          <a:xfrm>
            <a:off x="268209" y="1212586"/>
            <a:ext cx="8751600" cy="3416320"/>
          </a:xfrm>
          <a:prstGeom prst="rect">
            <a:avLst/>
          </a:prstGeom>
          <a:noFill/>
        </p:spPr>
        <p:txBody>
          <a:bodyPr wrap="square">
            <a:spAutoFit/>
          </a:bodyPr>
          <a:lstStyle/>
          <a:p>
            <a:pPr algn="just"/>
            <a:r>
              <a:rPr lang="en-US" sz="2400" b="1" dirty="0"/>
              <a:t>Expected Impact of Solving This Problem </a:t>
            </a:r>
          </a:p>
          <a:p>
            <a:pPr marL="342900" indent="-342900" algn="just">
              <a:buFont typeface="Arial" panose="020B0604020202020204" pitchFamily="34" charset="0"/>
              <a:buChar char="•"/>
            </a:pPr>
            <a:r>
              <a:rPr lang="en-US" sz="2400" b="0" i="0" dirty="0">
                <a:solidFill>
                  <a:srgbClr val="000000"/>
                </a:solidFill>
                <a:effectLst/>
                <a:latin typeface="Inter"/>
              </a:rPr>
              <a:t>A more engaging and interactive gaming experience that captivates users while boosting their cognitive skills. </a:t>
            </a:r>
          </a:p>
          <a:p>
            <a:pPr marL="342900" indent="-342900" algn="just">
              <a:buFont typeface="Arial" panose="020B0604020202020204" pitchFamily="34" charset="0"/>
              <a:buChar char="•"/>
            </a:pPr>
            <a:r>
              <a:rPr lang="en-US" sz="2400" b="0" i="0" dirty="0">
                <a:solidFill>
                  <a:srgbClr val="000000"/>
                </a:solidFill>
                <a:effectLst/>
                <a:latin typeface="Inter"/>
              </a:rPr>
              <a:t>Higher retention rates and user interest thanks to a diverse range of games and escalating difficulty levels. </a:t>
            </a:r>
          </a:p>
          <a:p>
            <a:pPr marL="342900" indent="-342900" algn="just">
              <a:buFont typeface="Arial" panose="020B0604020202020204" pitchFamily="34" charset="0"/>
              <a:buChar char="•"/>
            </a:pPr>
            <a:r>
              <a:rPr lang="en-US" sz="2400" b="0" i="0" dirty="0">
                <a:solidFill>
                  <a:srgbClr val="000000"/>
                </a:solidFill>
                <a:effectLst/>
                <a:latin typeface="Inter"/>
              </a:rPr>
              <a:t>Improved social interaction through multiplayer options, fostering both competitive and cooperative gameplay. </a:t>
            </a:r>
          </a:p>
          <a:p>
            <a:pPr marL="342900" indent="-342900" algn="just">
              <a:buFont typeface="Arial" panose="020B0604020202020204" pitchFamily="34" charset="0"/>
              <a:buChar char="•"/>
            </a:pPr>
            <a:r>
              <a:rPr lang="en-US" sz="2400" b="0" i="0" dirty="0">
                <a:solidFill>
                  <a:srgbClr val="000000"/>
                </a:solidFill>
                <a:effectLst/>
                <a:latin typeface="Inter"/>
              </a:rPr>
              <a:t>A unified platform featuring various memory games, minimizing the need to toggle between different applications.</a:t>
            </a:r>
            <a:endParaRPr lang="en-US" sz="2400" b="1" dirty="0"/>
          </a:p>
        </p:txBody>
      </p:sp>
    </p:spTree>
    <p:extLst>
      <p:ext uri="{BB962C8B-B14F-4D97-AF65-F5344CB8AC3E}">
        <p14:creationId xmlns:p14="http://schemas.microsoft.com/office/powerpoint/2010/main" val="695672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79512" y="151593"/>
            <a:ext cx="43924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Objectives</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06967" y="969469"/>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7B14FE12-9F36-1DAE-B174-062D669256D2}"/>
              </a:ext>
            </a:extLst>
          </p:cNvPr>
          <p:cNvSpPr txBox="1"/>
          <p:nvPr/>
        </p:nvSpPr>
        <p:spPr>
          <a:xfrm>
            <a:off x="72008" y="1153428"/>
            <a:ext cx="8965025" cy="5122941"/>
          </a:xfrm>
          <a:prstGeom prst="rect">
            <a:avLst/>
          </a:prstGeom>
          <a:noFill/>
        </p:spPr>
        <p:txBody>
          <a:bodyPr wrap="square">
            <a:spAutoFit/>
          </a:bodyPr>
          <a:lstStyle/>
          <a:p>
            <a:pPr algn="just">
              <a:lnSpc>
                <a:spcPct val="150000"/>
              </a:lnSpc>
            </a:pPr>
            <a:r>
              <a:rPr lang="en-US" sz="2000" b="0" i="0" dirty="0">
                <a:solidFill>
                  <a:srgbClr val="000000"/>
                </a:solidFill>
                <a:effectLst/>
                <a:latin typeface="Inter"/>
              </a:rPr>
              <a:t>Create an interactive and engaging memory-based gaming platform aimed at boosting cognitive skills through various game modes, escalating challenges, and social features.</a:t>
            </a:r>
            <a:r>
              <a:rPr lang="en-US" sz="2000" dirty="0"/>
              <a:t>	</a:t>
            </a:r>
          </a:p>
          <a:p>
            <a:pPr algn="just">
              <a:lnSpc>
                <a:spcPct val="150000"/>
              </a:lnSpc>
            </a:pPr>
            <a:r>
              <a:rPr lang="en-US" sz="2000" b="0" i="0" dirty="0">
                <a:solidFill>
                  <a:srgbClr val="000000"/>
                </a:solidFill>
                <a:effectLst/>
                <a:latin typeface="Inter"/>
              </a:rPr>
              <a:t>Specific Objectives :</a:t>
            </a:r>
          </a:p>
          <a:p>
            <a:pPr marL="342900" indent="-342900" algn="just">
              <a:lnSpc>
                <a:spcPct val="150000"/>
              </a:lnSpc>
              <a:buFont typeface="Arial" panose="020B0604020202020204" pitchFamily="34" charset="0"/>
              <a:buChar char="•"/>
            </a:pPr>
            <a:r>
              <a:rPr lang="en-US" sz="2000" b="0" i="0" dirty="0">
                <a:solidFill>
                  <a:srgbClr val="000000"/>
                </a:solidFill>
                <a:effectLst/>
                <a:latin typeface="Inter"/>
              </a:rPr>
              <a:t>Craft a platform that includes a variety of memory-boosting games to keep users engaged. </a:t>
            </a:r>
          </a:p>
          <a:p>
            <a:pPr marL="342900" indent="-342900" algn="just">
              <a:lnSpc>
                <a:spcPct val="150000"/>
              </a:lnSpc>
              <a:buFont typeface="Arial" panose="020B0604020202020204" pitchFamily="34" charset="0"/>
              <a:buChar char="•"/>
            </a:pPr>
            <a:r>
              <a:rPr lang="en-US" sz="2000" b="0" i="0" dirty="0">
                <a:solidFill>
                  <a:srgbClr val="000000"/>
                </a:solidFill>
                <a:effectLst/>
                <a:latin typeface="Inter"/>
              </a:rPr>
              <a:t>Introduce a progression of difficulty to offer players a challenging yet satisfying experience. </a:t>
            </a:r>
          </a:p>
          <a:p>
            <a:pPr marL="342900" indent="-342900" algn="just">
              <a:lnSpc>
                <a:spcPct val="150000"/>
              </a:lnSpc>
              <a:buFont typeface="Arial" panose="020B0604020202020204" pitchFamily="34" charset="0"/>
              <a:buChar char="•"/>
            </a:pPr>
            <a:r>
              <a:rPr lang="en-US" sz="2000" b="0" i="0" dirty="0">
                <a:solidFill>
                  <a:srgbClr val="000000"/>
                </a:solidFill>
                <a:effectLst/>
                <a:latin typeface="Inter"/>
              </a:rPr>
              <a:t>Build multiplayer capabilities to foster competition and social interaction. Design a user-friendly interface with seamless gameplay mechanics for an enjoyable experience.</a:t>
            </a:r>
            <a:endParaRPr lang="en-IN" sz="2000" dirty="0"/>
          </a:p>
        </p:txBody>
      </p:sp>
    </p:spTree>
    <p:extLst>
      <p:ext uri="{BB962C8B-B14F-4D97-AF65-F5344CB8AC3E}">
        <p14:creationId xmlns:p14="http://schemas.microsoft.com/office/powerpoint/2010/main" val="957423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21899"/>
            <a:ext cx="9180512" cy="6885384"/>
          </a:xfrm>
        </p:spPr>
      </p:pic>
      <p:sp>
        <p:nvSpPr>
          <p:cNvPr id="5" name="Rectangle 1"/>
          <p:cNvSpPr>
            <a:spLocks noChangeArrowheads="1"/>
          </p:cNvSpPr>
          <p:nvPr/>
        </p:nvSpPr>
        <p:spPr bwMode="auto">
          <a:xfrm>
            <a:off x="179512" y="151593"/>
            <a:ext cx="857318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Methodology, Tools, and Techniques</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44FD2DEC-853B-1F58-B958-D38FBE8F7014}"/>
              </a:ext>
            </a:extLst>
          </p:cNvPr>
          <p:cNvSpPr txBox="1"/>
          <p:nvPr/>
        </p:nvSpPr>
        <p:spPr>
          <a:xfrm>
            <a:off x="72008" y="1124749"/>
            <a:ext cx="8999984" cy="4893647"/>
          </a:xfrm>
          <a:prstGeom prst="rect">
            <a:avLst/>
          </a:prstGeom>
          <a:noFill/>
        </p:spPr>
        <p:txBody>
          <a:bodyPr wrap="square">
            <a:spAutoFit/>
          </a:bodyPr>
          <a:lstStyle/>
          <a:p>
            <a:pPr algn="just"/>
            <a:r>
              <a:rPr lang="en-US" sz="2400" b="0" i="0" dirty="0">
                <a:solidFill>
                  <a:srgbClr val="000000"/>
                </a:solidFill>
                <a:effectLst/>
                <a:latin typeface="Inter"/>
              </a:rPr>
              <a:t>The project begins with a well-defined development process that starts with researching existing memory-based games to pinpoint their shortcomings. The game aims to feature a variety of engaging memory challenges that increase in difficulty and support multiplayer gameplay.</a:t>
            </a:r>
          </a:p>
          <a:p>
            <a:pPr algn="just"/>
            <a:r>
              <a:rPr lang="en-US" sz="2400" b="1" i="0" dirty="0">
                <a:solidFill>
                  <a:srgbClr val="000000"/>
                </a:solidFill>
                <a:effectLst/>
                <a:latin typeface="Inter"/>
              </a:rPr>
              <a:t>Tools, Software, and Techniques Used:</a:t>
            </a:r>
            <a:endParaRPr lang="en-US" sz="2400" b="1" dirty="0">
              <a:solidFill>
                <a:srgbClr val="000000"/>
              </a:solidFill>
              <a:latin typeface="Inter"/>
            </a:endParaRPr>
          </a:p>
          <a:p>
            <a:pPr algn="just"/>
            <a:r>
              <a:rPr lang="en-US" sz="2400" b="1" i="0" dirty="0">
                <a:solidFill>
                  <a:srgbClr val="000000"/>
                </a:solidFill>
                <a:effectLst/>
                <a:latin typeface="Inter"/>
              </a:rPr>
              <a:t>Frontend Development: </a:t>
            </a:r>
            <a:r>
              <a:rPr lang="en-US" sz="2400" b="0" i="0" dirty="0">
                <a:solidFill>
                  <a:srgbClr val="000000"/>
                </a:solidFill>
                <a:effectLst/>
                <a:latin typeface="Inter"/>
              </a:rPr>
              <a:t>React.js is utilized to create a dynamic and responsive user interface. </a:t>
            </a:r>
          </a:p>
          <a:p>
            <a:pPr algn="just"/>
            <a:r>
              <a:rPr lang="en-US" sz="2400" b="1" i="0" dirty="0">
                <a:solidFill>
                  <a:srgbClr val="000000"/>
                </a:solidFill>
                <a:effectLst/>
                <a:latin typeface="Inter"/>
              </a:rPr>
              <a:t>Backend Development: </a:t>
            </a:r>
            <a:r>
              <a:rPr lang="en-US" sz="2400" b="0" i="0" dirty="0">
                <a:solidFill>
                  <a:srgbClr val="000000"/>
                </a:solidFill>
                <a:effectLst/>
                <a:latin typeface="Inter"/>
              </a:rPr>
              <a:t>Node.js with Express.js is employed to manage game logic and user interactions. </a:t>
            </a:r>
          </a:p>
          <a:p>
            <a:pPr algn="just"/>
            <a:r>
              <a:rPr lang="en-US" sz="2400" b="1" i="0" dirty="0">
                <a:solidFill>
                  <a:srgbClr val="000000"/>
                </a:solidFill>
                <a:effectLst/>
                <a:latin typeface="Inter"/>
              </a:rPr>
              <a:t>Database: </a:t>
            </a:r>
            <a:r>
              <a:rPr lang="en-US" sz="2400" b="0" i="0" dirty="0">
                <a:solidFill>
                  <a:srgbClr val="000000"/>
                </a:solidFill>
                <a:effectLst/>
                <a:latin typeface="Inter"/>
              </a:rPr>
              <a:t>Firebase or MongoDB is chosen for storing user progress, scores, and multiplayer data. </a:t>
            </a:r>
          </a:p>
          <a:p>
            <a:pPr algn="just"/>
            <a:r>
              <a:rPr lang="en-US" sz="2400" b="1" i="0" dirty="0">
                <a:solidFill>
                  <a:srgbClr val="000000"/>
                </a:solidFill>
                <a:effectLst/>
                <a:latin typeface="Inter"/>
              </a:rPr>
              <a:t>Game State Management: </a:t>
            </a:r>
            <a:r>
              <a:rPr lang="en-US" sz="2400" b="0" i="0" dirty="0">
                <a:solidFill>
                  <a:srgbClr val="000000"/>
                </a:solidFill>
                <a:effectLst/>
                <a:latin typeface="Inter"/>
              </a:rPr>
              <a:t>Redux or the React Context API is used to oversee player progress and real-time interactions.</a:t>
            </a:r>
          </a:p>
        </p:txBody>
      </p:sp>
    </p:spTree>
    <p:extLst>
      <p:ext uri="{BB962C8B-B14F-4D97-AF65-F5344CB8AC3E}">
        <p14:creationId xmlns:p14="http://schemas.microsoft.com/office/powerpoint/2010/main" val="3295812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8D0CEB-51DA-D36D-770A-F72A73225E34}"/>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3730624-AF13-278C-5888-604CDFF28EBE}"/>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52536" y="-235770"/>
            <a:ext cx="9180512" cy="6885384"/>
          </a:xfrm>
        </p:spPr>
      </p:pic>
      <p:sp>
        <p:nvSpPr>
          <p:cNvPr id="5" name="Rectangle 1">
            <a:extLst>
              <a:ext uri="{FF2B5EF4-FFF2-40B4-BE49-F238E27FC236}">
                <a16:creationId xmlns:a16="http://schemas.microsoft.com/office/drawing/2014/main" id="{9EC576B0-C489-8DB5-714C-58BA507D3886}"/>
              </a:ext>
            </a:extLst>
          </p:cNvPr>
          <p:cNvSpPr>
            <a:spLocks noChangeArrowheads="1"/>
          </p:cNvSpPr>
          <p:nvPr/>
        </p:nvSpPr>
        <p:spPr bwMode="auto">
          <a:xfrm>
            <a:off x="179512" y="151593"/>
            <a:ext cx="857318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Methodology, Tools, and Techniques</a:t>
            </a:r>
            <a:endParaRPr lang="en-IN" sz="3200" b="1" dirty="0">
              <a:solidFill>
                <a:srgbClr val="E31E24"/>
              </a:solidFill>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F44F4A66-5351-EB5C-2661-E34D2454FEC5}"/>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6E098BD-32DA-64FA-C06B-2D1DC3B5EC6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800470E2-9AE9-F221-CC28-7E3D116DB84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06C50A63-83A3-A740-E47C-583A4A6D075D}"/>
              </a:ext>
            </a:extLst>
          </p:cNvPr>
          <p:cNvSpPr txBox="1"/>
          <p:nvPr/>
        </p:nvSpPr>
        <p:spPr>
          <a:xfrm>
            <a:off x="216024" y="1123731"/>
            <a:ext cx="8711952" cy="3785652"/>
          </a:xfrm>
          <a:prstGeom prst="rect">
            <a:avLst/>
          </a:prstGeom>
          <a:noFill/>
        </p:spPr>
        <p:txBody>
          <a:bodyPr wrap="square">
            <a:spAutoFit/>
          </a:bodyPr>
          <a:lstStyle/>
          <a:p>
            <a:pPr algn="just"/>
            <a:r>
              <a:rPr lang="en-US" sz="2400" b="1" i="0" dirty="0">
                <a:solidFill>
                  <a:srgbClr val="000000"/>
                </a:solidFill>
                <a:effectLst/>
                <a:latin typeface="Inter"/>
              </a:rPr>
              <a:t>Multiplayer Integration: </a:t>
            </a:r>
            <a:r>
              <a:rPr lang="en-US" sz="2400" b="0" i="0" dirty="0" err="1">
                <a:solidFill>
                  <a:srgbClr val="000000"/>
                </a:solidFill>
                <a:effectLst/>
                <a:latin typeface="Inter"/>
              </a:rPr>
              <a:t>WebSockets</a:t>
            </a:r>
            <a:r>
              <a:rPr lang="en-US" sz="2400" b="0" i="0" dirty="0">
                <a:solidFill>
                  <a:srgbClr val="000000"/>
                </a:solidFill>
                <a:effectLst/>
                <a:latin typeface="Inter"/>
              </a:rPr>
              <a:t> (Socket.io) are implemented for real-time communication among players.</a:t>
            </a:r>
          </a:p>
          <a:p>
            <a:pPr algn="just"/>
            <a:endParaRPr lang="en-US" sz="2400" b="0" i="0" dirty="0">
              <a:solidFill>
                <a:srgbClr val="000000"/>
              </a:solidFill>
              <a:effectLst/>
              <a:latin typeface="Inter"/>
            </a:endParaRPr>
          </a:p>
          <a:p>
            <a:pPr algn="just"/>
            <a:r>
              <a:rPr lang="en-IN" sz="2400" b="1" i="0" dirty="0">
                <a:solidFill>
                  <a:srgbClr val="000000"/>
                </a:solidFill>
                <a:effectLst/>
                <a:latin typeface="Inter"/>
              </a:rPr>
              <a:t>Justification for Chosen Methods:</a:t>
            </a:r>
          </a:p>
          <a:p>
            <a:pPr algn="just"/>
            <a:r>
              <a:rPr lang="en-IN" sz="2400" b="0" i="0" dirty="0">
                <a:solidFill>
                  <a:srgbClr val="000000"/>
                </a:solidFill>
                <a:effectLst/>
                <a:latin typeface="Inter"/>
              </a:rPr>
              <a:t> </a:t>
            </a:r>
            <a:r>
              <a:rPr lang="en-IN" sz="2400" b="1" i="0" dirty="0">
                <a:solidFill>
                  <a:srgbClr val="000000"/>
                </a:solidFill>
                <a:effectLst/>
                <a:latin typeface="Inter"/>
              </a:rPr>
              <a:t>React.js </a:t>
            </a:r>
            <a:r>
              <a:rPr lang="en-IN" sz="2400" b="0" i="0" dirty="0">
                <a:solidFill>
                  <a:srgbClr val="000000"/>
                </a:solidFill>
                <a:effectLst/>
                <a:latin typeface="Inter"/>
              </a:rPr>
              <a:t>provides a fast and scalable frontend, ensuring a smooth gaming experience. </a:t>
            </a:r>
          </a:p>
          <a:p>
            <a:pPr algn="just"/>
            <a:r>
              <a:rPr lang="en-IN" sz="2400" b="1" i="0" dirty="0">
                <a:solidFill>
                  <a:srgbClr val="000000"/>
                </a:solidFill>
                <a:effectLst/>
                <a:latin typeface="Inter"/>
              </a:rPr>
              <a:t>Node.js </a:t>
            </a:r>
            <a:r>
              <a:rPr lang="en-IN" sz="2400" b="0" i="0" dirty="0">
                <a:solidFill>
                  <a:srgbClr val="000000"/>
                </a:solidFill>
                <a:effectLst/>
                <a:latin typeface="Inter"/>
              </a:rPr>
              <a:t>and </a:t>
            </a:r>
            <a:r>
              <a:rPr lang="en-IN" sz="2400" b="0" i="0" dirty="0" err="1">
                <a:solidFill>
                  <a:srgbClr val="000000"/>
                </a:solidFill>
                <a:effectLst/>
                <a:latin typeface="Inter"/>
              </a:rPr>
              <a:t>WebSockets</a:t>
            </a:r>
            <a:r>
              <a:rPr lang="en-IN" sz="2400" b="0" i="0" dirty="0">
                <a:solidFill>
                  <a:srgbClr val="000000"/>
                </a:solidFill>
                <a:effectLst/>
                <a:latin typeface="Inter"/>
              </a:rPr>
              <a:t> facilitate real-time interactions in multiplayer settings. </a:t>
            </a:r>
          </a:p>
          <a:p>
            <a:pPr algn="just"/>
            <a:r>
              <a:rPr lang="en-IN" sz="2400" b="0" i="0" dirty="0">
                <a:solidFill>
                  <a:srgbClr val="000000"/>
                </a:solidFill>
                <a:effectLst/>
                <a:latin typeface="Inter"/>
              </a:rPr>
              <a:t>Firebase or </a:t>
            </a:r>
            <a:r>
              <a:rPr lang="en-IN" sz="2400" b="1" i="0" dirty="0">
                <a:solidFill>
                  <a:srgbClr val="000000"/>
                </a:solidFill>
                <a:effectLst/>
                <a:latin typeface="Inter"/>
              </a:rPr>
              <a:t>MongoDB</a:t>
            </a:r>
            <a:r>
              <a:rPr lang="en-IN" sz="2400" b="0" i="0" dirty="0">
                <a:solidFill>
                  <a:srgbClr val="000000"/>
                </a:solidFill>
                <a:effectLst/>
                <a:latin typeface="Inter"/>
              </a:rPr>
              <a:t> offers efficient data storage solutions for user progress and game sessions.</a:t>
            </a:r>
            <a:endParaRPr lang="en-IN" sz="2400" dirty="0"/>
          </a:p>
        </p:txBody>
      </p:sp>
    </p:spTree>
    <p:extLst>
      <p:ext uri="{BB962C8B-B14F-4D97-AF65-F5344CB8AC3E}">
        <p14:creationId xmlns:p14="http://schemas.microsoft.com/office/powerpoint/2010/main" val="2257720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9794" y="-13692"/>
            <a:ext cx="9180512" cy="6838807"/>
          </a:xfrm>
        </p:spPr>
      </p:pic>
      <p:sp>
        <p:nvSpPr>
          <p:cNvPr id="5" name="Rectangle 1"/>
          <p:cNvSpPr>
            <a:spLocks noChangeArrowheads="1"/>
          </p:cNvSpPr>
          <p:nvPr/>
        </p:nvSpPr>
        <p:spPr bwMode="auto">
          <a:xfrm>
            <a:off x="177133" y="346645"/>
            <a:ext cx="82809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Methodology Flowchart</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pic>
        <p:nvPicPr>
          <p:cNvPr id="15" name="Picture 14">
            <a:extLst>
              <a:ext uri="{FF2B5EF4-FFF2-40B4-BE49-F238E27FC236}">
                <a16:creationId xmlns:a16="http://schemas.microsoft.com/office/drawing/2014/main" id="{279B49BB-2DCE-C7DE-C193-ED37B82B50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83768" y="1105484"/>
            <a:ext cx="4824536" cy="5405871"/>
          </a:xfrm>
          <a:prstGeom prst="rect">
            <a:avLst/>
          </a:prstGeom>
        </p:spPr>
      </p:pic>
    </p:spTree>
    <p:extLst>
      <p:ext uri="{BB962C8B-B14F-4D97-AF65-F5344CB8AC3E}">
        <p14:creationId xmlns:p14="http://schemas.microsoft.com/office/powerpoint/2010/main" val="2093371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8D841B-74CA-DD08-DC57-2744796991CE}"/>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AC2900B-3645-9BD6-81D9-B808969A6610}"/>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a:extLst>
              <a:ext uri="{FF2B5EF4-FFF2-40B4-BE49-F238E27FC236}">
                <a16:creationId xmlns:a16="http://schemas.microsoft.com/office/drawing/2014/main" id="{C8ECEBC8-6DCD-2500-2951-CF7967A47215}"/>
              </a:ext>
            </a:extLst>
          </p:cNvPr>
          <p:cNvSpPr>
            <a:spLocks noChangeArrowheads="1"/>
          </p:cNvSpPr>
          <p:nvPr/>
        </p:nvSpPr>
        <p:spPr bwMode="auto">
          <a:xfrm>
            <a:off x="177133" y="346645"/>
            <a:ext cx="82809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Project Timeline</a:t>
            </a:r>
            <a:endParaRPr lang="en-IN" sz="3200" b="1" dirty="0">
              <a:solidFill>
                <a:srgbClr val="E31E24"/>
              </a:solidFill>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DB126F11-6A87-E75F-D5F6-D578C1CC7C27}"/>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06947D3-B53B-9D95-1C04-7E3AA0B640B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45C40F21-AABC-DFB9-90B1-AD1CF565BB7B}"/>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428000CC-C39B-4200-8F80-30B288C9C5E6}"/>
              </a:ext>
            </a:extLst>
          </p:cNvPr>
          <p:cNvSpPr txBox="1"/>
          <p:nvPr/>
        </p:nvSpPr>
        <p:spPr>
          <a:xfrm>
            <a:off x="827584" y="1151303"/>
            <a:ext cx="6624736" cy="4997009"/>
          </a:xfrm>
          <a:prstGeom prst="rect">
            <a:avLst/>
          </a:prstGeom>
          <a:noFill/>
        </p:spPr>
        <p:txBody>
          <a:bodyPr wrap="square">
            <a:spAutoFit/>
          </a:bodyPr>
          <a:lstStyle/>
          <a:p>
            <a:pPr algn="just"/>
            <a:r>
              <a:rPr lang="en-US" sz="2400" b="0" i="0" dirty="0">
                <a:solidFill>
                  <a:srgbClr val="000000"/>
                </a:solidFill>
                <a:effectLst/>
              </a:rPr>
              <a:t>Phase 1: Project Planning &amp; Requirements </a:t>
            </a:r>
          </a:p>
          <a:p>
            <a:pPr algn="just"/>
            <a:r>
              <a:rPr lang="en-US" sz="2400" b="0" i="0" dirty="0">
                <a:solidFill>
                  <a:srgbClr val="000000"/>
                </a:solidFill>
                <a:effectLst/>
              </a:rPr>
              <a:t>Duration: 1 week </a:t>
            </a:r>
          </a:p>
          <a:p>
            <a:pPr algn="just"/>
            <a:r>
              <a:rPr lang="en-US" sz="2400" b="0" i="0" dirty="0">
                <a:solidFill>
                  <a:srgbClr val="000000"/>
                </a:solidFill>
                <a:effectLst/>
              </a:rPr>
              <a:t>Tasks: - Finalize the game concept and rules (e.g., number of cards, scoring system) - Identify essential features (e.g., difficulty levels, timer, leaderboard).</a:t>
            </a:r>
          </a:p>
          <a:p>
            <a:pPr algn="just"/>
            <a:endParaRPr lang="en-US" sz="2400" dirty="0">
              <a:solidFill>
                <a:srgbClr val="000000"/>
              </a:solidFill>
            </a:endParaRPr>
          </a:p>
          <a:p>
            <a:pPr algn="just"/>
            <a:r>
              <a:rPr lang="en-US" sz="2400" b="0" i="0" dirty="0">
                <a:solidFill>
                  <a:srgbClr val="000000"/>
                </a:solidFill>
                <a:effectLst/>
                <a:latin typeface="Inter"/>
              </a:rPr>
              <a:t>Phase 2: Research &amp; Game Design </a:t>
            </a:r>
          </a:p>
          <a:p>
            <a:pPr algn="just"/>
            <a:r>
              <a:rPr lang="en-US" sz="2400" b="0" i="0" dirty="0">
                <a:solidFill>
                  <a:srgbClr val="000000"/>
                </a:solidFill>
                <a:effectLst/>
                <a:latin typeface="Inter"/>
              </a:rPr>
              <a:t>Duration 1 week  </a:t>
            </a:r>
          </a:p>
          <a:p>
            <a:pPr algn="just"/>
            <a:r>
              <a:rPr lang="en-US" sz="2400" b="0" i="0" dirty="0">
                <a:solidFill>
                  <a:srgbClr val="000000"/>
                </a:solidFill>
                <a:effectLst/>
                <a:latin typeface="Inter"/>
              </a:rPr>
              <a:t>Tasks: - Analyze existing games for inspiration - Create wireframes and design the game interface - Finalize the user experience flow (e.g., how players will interact with the game).</a:t>
            </a:r>
          </a:p>
          <a:p>
            <a:pPr algn="just"/>
            <a:endParaRPr lang="en-IN" sz="2400" dirty="0"/>
          </a:p>
        </p:txBody>
      </p:sp>
    </p:spTree>
    <p:extLst>
      <p:ext uri="{BB962C8B-B14F-4D97-AF65-F5344CB8AC3E}">
        <p14:creationId xmlns:p14="http://schemas.microsoft.com/office/powerpoint/2010/main" val="1723701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C5614D-4E56-1226-35B7-F0F7B2CA9FDC}"/>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7A595CD-F711-D1BC-E09E-7ECCE79FA13D}"/>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a:extLst>
              <a:ext uri="{FF2B5EF4-FFF2-40B4-BE49-F238E27FC236}">
                <a16:creationId xmlns:a16="http://schemas.microsoft.com/office/drawing/2014/main" id="{C5FCD382-B615-4741-176F-28F7345879D0}"/>
              </a:ext>
            </a:extLst>
          </p:cNvPr>
          <p:cNvSpPr>
            <a:spLocks noChangeArrowheads="1"/>
          </p:cNvSpPr>
          <p:nvPr/>
        </p:nvSpPr>
        <p:spPr bwMode="auto">
          <a:xfrm>
            <a:off x="177133" y="346645"/>
            <a:ext cx="82809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Project Timeline</a:t>
            </a:r>
            <a:endParaRPr lang="en-IN" sz="3200" b="1" dirty="0">
              <a:solidFill>
                <a:srgbClr val="E31E24"/>
              </a:solidFill>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482512E1-04C5-15A4-7728-FFDDD69DFF1C}"/>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6B9F52B0-88C4-40D0-7EA2-5CE05E36DA1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E4974827-7B29-4D65-CFB7-F16391491BC6}"/>
              </a:ext>
            </a:extLst>
          </p:cNvPr>
          <p:cNvSpPr txBox="1"/>
          <p:nvPr/>
        </p:nvSpPr>
        <p:spPr>
          <a:xfrm>
            <a:off x="174832" y="822966"/>
            <a:ext cx="8969167" cy="5212068"/>
          </a:xfrm>
          <a:prstGeom prst="rect">
            <a:avLst/>
          </a:prstGeom>
          <a:noFill/>
        </p:spPr>
        <p:txBody>
          <a:bodyPr wrap="square">
            <a:spAutoFit/>
          </a:bodyPr>
          <a:lstStyle/>
          <a:p>
            <a:pPr marL="0" marR="0" algn="just" fontAlgn="base">
              <a:lnSpc>
                <a:spcPct val="107000"/>
              </a:lnSpc>
              <a:spcBef>
                <a:spcPts val="0"/>
              </a:spcBef>
              <a:spcAft>
                <a:spcPts val="0"/>
              </a:spcAft>
            </a:pPr>
            <a:endParaRPr lang="en-US" sz="2400" kern="100" dirty="0">
              <a:solidFill>
                <a:srgbClr val="000000"/>
              </a:solidFill>
              <a:latin typeface="Inter"/>
              <a:ea typeface="Calibri" panose="020F0502020204030204" pitchFamily="34" charset="0"/>
              <a:cs typeface="Times New Roman" panose="02020603050405020304" pitchFamily="18" charset="0"/>
            </a:endParaRPr>
          </a:p>
          <a:p>
            <a:pPr marL="0" marR="0" algn="just" fontAlgn="base">
              <a:lnSpc>
                <a:spcPct val="107000"/>
              </a:lnSpc>
              <a:spcBef>
                <a:spcPts val="0"/>
              </a:spcBef>
              <a:spcAft>
                <a:spcPts val="0"/>
              </a:spcAft>
            </a:pPr>
            <a:r>
              <a:rPr lang="en-US" sz="2400" b="0" i="0" dirty="0">
                <a:solidFill>
                  <a:srgbClr val="000000"/>
                </a:solidFill>
                <a:effectLst/>
                <a:latin typeface="Inter"/>
              </a:rPr>
              <a:t>Phase 4: Development (Core Features) </a:t>
            </a:r>
          </a:p>
          <a:p>
            <a:pPr marL="0" marR="0" algn="just" fontAlgn="base">
              <a:lnSpc>
                <a:spcPct val="107000"/>
              </a:lnSpc>
              <a:spcBef>
                <a:spcPts val="0"/>
              </a:spcBef>
              <a:spcAft>
                <a:spcPts val="0"/>
              </a:spcAft>
            </a:pPr>
            <a:r>
              <a:rPr lang="en-US" sz="2400" b="0" i="0" dirty="0">
                <a:solidFill>
                  <a:srgbClr val="000000"/>
                </a:solidFill>
                <a:effectLst/>
                <a:latin typeface="Inter"/>
              </a:rPr>
              <a:t>Duration: 3 weeks </a:t>
            </a:r>
          </a:p>
          <a:p>
            <a:pPr marL="0" marR="0" algn="just" fontAlgn="base">
              <a:lnSpc>
                <a:spcPct val="107000"/>
              </a:lnSpc>
              <a:spcBef>
                <a:spcPts val="0"/>
              </a:spcBef>
              <a:spcAft>
                <a:spcPts val="0"/>
              </a:spcAft>
            </a:pPr>
            <a:r>
              <a:rPr lang="en-US" sz="2400" b="0" i="0" dirty="0">
                <a:solidFill>
                  <a:srgbClr val="000000"/>
                </a:solidFill>
                <a:effectLst/>
                <a:latin typeface="Inter"/>
              </a:rPr>
              <a:t>Tasks: - Implement game logic (card flipping, matching, shuffling) - Develop difficulty levels (easy, medium, hard) - Add a timer and scoring system - Create a restart and shuffle feature </a:t>
            </a:r>
          </a:p>
          <a:p>
            <a:pPr marL="0" marR="0" algn="just" fontAlgn="base">
              <a:lnSpc>
                <a:spcPct val="107000"/>
              </a:lnSpc>
              <a:spcBef>
                <a:spcPts val="0"/>
              </a:spcBef>
              <a:spcAft>
                <a:spcPts val="0"/>
              </a:spcAft>
            </a:pPr>
            <a:endParaRPr lang="en-US" sz="2400" b="0" i="0" dirty="0">
              <a:solidFill>
                <a:srgbClr val="000000"/>
              </a:solidFill>
              <a:effectLst/>
              <a:latin typeface="Inter"/>
            </a:endParaRPr>
          </a:p>
          <a:p>
            <a:pPr marL="0" marR="0" algn="just" fontAlgn="base">
              <a:lnSpc>
                <a:spcPct val="107000"/>
              </a:lnSpc>
              <a:spcBef>
                <a:spcPts val="0"/>
              </a:spcBef>
              <a:spcAft>
                <a:spcPts val="0"/>
              </a:spcAft>
            </a:pPr>
            <a:r>
              <a:rPr lang="en-US" sz="2400" b="0" i="0" dirty="0">
                <a:solidFill>
                  <a:srgbClr val="000000"/>
                </a:solidFill>
                <a:effectLst/>
                <a:latin typeface="Inter"/>
              </a:rPr>
              <a:t>Phase 5: Advanced Features (Enhancements) </a:t>
            </a:r>
          </a:p>
          <a:p>
            <a:pPr marL="0" marR="0" algn="just" fontAlgn="base">
              <a:lnSpc>
                <a:spcPct val="107000"/>
              </a:lnSpc>
              <a:spcBef>
                <a:spcPts val="0"/>
              </a:spcBef>
              <a:spcAft>
                <a:spcPts val="0"/>
              </a:spcAft>
            </a:pPr>
            <a:r>
              <a:rPr lang="en-US" sz="2400" b="0" i="0" dirty="0">
                <a:solidFill>
                  <a:srgbClr val="000000"/>
                </a:solidFill>
                <a:effectLst/>
                <a:latin typeface="Inter"/>
              </a:rPr>
              <a:t>Duration: 2 weeks Activities: advanced features such as animations, sound effects, multiplayers feature and a leaderboard. </a:t>
            </a:r>
          </a:p>
          <a:p>
            <a:pPr marL="0" marR="0" algn="just" fontAlgn="base">
              <a:lnSpc>
                <a:spcPct val="107000"/>
              </a:lnSpc>
              <a:spcBef>
                <a:spcPts val="0"/>
              </a:spcBef>
              <a:spcAft>
                <a:spcPts val="0"/>
              </a:spcAft>
            </a:pPr>
            <a:r>
              <a:rPr lang="en-US" sz="2400" b="0" i="0" dirty="0">
                <a:solidFill>
                  <a:srgbClr val="000000"/>
                </a:solidFill>
                <a:effectLst/>
                <a:latin typeface="Inter"/>
              </a:rPr>
              <a:t>Tasks: - Implement card flip animations - Add sound effects (e.g., card flip, match, game over) - Create a leaderboard for top scores - Add a reset/restart buttons.</a:t>
            </a:r>
            <a:endParaRPr lang="en-US" sz="2400" kern="1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2361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A4CCEB-6562-8AD6-5409-8B45A1A8A35E}"/>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C09F822-0331-AFE7-701D-D7B1BEBF485B}"/>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a:extLst>
              <a:ext uri="{FF2B5EF4-FFF2-40B4-BE49-F238E27FC236}">
                <a16:creationId xmlns:a16="http://schemas.microsoft.com/office/drawing/2014/main" id="{A440B6C9-8C44-0A26-738D-801E874B6330}"/>
              </a:ext>
            </a:extLst>
          </p:cNvPr>
          <p:cNvSpPr>
            <a:spLocks noChangeArrowheads="1"/>
          </p:cNvSpPr>
          <p:nvPr/>
        </p:nvSpPr>
        <p:spPr bwMode="auto">
          <a:xfrm>
            <a:off x="177133" y="346645"/>
            <a:ext cx="82809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Project Timeline</a:t>
            </a:r>
            <a:endParaRPr lang="en-IN" sz="3200" b="1" dirty="0">
              <a:solidFill>
                <a:srgbClr val="E31E24"/>
              </a:solidFill>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2B2D4233-9458-7A46-D372-2A8310B63634}"/>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09E8707-EFE3-CB03-C495-72472073A00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2A8425AF-AEC7-7B23-9E21-915FF9388BC7}"/>
              </a:ext>
            </a:extLst>
          </p:cNvPr>
          <p:cNvSpPr txBox="1"/>
          <p:nvPr/>
        </p:nvSpPr>
        <p:spPr>
          <a:xfrm>
            <a:off x="218212" y="1206068"/>
            <a:ext cx="8969167" cy="2841034"/>
          </a:xfrm>
          <a:prstGeom prst="rect">
            <a:avLst/>
          </a:prstGeom>
          <a:noFill/>
        </p:spPr>
        <p:txBody>
          <a:bodyPr wrap="square">
            <a:spAutoFit/>
          </a:bodyPr>
          <a:lstStyle/>
          <a:p>
            <a:pPr marL="0" marR="0" algn="just" fontAlgn="base">
              <a:lnSpc>
                <a:spcPct val="107000"/>
              </a:lnSpc>
              <a:spcBef>
                <a:spcPts val="0"/>
              </a:spcBef>
              <a:spcAft>
                <a:spcPts val="0"/>
              </a:spcAft>
            </a:pPr>
            <a:r>
              <a:rPr lang="en-US" sz="2400" b="0" i="0" dirty="0">
                <a:solidFill>
                  <a:srgbClr val="000000"/>
                </a:solidFill>
                <a:effectLst/>
                <a:latin typeface="Inter"/>
              </a:rPr>
              <a:t>Phase 6: Deployment &amp; Launch</a:t>
            </a:r>
          </a:p>
          <a:p>
            <a:pPr marL="0" marR="0" algn="just" fontAlgn="base">
              <a:lnSpc>
                <a:spcPct val="107000"/>
              </a:lnSpc>
              <a:spcBef>
                <a:spcPts val="0"/>
              </a:spcBef>
              <a:spcAft>
                <a:spcPts val="0"/>
              </a:spcAft>
            </a:pPr>
            <a:r>
              <a:rPr lang="en-US" sz="2400" b="0" i="0" dirty="0">
                <a:solidFill>
                  <a:srgbClr val="000000"/>
                </a:solidFill>
                <a:effectLst/>
                <a:latin typeface="Inter"/>
              </a:rPr>
              <a:t> Duration: 1 week </a:t>
            </a:r>
          </a:p>
          <a:p>
            <a:pPr marL="0" marR="0" algn="just" fontAlgn="base">
              <a:lnSpc>
                <a:spcPct val="107000"/>
              </a:lnSpc>
              <a:spcBef>
                <a:spcPts val="0"/>
              </a:spcBef>
              <a:spcAft>
                <a:spcPts val="0"/>
              </a:spcAft>
            </a:pPr>
            <a:r>
              <a:rPr lang="en-US" sz="2400" b="0" i="0" dirty="0">
                <a:solidFill>
                  <a:srgbClr val="000000"/>
                </a:solidFill>
                <a:effectLst/>
                <a:latin typeface="Inter"/>
              </a:rPr>
              <a:t>Tasks: - Deploy on a hosting platform (e.g., GitHub Pages, Netlify) - Conduct final testing in the production environment - Launch the game and share the link with others.</a:t>
            </a:r>
          </a:p>
          <a:p>
            <a:pPr marL="0" marR="0" algn="just" fontAlgn="base">
              <a:lnSpc>
                <a:spcPct val="107000"/>
              </a:lnSpc>
              <a:spcBef>
                <a:spcPts val="0"/>
              </a:spcBef>
              <a:spcAft>
                <a:spcPts val="0"/>
              </a:spcAft>
            </a:pPr>
            <a:endParaRPr lang="en-US" sz="2400" kern="100" dirty="0">
              <a:solidFill>
                <a:srgbClr val="000000"/>
              </a:solidFill>
              <a:latin typeface="Inter"/>
              <a:ea typeface="Calibri" panose="020F0502020204030204" pitchFamily="34" charset="0"/>
              <a:cs typeface="Times New Roman" panose="02020603050405020304" pitchFamily="18" charset="0"/>
            </a:endParaRPr>
          </a:p>
          <a:p>
            <a:pPr marL="0" marR="0" algn="just" fontAlgn="base">
              <a:lnSpc>
                <a:spcPct val="107000"/>
              </a:lnSpc>
              <a:spcBef>
                <a:spcPts val="0"/>
              </a:spcBef>
              <a:spcAft>
                <a:spcPts val="0"/>
              </a:spcAft>
            </a:pPr>
            <a:endParaRPr lang="en-US" sz="2400" kern="100" dirty="0">
              <a:solidFill>
                <a:srgbClr val="000000"/>
              </a:solidFill>
              <a:latin typeface="Inter"/>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60287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F50F0B-637B-3EDD-4535-6657450B3959}"/>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BC7C16F-EB25-F917-FFAE-622B2581AA84}"/>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a:extLst>
              <a:ext uri="{FF2B5EF4-FFF2-40B4-BE49-F238E27FC236}">
                <a16:creationId xmlns:a16="http://schemas.microsoft.com/office/drawing/2014/main" id="{A1EF4361-691C-1F27-BA82-79ADE6503840}"/>
              </a:ext>
            </a:extLst>
          </p:cNvPr>
          <p:cNvSpPr>
            <a:spLocks noChangeArrowheads="1"/>
          </p:cNvSpPr>
          <p:nvPr/>
        </p:nvSpPr>
        <p:spPr bwMode="auto">
          <a:xfrm>
            <a:off x="177133" y="346645"/>
            <a:ext cx="82809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Project Timeline</a:t>
            </a:r>
            <a:endParaRPr lang="en-IN" sz="3200" b="1" dirty="0">
              <a:solidFill>
                <a:srgbClr val="E31E24"/>
              </a:solidFill>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F857C835-879F-5C42-6BE3-40EC0DD79E8D}"/>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BF4821CC-6E72-0F54-2B59-45DC11D9E1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133E89A6-F01B-2BD0-8562-65DC73D2997B}"/>
              </a:ext>
            </a:extLst>
          </p:cNvPr>
          <p:cNvSpPr txBox="1"/>
          <p:nvPr/>
        </p:nvSpPr>
        <p:spPr>
          <a:xfrm>
            <a:off x="323528" y="1278065"/>
            <a:ext cx="9108505" cy="1260345"/>
          </a:xfrm>
          <a:prstGeom prst="rect">
            <a:avLst/>
          </a:prstGeom>
          <a:noFill/>
        </p:spPr>
        <p:txBody>
          <a:bodyPr wrap="square">
            <a:spAutoFit/>
          </a:bodyPr>
          <a:lstStyle/>
          <a:p>
            <a:pPr marL="0" marR="0" algn="just" fontAlgn="base">
              <a:lnSpc>
                <a:spcPct val="107000"/>
              </a:lnSpc>
              <a:spcBef>
                <a:spcPts val="0"/>
              </a:spcBef>
              <a:spcAft>
                <a:spcPts val="0"/>
              </a:spcAft>
            </a:pPr>
            <a:r>
              <a:rPr lang="en-US" sz="2400" kern="100" dirty="0" err="1">
                <a:solidFill>
                  <a:srgbClr val="000000"/>
                </a:solidFill>
                <a:latin typeface="Inter"/>
                <a:ea typeface="Calibri" panose="020F0502020204030204" pitchFamily="34" charset="0"/>
                <a:cs typeface="Times New Roman" panose="02020603050405020304" pitchFamily="18" charset="0"/>
              </a:rPr>
              <a:t>Ghantt</a:t>
            </a:r>
            <a:r>
              <a:rPr lang="en-US" sz="2400" kern="100" dirty="0">
                <a:solidFill>
                  <a:srgbClr val="000000"/>
                </a:solidFill>
                <a:latin typeface="Inter"/>
                <a:ea typeface="Calibri" panose="020F0502020204030204" pitchFamily="34" charset="0"/>
                <a:cs typeface="Times New Roman" panose="02020603050405020304" pitchFamily="18" charset="0"/>
              </a:rPr>
              <a:t> Table:</a:t>
            </a:r>
          </a:p>
          <a:p>
            <a:pPr marL="0" marR="0" algn="just" fontAlgn="base">
              <a:lnSpc>
                <a:spcPct val="107000"/>
              </a:lnSpc>
              <a:spcBef>
                <a:spcPts val="0"/>
              </a:spcBef>
              <a:spcAft>
                <a:spcPts val="0"/>
              </a:spcAft>
            </a:pPr>
            <a:endParaRPr lang="en-US" sz="2400" kern="100" dirty="0">
              <a:solidFill>
                <a:srgbClr val="000000"/>
              </a:solidFill>
              <a:latin typeface="Inter"/>
              <a:ea typeface="Calibri" panose="020F0502020204030204" pitchFamily="34" charset="0"/>
              <a:cs typeface="Times New Roman" panose="02020603050405020304" pitchFamily="18" charset="0"/>
            </a:endParaRPr>
          </a:p>
          <a:p>
            <a:pPr marL="0" marR="0" algn="just" fontAlgn="base">
              <a:lnSpc>
                <a:spcPct val="107000"/>
              </a:lnSpc>
              <a:spcBef>
                <a:spcPts val="0"/>
              </a:spcBef>
              <a:spcAft>
                <a:spcPts val="0"/>
              </a:spcAft>
            </a:pPr>
            <a:endParaRPr lang="en-US" sz="2400" kern="100" dirty="0">
              <a:solidFill>
                <a:srgbClr val="000000"/>
              </a:solidFill>
              <a:latin typeface="Inter"/>
              <a:ea typeface="Calibri" panose="020F0502020204030204" pitchFamily="34" charset="0"/>
              <a:cs typeface="Times New Roman" panose="02020603050405020304" pitchFamily="18" charset="0"/>
            </a:endParaRPr>
          </a:p>
        </p:txBody>
      </p:sp>
      <p:pic>
        <p:nvPicPr>
          <p:cNvPr id="31" name="Picture 30">
            <a:extLst>
              <a:ext uri="{FF2B5EF4-FFF2-40B4-BE49-F238E27FC236}">
                <a16:creationId xmlns:a16="http://schemas.microsoft.com/office/drawing/2014/main" id="{2B21A0FF-69FC-537E-F63D-1AB4AFD587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4515" y="1871437"/>
            <a:ext cx="7973538" cy="3943900"/>
          </a:xfrm>
          <a:prstGeom prst="rect">
            <a:avLst/>
          </a:prstGeom>
        </p:spPr>
      </p:pic>
    </p:spTree>
    <p:extLst>
      <p:ext uri="{BB962C8B-B14F-4D97-AF65-F5344CB8AC3E}">
        <p14:creationId xmlns:p14="http://schemas.microsoft.com/office/powerpoint/2010/main" val="2036388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03414" y="298973"/>
            <a:ext cx="684484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Expected Results &amp; Impact</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28A0BA87-FFCE-0AD9-17CC-A811FB343CCE}"/>
              </a:ext>
            </a:extLst>
          </p:cNvPr>
          <p:cNvSpPr txBox="1"/>
          <p:nvPr/>
        </p:nvSpPr>
        <p:spPr>
          <a:xfrm>
            <a:off x="827584" y="1480231"/>
            <a:ext cx="7200800" cy="4154984"/>
          </a:xfrm>
          <a:prstGeom prst="rect">
            <a:avLst/>
          </a:prstGeom>
          <a:noFill/>
        </p:spPr>
        <p:txBody>
          <a:bodyPr wrap="square">
            <a:spAutoFit/>
          </a:bodyPr>
          <a:lstStyle/>
          <a:p>
            <a:pPr algn="just"/>
            <a:r>
              <a:rPr lang="en-IN" sz="2400" b="1" dirty="0"/>
              <a:t>Expected Results:</a:t>
            </a:r>
          </a:p>
          <a:p>
            <a:pPr algn="just"/>
            <a:r>
              <a:rPr lang="en-US" sz="2400" b="0" i="0" dirty="0">
                <a:solidFill>
                  <a:srgbClr val="000000"/>
                </a:solidFill>
                <a:effectLst/>
                <a:latin typeface="Inter"/>
              </a:rPr>
              <a:t>The goal of this project is to create a fully functional, engaging, and user-friendly memory game designed to enhance players' memory and cognitive abilities. The game will include various difficulty levels, a timer, a scoring system, and a responsive design to ensure compatibility across different devices. The final product will feature a working prototype that allows users to engage with the game, providing an enjoyable and challenging experience while fulfilling its educational objectives. </a:t>
            </a:r>
            <a:endParaRPr lang="en-IN" sz="2400" dirty="0"/>
          </a:p>
        </p:txBody>
      </p:sp>
    </p:spTree>
    <p:extLst>
      <p:ext uri="{BB962C8B-B14F-4D97-AF65-F5344CB8AC3E}">
        <p14:creationId xmlns:p14="http://schemas.microsoft.com/office/powerpoint/2010/main" val="256260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4260" y="-27384"/>
            <a:ext cx="9180512" cy="6885384"/>
          </a:xfrm>
        </p:spPr>
      </p:pic>
      <p:cxnSp>
        <p:nvCxnSpPr>
          <p:cNvPr id="11" name="Straight Connector 10"/>
          <p:cNvCxnSpPr/>
          <p:nvPr/>
        </p:nvCxnSpPr>
        <p:spPr>
          <a:xfrm>
            <a:off x="1520415" y="2060848"/>
            <a:ext cx="6306546" cy="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0382" y="150274"/>
            <a:ext cx="6396065" cy="920873"/>
          </a:xfrm>
          <a:prstGeom prst="rect">
            <a:avLst/>
          </a:prstGeom>
        </p:spPr>
      </p:pic>
      <p:sp>
        <p:nvSpPr>
          <p:cNvPr id="13" name="TextBox 12"/>
          <p:cNvSpPr txBox="1"/>
          <p:nvPr/>
        </p:nvSpPr>
        <p:spPr>
          <a:xfrm>
            <a:off x="236440" y="2219553"/>
            <a:ext cx="8784976" cy="830997"/>
          </a:xfrm>
          <a:prstGeom prst="rect">
            <a:avLst/>
          </a:prstGeom>
          <a:noFill/>
        </p:spPr>
        <p:txBody>
          <a:bodyPr wrap="square" rtlCol="0">
            <a:spAutoFit/>
          </a:bodyPr>
          <a:lstStyle/>
          <a:p>
            <a:pPr lvl="0" algn="ctr">
              <a:buSzPct val="25000"/>
            </a:pPr>
            <a:r>
              <a:rPr lang="en-IN" sz="2400" b="1" dirty="0">
                <a:solidFill>
                  <a:srgbClr val="0070C0"/>
                </a:solidFill>
                <a:ea typeface="Cambria" panose="02040503050406030204" pitchFamily="18" charset="0"/>
                <a:cs typeface="Times New Roman" panose="02020603050405020304" pitchFamily="18" charset="0"/>
                <a:sym typeface="Arial"/>
              </a:rPr>
              <a:t>Second Year Project Synopsis</a:t>
            </a:r>
          </a:p>
          <a:p>
            <a:pPr lvl="0" algn="ctr">
              <a:buSzPct val="25000"/>
            </a:pPr>
            <a:r>
              <a:rPr lang="en-IN" sz="2400" b="1" dirty="0">
                <a:solidFill>
                  <a:srgbClr val="0070C0"/>
                </a:solidFill>
                <a:ea typeface="Cambria" panose="02040503050406030204" pitchFamily="18" charset="0"/>
                <a:cs typeface="Times New Roman" panose="02020603050405020304" pitchFamily="18" charset="0"/>
                <a:sym typeface="Arial"/>
              </a:rPr>
              <a:t>Submitted by</a:t>
            </a:r>
          </a:p>
        </p:txBody>
      </p:sp>
      <p:graphicFrame>
        <p:nvGraphicFramePr>
          <p:cNvPr id="2" name="Table 2">
            <a:extLst>
              <a:ext uri="{FF2B5EF4-FFF2-40B4-BE49-F238E27FC236}">
                <a16:creationId xmlns:a16="http://schemas.microsoft.com/office/drawing/2014/main" id="{232DFD41-0025-28B4-FE3B-A54FAEE28F42}"/>
              </a:ext>
            </a:extLst>
          </p:cNvPr>
          <p:cNvGraphicFramePr>
            <a:graphicFrameLocks noGrp="1"/>
          </p:cNvGraphicFramePr>
          <p:nvPr>
            <p:extLst>
              <p:ext uri="{D42A27DB-BD31-4B8C-83A1-F6EECF244321}">
                <p14:modId xmlns:p14="http://schemas.microsoft.com/office/powerpoint/2010/main" val="1063955873"/>
              </p:ext>
            </p:extLst>
          </p:nvPr>
        </p:nvGraphicFramePr>
        <p:xfrm>
          <a:off x="1696134" y="3086002"/>
          <a:ext cx="6096000" cy="18491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537270469"/>
                    </a:ext>
                  </a:extLst>
                </a:gridCol>
                <a:gridCol w="3048000">
                  <a:extLst>
                    <a:ext uri="{9D8B030D-6E8A-4147-A177-3AD203B41FA5}">
                      <a16:colId xmlns:a16="http://schemas.microsoft.com/office/drawing/2014/main" val="3305024946"/>
                    </a:ext>
                  </a:extLst>
                </a:gridCol>
              </a:tblGrid>
              <a:tr h="370840">
                <a:tc>
                  <a:txBody>
                    <a:bodyPr/>
                    <a:lstStyle/>
                    <a:p>
                      <a:pPr algn="ctr"/>
                      <a:r>
                        <a:rPr lang="en-US" dirty="0"/>
                        <a:t>ROLL</a:t>
                      </a:r>
                    </a:p>
                  </a:txBody>
                  <a:tcPr/>
                </a:tc>
                <a:tc>
                  <a:txBody>
                    <a:bodyPr/>
                    <a:lstStyle/>
                    <a:p>
                      <a:pPr algn="ctr"/>
                      <a:r>
                        <a:rPr lang="en-US" dirty="0"/>
                        <a:t>NAME</a:t>
                      </a:r>
                    </a:p>
                  </a:txBody>
                  <a:tcPr/>
                </a:tc>
                <a:extLst>
                  <a:ext uri="{0D108BD9-81ED-4DB2-BD59-A6C34878D82A}">
                    <a16:rowId xmlns:a16="http://schemas.microsoft.com/office/drawing/2014/main" val="1765898331"/>
                  </a:ext>
                </a:extLst>
              </a:tr>
              <a:tr h="370840">
                <a:tc>
                  <a:txBody>
                    <a:bodyPr/>
                    <a:lstStyle/>
                    <a:p>
                      <a:pPr algn="ctr"/>
                      <a:r>
                        <a:rPr lang="en-US" dirty="0"/>
                        <a:t>2301010178</a:t>
                      </a:r>
                    </a:p>
                  </a:txBody>
                  <a:tcPr/>
                </a:tc>
                <a:tc>
                  <a:txBody>
                    <a:bodyPr/>
                    <a:lstStyle/>
                    <a:p>
                      <a:pPr algn="ctr"/>
                      <a:r>
                        <a:rPr lang="en-US" dirty="0"/>
                        <a:t>Yuvraj Singh</a:t>
                      </a:r>
                    </a:p>
                  </a:txBody>
                  <a:tcPr/>
                </a:tc>
                <a:extLst>
                  <a:ext uri="{0D108BD9-81ED-4DB2-BD59-A6C34878D82A}">
                    <a16:rowId xmlns:a16="http://schemas.microsoft.com/office/drawing/2014/main" val="4176101868"/>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958206324"/>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41949598"/>
                  </a:ext>
                </a:extLst>
              </a:tr>
              <a:tr h="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043375068"/>
                  </a:ext>
                </a:extLst>
              </a:tr>
            </a:tbl>
          </a:graphicData>
        </a:graphic>
      </p:graphicFrame>
      <p:sp>
        <p:nvSpPr>
          <p:cNvPr id="5" name="TextBox 4">
            <a:extLst>
              <a:ext uri="{FF2B5EF4-FFF2-40B4-BE49-F238E27FC236}">
                <a16:creationId xmlns:a16="http://schemas.microsoft.com/office/drawing/2014/main" id="{3DF18845-4075-32C5-8F4A-4F40F86E837F}"/>
              </a:ext>
            </a:extLst>
          </p:cNvPr>
          <p:cNvSpPr txBox="1"/>
          <p:nvPr/>
        </p:nvSpPr>
        <p:spPr>
          <a:xfrm>
            <a:off x="2299287" y="1212054"/>
            <a:ext cx="4659282" cy="707886"/>
          </a:xfrm>
          <a:prstGeom prst="rect">
            <a:avLst/>
          </a:prstGeom>
          <a:noFill/>
        </p:spPr>
        <p:txBody>
          <a:bodyPr wrap="square">
            <a:spAutoFit/>
          </a:bodyPr>
          <a:lstStyle/>
          <a:p>
            <a:pPr lvl="0" algn="ctr">
              <a:buSzPct val="25000"/>
            </a:pPr>
            <a:r>
              <a:rPr lang="en-US" sz="4000" b="1" dirty="0">
                <a:solidFill>
                  <a:srgbClr val="C00000"/>
                </a:solidFill>
                <a:highlight>
                  <a:srgbClr val="FFFF00"/>
                </a:highlight>
                <a:ea typeface="Cambria" panose="02040503050406030204" pitchFamily="18" charset="0"/>
                <a:cs typeface="Times New Roman" panose="02020603050405020304" pitchFamily="18" charset="0"/>
                <a:sym typeface="Arial"/>
              </a:rPr>
              <a:t>M</a:t>
            </a:r>
            <a:r>
              <a:rPr lang="en-IN" sz="4000" b="1" dirty="0" err="1">
                <a:solidFill>
                  <a:srgbClr val="C00000"/>
                </a:solidFill>
                <a:highlight>
                  <a:srgbClr val="FFFF00"/>
                </a:highlight>
                <a:ea typeface="Cambria" panose="02040503050406030204" pitchFamily="18" charset="0"/>
                <a:cs typeface="Times New Roman" panose="02020603050405020304" pitchFamily="18" charset="0"/>
                <a:sym typeface="Arial"/>
              </a:rPr>
              <a:t>emory</a:t>
            </a:r>
            <a:r>
              <a:rPr lang="en-IN" sz="4000" b="1" dirty="0">
                <a:solidFill>
                  <a:srgbClr val="C00000"/>
                </a:solidFill>
                <a:highlight>
                  <a:srgbClr val="FFFF00"/>
                </a:highlight>
                <a:ea typeface="Cambria" panose="02040503050406030204" pitchFamily="18" charset="0"/>
                <a:cs typeface="Times New Roman" panose="02020603050405020304" pitchFamily="18" charset="0"/>
                <a:sym typeface="Arial"/>
              </a:rPr>
              <a:t> Game</a:t>
            </a:r>
          </a:p>
        </p:txBody>
      </p:sp>
      <p:sp>
        <p:nvSpPr>
          <p:cNvPr id="8" name="TextBox 7">
            <a:extLst>
              <a:ext uri="{FF2B5EF4-FFF2-40B4-BE49-F238E27FC236}">
                <a16:creationId xmlns:a16="http://schemas.microsoft.com/office/drawing/2014/main" id="{40D4C745-33B7-0116-E20F-11A7F0DFD46F}"/>
              </a:ext>
            </a:extLst>
          </p:cNvPr>
          <p:cNvSpPr txBox="1"/>
          <p:nvPr/>
        </p:nvSpPr>
        <p:spPr>
          <a:xfrm>
            <a:off x="236440" y="5733256"/>
            <a:ext cx="8584032" cy="646331"/>
          </a:xfrm>
          <a:prstGeom prst="rect">
            <a:avLst/>
          </a:prstGeom>
          <a:noFill/>
        </p:spPr>
        <p:txBody>
          <a:bodyPr wrap="square">
            <a:spAutoFit/>
          </a:bodyPr>
          <a:lstStyle/>
          <a:p>
            <a:pPr lvl="0">
              <a:buSzPct val="25000"/>
            </a:pPr>
            <a:r>
              <a:rPr lang="en-IN" sz="1800" b="1" dirty="0">
                <a:solidFill>
                  <a:srgbClr val="0070C0"/>
                </a:solidFill>
                <a:ea typeface="Cambria" panose="02040503050406030204" pitchFamily="18" charset="0"/>
                <a:cs typeface="Times New Roman" panose="02020603050405020304" pitchFamily="18" charset="0"/>
                <a:sym typeface="Arial"/>
              </a:rPr>
              <a:t>Industry Mentor:</a:t>
            </a:r>
            <a:r>
              <a:rPr lang="en-IN" b="1" dirty="0">
                <a:solidFill>
                  <a:srgbClr val="0070C0"/>
                </a:solidFill>
                <a:ea typeface="Cambria" panose="02040503050406030204" pitchFamily="18" charset="0"/>
                <a:cs typeface="Times New Roman" panose="02020603050405020304" pitchFamily="18" charset="0"/>
                <a:sym typeface="Arial"/>
              </a:rPr>
              <a:t> Mr. Sandeep Singh</a:t>
            </a:r>
            <a:endParaRPr lang="en-IN" sz="1800" b="1" dirty="0">
              <a:solidFill>
                <a:srgbClr val="0070C0"/>
              </a:solidFill>
              <a:ea typeface="Cambria" panose="02040503050406030204" pitchFamily="18" charset="0"/>
              <a:cs typeface="Times New Roman" panose="02020603050405020304" pitchFamily="18" charset="0"/>
              <a:sym typeface="Arial"/>
            </a:endParaRPr>
          </a:p>
          <a:p>
            <a:pPr lvl="0">
              <a:buSzPct val="25000"/>
            </a:pPr>
            <a:r>
              <a:rPr lang="en-IN" b="1" dirty="0">
                <a:solidFill>
                  <a:srgbClr val="0070C0"/>
                </a:solidFill>
                <a:ea typeface="Cambria" panose="02040503050406030204" pitchFamily="18" charset="0"/>
                <a:cs typeface="Times New Roman" panose="02020603050405020304" pitchFamily="18" charset="0"/>
                <a:sym typeface="Arial"/>
              </a:rPr>
              <a:t>Faculty Mentor:</a:t>
            </a:r>
            <a:r>
              <a:rPr lang="en-IN" sz="1800" b="1" dirty="0">
                <a:solidFill>
                  <a:srgbClr val="0070C0"/>
                </a:solidFill>
                <a:ea typeface="Cambria" panose="02040503050406030204" pitchFamily="18" charset="0"/>
                <a:cs typeface="Times New Roman" panose="02020603050405020304" pitchFamily="18" charset="0"/>
                <a:sym typeface="Arial"/>
              </a:rPr>
              <a:t> </a:t>
            </a:r>
            <a:r>
              <a:rPr lang="en-IN" sz="1800" b="1" dirty="0" err="1">
                <a:solidFill>
                  <a:srgbClr val="0070C0"/>
                </a:solidFill>
                <a:ea typeface="Cambria" panose="02040503050406030204" pitchFamily="18" charset="0"/>
                <a:cs typeface="Times New Roman" panose="02020603050405020304" pitchFamily="18" charset="0"/>
                <a:sym typeface="Arial"/>
              </a:rPr>
              <a:t>Dr.</a:t>
            </a:r>
            <a:r>
              <a:rPr lang="en-IN" sz="1800" b="1" dirty="0">
                <a:solidFill>
                  <a:srgbClr val="0070C0"/>
                </a:solidFill>
                <a:ea typeface="Cambria" panose="02040503050406030204" pitchFamily="18" charset="0"/>
                <a:cs typeface="Times New Roman" panose="02020603050405020304" pitchFamily="18" charset="0"/>
                <a:sym typeface="Arial"/>
              </a:rPr>
              <a:t> Yogita </a:t>
            </a:r>
            <a:r>
              <a:rPr lang="en-IN" sz="1800" b="1" dirty="0" err="1">
                <a:solidFill>
                  <a:srgbClr val="0070C0"/>
                </a:solidFill>
                <a:ea typeface="Cambria" panose="02040503050406030204" pitchFamily="18" charset="0"/>
                <a:cs typeface="Times New Roman" panose="02020603050405020304" pitchFamily="18" charset="0"/>
                <a:sym typeface="Arial"/>
              </a:rPr>
              <a:t>Yashveer</a:t>
            </a:r>
            <a:r>
              <a:rPr lang="en-IN" sz="1800" b="1" dirty="0">
                <a:solidFill>
                  <a:srgbClr val="0070C0"/>
                </a:solidFill>
                <a:ea typeface="Cambria" panose="02040503050406030204" pitchFamily="18" charset="0"/>
                <a:cs typeface="Times New Roman" panose="02020603050405020304" pitchFamily="18" charset="0"/>
                <a:sym typeface="Arial"/>
              </a:rPr>
              <a:t> Raghav</a:t>
            </a:r>
          </a:p>
        </p:txBody>
      </p:sp>
    </p:spTree>
    <p:extLst>
      <p:ext uri="{BB962C8B-B14F-4D97-AF65-F5344CB8AC3E}">
        <p14:creationId xmlns:p14="http://schemas.microsoft.com/office/powerpoint/2010/main" val="4142536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392972-457A-A734-907F-E41E031BDA56}"/>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7286592-73EA-B71B-309A-86F2812460ED}"/>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a:extLst>
              <a:ext uri="{FF2B5EF4-FFF2-40B4-BE49-F238E27FC236}">
                <a16:creationId xmlns:a16="http://schemas.microsoft.com/office/drawing/2014/main" id="{C41C1CAA-1D84-4BEB-F000-C097F331A34C}"/>
              </a:ext>
            </a:extLst>
          </p:cNvPr>
          <p:cNvSpPr>
            <a:spLocks noChangeArrowheads="1"/>
          </p:cNvSpPr>
          <p:nvPr/>
        </p:nvSpPr>
        <p:spPr bwMode="auto">
          <a:xfrm>
            <a:off x="103414" y="298973"/>
            <a:ext cx="684484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Expected Results &amp; Impact</a:t>
            </a:r>
            <a:endParaRPr lang="en-IN" sz="3200" b="1" dirty="0">
              <a:solidFill>
                <a:srgbClr val="E31E24"/>
              </a:solidFill>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C0AB1471-E2E9-76AA-E122-3F82EE3B4B85}"/>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F0DA99B-6579-980B-1DDA-43E8AE6ACCC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391B5449-ED8E-F842-19B9-4C9AACA46239}"/>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B42241DF-622D-E575-3500-EC9DE00B3F2D}"/>
              </a:ext>
            </a:extLst>
          </p:cNvPr>
          <p:cNvSpPr txBox="1"/>
          <p:nvPr/>
        </p:nvSpPr>
        <p:spPr>
          <a:xfrm>
            <a:off x="827584" y="1480231"/>
            <a:ext cx="7200800" cy="4524315"/>
          </a:xfrm>
          <a:prstGeom prst="rect">
            <a:avLst/>
          </a:prstGeom>
          <a:noFill/>
        </p:spPr>
        <p:txBody>
          <a:bodyPr wrap="square">
            <a:spAutoFit/>
          </a:bodyPr>
          <a:lstStyle/>
          <a:p>
            <a:pPr algn="just"/>
            <a:r>
              <a:rPr lang="en-IN" sz="2400" b="1" dirty="0"/>
              <a:t>Impact:</a:t>
            </a:r>
          </a:p>
          <a:p>
            <a:pPr algn="just"/>
            <a:r>
              <a:rPr lang="en-US" sz="2400" b="0" i="0" dirty="0">
                <a:solidFill>
                  <a:srgbClr val="000000"/>
                </a:solidFill>
                <a:effectLst/>
                <a:latin typeface="Inter"/>
              </a:rPr>
              <a:t>This project aims to make a significant contribution to the educational gaming sector by offering a tool that improves memory and concentration through interactive play. It will also demonstrate the application of React in developing interactive web games, serving as a valuable resource for researchers focused on cognitive enhancement. Users will find an entertaining way to sharpen their memory skills, and potential future developments, such as multiplayer options or advanced analytics, could further enhance its functionality and reach.</a:t>
            </a:r>
            <a:endParaRPr lang="en-IN" sz="2400" b="1" dirty="0"/>
          </a:p>
        </p:txBody>
      </p:sp>
    </p:spTree>
    <p:extLst>
      <p:ext uri="{BB962C8B-B14F-4D97-AF65-F5344CB8AC3E}">
        <p14:creationId xmlns:p14="http://schemas.microsoft.com/office/powerpoint/2010/main" val="33618858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5A90B0-DF45-D772-F2C2-4DA9C9459708}"/>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8841DBC-268C-A507-A4A1-7C7360656340}"/>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a:extLst>
              <a:ext uri="{FF2B5EF4-FFF2-40B4-BE49-F238E27FC236}">
                <a16:creationId xmlns:a16="http://schemas.microsoft.com/office/drawing/2014/main" id="{1FEB11A7-55F7-BA44-4ABC-0E9514E1A407}"/>
              </a:ext>
            </a:extLst>
          </p:cNvPr>
          <p:cNvSpPr>
            <a:spLocks noChangeArrowheads="1"/>
          </p:cNvSpPr>
          <p:nvPr/>
        </p:nvSpPr>
        <p:spPr bwMode="auto">
          <a:xfrm>
            <a:off x="177133" y="346645"/>
            <a:ext cx="82809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References</a:t>
            </a:r>
            <a:endParaRPr lang="en-IN" sz="3200" b="1" dirty="0">
              <a:solidFill>
                <a:srgbClr val="E31E24"/>
              </a:solidFill>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914D0127-5B9D-1F1F-5AC4-DBE6A7B70CC0}"/>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E1913F5F-C1D7-7FAC-0C7C-5A9C9314CC4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519A5981-DFEE-F419-D91C-B08F4A8F860A}"/>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1401230E-A2B3-BF6C-96B3-DAEBFDD3C4B8}"/>
              </a:ext>
            </a:extLst>
          </p:cNvPr>
          <p:cNvSpPr txBox="1"/>
          <p:nvPr/>
        </p:nvSpPr>
        <p:spPr>
          <a:xfrm>
            <a:off x="251520" y="1556792"/>
            <a:ext cx="8680725" cy="3847207"/>
          </a:xfrm>
          <a:prstGeom prst="rect">
            <a:avLst/>
          </a:prstGeom>
          <a:noFill/>
        </p:spPr>
        <p:txBody>
          <a:bodyPr wrap="square">
            <a:spAutoFit/>
          </a:bodyPr>
          <a:lstStyle/>
          <a:p>
            <a:pPr marL="514350" indent="-514350" algn="just">
              <a:buAutoNum type="arabicPeriod"/>
            </a:pPr>
            <a:r>
              <a:rPr lang="en-US" sz="2400" dirty="0"/>
              <a:t>Memory Matching Game (2025). Memory Game. Retrieved From </a:t>
            </a:r>
            <a:r>
              <a:rPr lang="en-US" sz="2400" dirty="0">
                <a:hlinkClick r:id="rId5"/>
              </a:rPr>
              <a:t>https://www.memorymatching.com/</a:t>
            </a:r>
            <a:endParaRPr lang="en-US" sz="2400" dirty="0"/>
          </a:p>
          <a:p>
            <a:pPr marL="514350" indent="-514350" algn="just">
              <a:buAutoNum type="arabicPeriod"/>
            </a:pPr>
            <a:r>
              <a:rPr lang="en-US" sz="2400" dirty="0"/>
              <a:t>Memory Game - </a:t>
            </a:r>
            <a:r>
              <a:rPr lang="en-US" sz="2400" dirty="0" err="1"/>
              <a:t>Brainzilla</a:t>
            </a:r>
            <a:r>
              <a:rPr lang="en-US" sz="2400" dirty="0"/>
              <a:t>. </a:t>
            </a:r>
            <a:r>
              <a:rPr lang="en-US" sz="2400" dirty="0" err="1"/>
              <a:t>Retreived</a:t>
            </a:r>
            <a:r>
              <a:rPr lang="en-US" sz="2400" dirty="0"/>
              <a:t> From : </a:t>
            </a:r>
            <a:r>
              <a:rPr lang="en-US" sz="2400" dirty="0">
                <a:hlinkClick r:id="rId6"/>
              </a:rPr>
              <a:t>https://www.brainzilla.com/fun/memory-game/</a:t>
            </a:r>
            <a:endParaRPr lang="en-US" sz="2400" dirty="0"/>
          </a:p>
          <a:p>
            <a:pPr marL="514350" indent="-514350" algn="just">
              <a:buAutoNum type="arabicPeriod"/>
            </a:pPr>
            <a:r>
              <a:rPr lang="en-US" sz="2400" dirty="0"/>
              <a:t>Carter, B. &amp; Evans, J. (2022). “User Experience in Memory Game Design: Balancing Challenging and fun, Game Development Review.</a:t>
            </a:r>
          </a:p>
          <a:p>
            <a:pPr marL="514350" indent="-514350" algn="just">
              <a:buAutoNum type="arabicPeriod"/>
            </a:pPr>
            <a:r>
              <a:rPr lang="en-US" sz="2400" dirty="0"/>
              <a:t>Lee, R. (2020). “Enhancing Memory Retention through Game Mechanics.” Psychology and Games, 14(1)), 77-90.</a:t>
            </a:r>
            <a:endParaRPr lang="en-IN" sz="2400" dirty="0"/>
          </a:p>
          <a:p>
            <a:pPr algn="just"/>
            <a:endParaRPr lang="en-IN" sz="2800" dirty="0"/>
          </a:p>
        </p:txBody>
      </p:sp>
    </p:spTree>
    <p:extLst>
      <p:ext uri="{BB962C8B-B14F-4D97-AF65-F5344CB8AC3E}">
        <p14:creationId xmlns:p14="http://schemas.microsoft.com/office/powerpoint/2010/main" val="1015379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9180512" cy="6858000"/>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2" name="TextBox 1"/>
          <p:cNvSpPr txBox="1"/>
          <p:nvPr/>
        </p:nvSpPr>
        <p:spPr>
          <a:xfrm>
            <a:off x="1835696" y="2708920"/>
            <a:ext cx="5651034" cy="1200329"/>
          </a:xfrm>
          <a:prstGeom prst="rect">
            <a:avLst/>
          </a:prstGeom>
          <a:noFill/>
        </p:spPr>
        <p:txBody>
          <a:bodyPr wrap="none" rtlCol="0">
            <a:spAutoFit/>
          </a:bodyPr>
          <a:lstStyle/>
          <a:p>
            <a:pPr algn="ctr"/>
            <a:r>
              <a:rPr lang="en-US" sz="7200" dirty="0">
                <a:solidFill>
                  <a:srgbClr val="0060AA"/>
                </a:solidFill>
                <a:latin typeface="Garamond" pitchFamily="18" charset="0"/>
              </a:rPr>
              <a:t>THANK</a:t>
            </a:r>
            <a:r>
              <a:rPr lang="en-US" sz="7200" dirty="0">
                <a:latin typeface="Garamond" pitchFamily="18" charset="0"/>
              </a:rPr>
              <a:t> </a:t>
            </a:r>
            <a:r>
              <a:rPr lang="en-US" sz="7200" dirty="0">
                <a:solidFill>
                  <a:srgbClr val="E31E24"/>
                </a:solidFill>
                <a:latin typeface="Garamond" pitchFamily="18" charset="0"/>
              </a:rPr>
              <a:t>YOU</a:t>
            </a:r>
            <a:endParaRPr lang="en-IN" sz="7200" dirty="0">
              <a:latin typeface="Garamond" pitchFamily="18" charset="0"/>
            </a:endParaRPr>
          </a:p>
        </p:txBody>
      </p:sp>
    </p:spTree>
    <p:extLst>
      <p:ext uri="{BB962C8B-B14F-4D97-AF65-F5344CB8AC3E}">
        <p14:creationId xmlns:p14="http://schemas.microsoft.com/office/powerpoint/2010/main" val="3858198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27384"/>
            <a:ext cx="9180512" cy="6885384"/>
          </a:xfrm>
        </p:spPr>
      </p:pic>
      <p:sp>
        <p:nvSpPr>
          <p:cNvPr id="5" name="Rectangle 1"/>
          <p:cNvSpPr>
            <a:spLocks noChangeArrowheads="1"/>
          </p:cNvSpPr>
          <p:nvPr/>
        </p:nvSpPr>
        <p:spPr bwMode="auto">
          <a:xfrm>
            <a:off x="179512" y="151593"/>
            <a:ext cx="415370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Project Overview</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FA93044A-BD0D-E3F7-B6E0-02BF697009EE}"/>
              </a:ext>
            </a:extLst>
          </p:cNvPr>
          <p:cNvSpPr txBox="1"/>
          <p:nvPr/>
        </p:nvSpPr>
        <p:spPr>
          <a:xfrm>
            <a:off x="251520" y="1293834"/>
            <a:ext cx="8496944" cy="4401205"/>
          </a:xfrm>
          <a:prstGeom prst="rect">
            <a:avLst/>
          </a:prstGeom>
          <a:noFill/>
        </p:spPr>
        <p:txBody>
          <a:bodyPr wrap="square" rtlCol="0">
            <a:spAutoFit/>
          </a:bodyPr>
          <a:lstStyle/>
          <a:p>
            <a:pPr algn="just"/>
            <a:r>
              <a:rPr lang="en-US" sz="2800" dirty="0"/>
              <a:t>I</a:t>
            </a:r>
            <a:r>
              <a:rPr lang="en-IN" sz="2800" dirty="0"/>
              <a:t>’m working on a Memory Game Web App. The idea is to build a fun game, where players have to match pairs of cards, testing their memory and concentration. The game will feature randomized cards, multiple difficulty levels, scoring system to make it more engaging and interesting.</a:t>
            </a:r>
          </a:p>
          <a:p>
            <a:pPr algn="just"/>
            <a:r>
              <a:rPr lang="en-IN" sz="2800" dirty="0"/>
              <a:t>I also plan to add some cool features like, multiplayer mode, time challenges to keep things exciting. The goal is to make game both entertaining and a helpful tool to improve memory skills, all wrapped up in smooth and interactive experience.</a:t>
            </a:r>
          </a:p>
        </p:txBody>
      </p:sp>
    </p:spTree>
    <p:extLst>
      <p:ext uri="{BB962C8B-B14F-4D97-AF65-F5344CB8AC3E}">
        <p14:creationId xmlns:p14="http://schemas.microsoft.com/office/powerpoint/2010/main" val="3353784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0BCB9D-96AE-CB6E-9C36-46448345056D}"/>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12461A6-C9CF-A279-E846-5AFA1CEF067A}"/>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a:extLst>
              <a:ext uri="{FF2B5EF4-FFF2-40B4-BE49-F238E27FC236}">
                <a16:creationId xmlns:a16="http://schemas.microsoft.com/office/drawing/2014/main" id="{B99D4242-71CF-DE3F-0B66-C21402FDCF6D}"/>
              </a:ext>
            </a:extLst>
          </p:cNvPr>
          <p:cNvSpPr>
            <a:spLocks noChangeArrowheads="1"/>
          </p:cNvSpPr>
          <p:nvPr/>
        </p:nvSpPr>
        <p:spPr bwMode="auto">
          <a:xfrm>
            <a:off x="179512" y="59260"/>
            <a:ext cx="455015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4400" dirty="0">
                <a:solidFill>
                  <a:prstClr val="black"/>
                </a:solidFill>
                <a:latin typeface="Calibri"/>
                <a:ea typeface="+mj-ea"/>
                <a:cs typeface="+mj-cs"/>
                <a:sym typeface="Arial"/>
              </a:rPr>
              <a:t>A</a:t>
            </a:r>
            <a:r>
              <a:rPr lang="en-IN" sz="4400" dirty="0">
                <a:solidFill>
                  <a:prstClr val="black"/>
                </a:solidFill>
                <a:latin typeface="Calibri"/>
                <a:ea typeface="+mj-ea"/>
                <a:cs typeface="+mj-cs"/>
                <a:sym typeface="Arial"/>
              </a:rPr>
              <a:t>bout the Problem</a:t>
            </a:r>
            <a:endParaRPr lang="en-IN" sz="3200" b="1" dirty="0">
              <a:solidFill>
                <a:srgbClr val="E31E24"/>
              </a:solidFill>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74824933-86C5-EFBA-36B9-358001A06AC0}"/>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9E3AE5FC-8649-27D3-900D-5F6329A7F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FE099852-B907-412D-6E46-D21E628B3AD6}"/>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CA3DEF35-11EC-5059-39F1-AC5BCC365022}"/>
              </a:ext>
            </a:extLst>
          </p:cNvPr>
          <p:cNvSpPr txBox="1"/>
          <p:nvPr/>
        </p:nvSpPr>
        <p:spPr>
          <a:xfrm>
            <a:off x="251520" y="1484784"/>
            <a:ext cx="8712968" cy="3662541"/>
          </a:xfrm>
          <a:prstGeom prst="rect">
            <a:avLst/>
          </a:prstGeom>
          <a:noFill/>
        </p:spPr>
        <p:txBody>
          <a:bodyPr wrap="square" rtlCol="0">
            <a:spAutoFit/>
          </a:bodyPr>
          <a:lstStyle/>
          <a:p>
            <a:pPr marL="571500" indent="-571500" algn="just">
              <a:buFont typeface="Arial" panose="020B0604020202020204" pitchFamily="34" charset="0"/>
              <a:buChar char="•"/>
            </a:pPr>
            <a:r>
              <a:rPr lang="en-IN" sz="3200" dirty="0"/>
              <a:t>Problems Identified</a:t>
            </a:r>
          </a:p>
          <a:p>
            <a:pPr algn="just"/>
            <a:endParaRPr lang="en-IN" sz="3200" dirty="0"/>
          </a:p>
          <a:p>
            <a:pPr marL="457200" indent="-457200" algn="just">
              <a:buFont typeface="Wingdings" panose="05000000000000000000" pitchFamily="2" charset="2"/>
              <a:buChar char="Ø"/>
            </a:pPr>
            <a:r>
              <a:rPr lang="en-IN" sz="2800" dirty="0"/>
              <a:t>Limited Game Options: Current game apps often focus on a single type of game, limiting the user’s experience and engagement over time.</a:t>
            </a:r>
          </a:p>
          <a:p>
            <a:pPr algn="just"/>
            <a:endParaRPr lang="en-IN" sz="2800" dirty="0"/>
          </a:p>
          <a:p>
            <a:pPr marL="457200" indent="-457200" algn="just">
              <a:buFont typeface="Wingdings" panose="05000000000000000000" pitchFamily="2" charset="2"/>
              <a:buChar char="Ø"/>
            </a:pPr>
            <a:r>
              <a:rPr lang="en-IN" sz="2800" dirty="0"/>
              <a:t>Lack of Cognitive Challenges: Most game fail to offer a balance of entertainment and cognitive improvement</a:t>
            </a:r>
          </a:p>
        </p:txBody>
      </p:sp>
    </p:spTree>
    <p:extLst>
      <p:ext uri="{BB962C8B-B14F-4D97-AF65-F5344CB8AC3E}">
        <p14:creationId xmlns:p14="http://schemas.microsoft.com/office/powerpoint/2010/main" val="3638403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FDE57-0B5A-D381-02E7-5142C1678BD6}"/>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922281C-C2E9-1AD9-5E83-50353412DD1C}"/>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a:extLst>
              <a:ext uri="{FF2B5EF4-FFF2-40B4-BE49-F238E27FC236}">
                <a16:creationId xmlns:a16="http://schemas.microsoft.com/office/drawing/2014/main" id="{AC2636F7-2485-2D59-247E-742CA4369B30}"/>
              </a:ext>
            </a:extLst>
          </p:cNvPr>
          <p:cNvSpPr>
            <a:spLocks noChangeArrowheads="1"/>
          </p:cNvSpPr>
          <p:nvPr/>
        </p:nvSpPr>
        <p:spPr bwMode="auto">
          <a:xfrm>
            <a:off x="179512" y="59260"/>
            <a:ext cx="455015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4400" dirty="0">
                <a:solidFill>
                  <a:prstClr val="black"/>
                </a:solidFill>
                <a:latin typeface="Calibri"/>
                <a:ea typeface="+mj-ea"/>
                <a:cs typeface="+mj-cs"/>
                <a:sym typeface="Arial"/>
              </a:rPr>
              <a:t>A</a:t>
            </a:r>
            <a:r>
              <a:rPr lang="en-IN" sz="4400" dirty="0">
                <a:solidFill>
                  <a:prstClr val="black"/>
                </a:solidFill>
                <a:latin typeface="Calibri"/>
                <a:ea typeface="+mj-ea"/>
                <a:cs typeface="+mj-cs"/>
                <a:sym typeface="Arial"/>
              </a:rPr>
              <a:t>bout the Problem</a:t>
            </a:r>
            <a:endParaRPr lang="en-IN" sz="3200" b="1" dirty="0">
              <a:solidFill>
                <a:srgbClr val="E31E24"/>
              </a:solidFill>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0DB06027-A682-857F-421D-CD0384C9B894}"/>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9B7E4A6E-0187-20AC-1339-D3C52F29275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8BEDEE65-1EC0-BFCD-1BB9-438AA00C10B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D04195FB-2E89-6EB7-EB11-775083A2D5E6}"/>
              </a:ext>
            </a:extLst>
          </p:cNvPr>
          <p:cNvSpPr txBox="1"/>
          <p:nvPr/>
        </p:nvSpPr>
        <p:spPr>
          <a:xfrm>
            <a:off x="179512" y="1293834"/>
            <a:ext cx="8784976" cy="4093428"/>
          </a:xfrm>
          <a:prstGeom prst="rect">
            <a:avLst/>
          </a:prstGeom>
          <a:noFill/>
        </p:spPr>
        <p:txBody>
          <a:bodyPr wrap="square" rtlCol="0">
            <a:spAutoFit/>
          </a:bodyPr>
          <a:lstStyle/>
          <a:p>
            <a:pPr marL="571500" indent="-571500" algn="just">
              <a:buFont typeface="Arial" panose="020B0604020202020204" pitchFamily="34" charset="0"/>
              <a:buChar char="•"/>
            </a:pPr>
            <a:r>
              <a:rPr lang="en-IN" sz="3200" dirty="0"/>
              <a:t>Issues or Problems</a:t>
            </a:r>
          </a:p>
          <a:p>
            <a:pPr marL="571500" indent="-571500" algn="just">
              <a:buFont typeface="Wingdings" panose="05000000000000000000" pitchFamily="2" charset="2"/>
              <a:buChar char="Ø"/>
            </a:pPr>
            <a:endParaRPr lang="en-IN" sz="3200" dirty="0"/>
          </a:p>
          <a:p>
            <a:pPr marL="571500" indent="-571500" algn="just">
              <a:buFont typeface="Wingdings" panose="05000000000000000000" pitchFamily="2" charset="2"/>
              <a:buChar char="Ø"/>
            </a:pPr>
            <a:r>
              <a:rPr lang="en-IN" sz="2800" dirty="0"/>
              <a:t>Engagement Challenges: Some game fail to maintain player interest, due to lack of innovation, or multiplayer features.</a:t>
            </a:r>
          </a:p>
          <a:p>
            <a:pPr algn="just"/>
            <a:endParaRPr lang="en-IN" sz="2800" dirty="0"/>
          </a:p>
          <a:p>
            <a:pPr marL="457200" indent="-457200" algn="just">
              <a:buFont typeface="Wingdings" panose="05000000000000000000" pitchFamily="2" charset="2"/>
              <a:buChar char="Ø"/>
            </a:pPr>
            <a:r>
              <a:rPr lang="en-IN" sz="2800" dirty="0"/>
              <a:t>Lack of Innovation: Many games in the market stick to the traditional mechanics, without introducing new features, making them feel outdated.</a:t>
            </a:r>
          </a:p>
        </p:txBody>
      </p:sp>
    </p:spTree>
    <p:extLst>
      <p:ext uri="{BB962C8B-B14F-4D97-AF65-F5344CB8AC3E}">
        <p14:creationId xmlns:p14="http://schemas.microsoft.com/office/powerpoint/2010/main" val="2481866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243B73-AFAF-A4D2-5F86-FFB1DEB9688F}"/>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081A9C8-43E1-28A2-EEF2-76F75114E09E}"/>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27384"/>
            <a:ext cx="9180512" cy="6885384"/>
          </a:xfrm>
        </p:spPr>
      </p:pic>
      <p:sp>
        <p:nvSpPr>
          <p:cNvPr id="5" name="Rectangle 1">
            <a:extLst>
              <a:ext uri="{FF2B5EF4-FFF2-40B4-BE49-F238E27FC236}">
                <a16:creationId xmlns:a16="http://schemas.microsoft.com/office/drawing/2014/main" id="{5F8B0326-9040-E439-387E-3DA8B8FC4992}"/>
              </a:ext>
            </a:extLst>
          </p:cNvPr>
          <p:cNvSpPr>
            <a:spLocks noChangeArrowheads="1"/>
          </p:cNvSpPr>
          <p:nvPr/>
        </p:nvSpPr>
        <p:spPr bwMode="auto">
          <a:xfrm>
            <a:off x="179512" y="59260"/>
            <a:ext cx="455015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4400" dirty="0">
                <a:solidFill>
                  <a:prstClr val="black"/>
                </a:solidFill>
                <a:latin typeface="Calibri"/>
                <a:ea typeface="+mj-ea"/>
                <a:cs typeface="+mj-cs"/>
                <a:sym typeface="Arial"/>
              </a:rPr>
              <a:t>A</a:t>
            </a:r>
            <a:r>
              <a:rPr lang="en-IN" sz="4400" dirty="0">
                <a:solidFill>
                  <a:prstClr val="black"/>
                </a:solidFill>
                <a:latin typeface="Calibri"/>
                <a:ea typeface="+mj-ea"/>
                <a:cs typeface="+mj-cs"/>
                <a:sym typeface="Arial"/>
              </a:rPr>
              <a:t>bout the Problem</a:t>
            </a:r>
            <a:endParaRPr lang="en-IN" sz="3200" b="1" dirty="0">
              <a:solidFill>
                <a:srgbClr val="E31E24"/>
              </a:solidFill>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E0DDCD3E-5A4D-4972-523D-7E81A0B9964A}"/>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D681E438-370B-DCE4-40BA-6B9F6F918D2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C0893329-7881-C952-90DD-8F24772A9513}"/>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28E8C75F-0F69-9964-AE12-B22A66DB67BB}"/>
              </a:ext>
            </a:extLst>
          </p:cNvPr>
          <p:cNvSpPr txBox="1"/>
          <p:nvPr/>
        </p:nvSpPr>
        <p:spPr>
          <a:xfrm>
            <a:off x="48931" y="1480231"/>
            <a:ext cx="8892480" cy="3600986"/>
          </a:xfrm>
          <a:prstGeom prst="rect">
            <a:avLst/>
          </a:prstGeom>
          <a:noFill/>
        </p:spPr>
        <p:txBody>
          <a:bodyPr wrap="square" rtlCol="0">
            <a:spAutoFit/>
          </a:bodyPr>
          <a:lstStyle/>
          <a:p>
            <a:pPr marL="571500" indent="-571500" algn="just">
              <a:buFont typeface="Arial" panose="020B0604020202020204" pitchFamily="34" charset="0"/>
              <a:buChar char="•"/>
            </a:pPr>
            <a:r>
              <a:rPr lang="en-IN" sz="3200" dirty="0"/>
              <a:t>Need of Solutions</a:t>
            </a:r>
          </a:p>
          <a:p>
            <a:pPr marL="571500" indent="-571500" algn="just">
              <a:buFont typeface="Wingdings" panose="05000000000000000000" pitchFamily="2" charset="2"/>
              <a:buChar char="Ø"/>
            </a:pPr>
            <a:r>
              <a:rPr lang="en-IN" sz="2800" dirty="0"/>
              <a:t>Cognitive Engagement: Games should balance fun and mental challenge, pushing players to improve memory and focus while playing.</a:t>
            </a:r>
          </a:p>
          <a:p>
            <a:pPr algn="just"/>
            <a:endParaRPr lang="en-IN" sz="2800" dirty="0"/>
          </a:p>
          <a:p>
            <a:pPr marL="571500" indent="-571500" algn="just">
              <a:buFont typeface="Wingdings" panose="05000000000000000000" pitchFamily="2" charset="2"/>
              <a:buChar char="Ø"/>
            </a:pPr>
            <a:r>
              <a:rPr lang="en-IN" sz="2800" dirty="0"/>
              <a:t>Interactive and Social Elements: A multiplayer mode and other social features will increase engagement and allow for more competitive and fun experience.</a:t>
            </a:r>
          </a:p>
        </p:txBody>
      </p:sp>
    </p:spTree>
    <p:extLst>
      <p:ext uri="{BB962C8B-B14F-4D97-AF65-F5344CB8AC3E}">
        <p14:creationId xmlns:p14="http://schemas.microsoft.com/office/powerpoint/2010/main" val="308304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D06593-F5F9-6B15-305D-B4C80C12F8F9}"/>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B888E5B-9105-01F0-C649-631F92849156}"/>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a:extLst>
              <a:ext uri="{FF2B5EF4-FFF2-40B4-BE49-F238E27FC236}">
                <a16:creationId xmlns:a16="http://schemas.microsoft.com/office/drawing/2014/main" id="{7F462B35-0BBB-70C9-1366-C0438BC9212A}"/>
              </a:ext>
            </a:extLst>
          </p:cNvPr>
          <p:cNvSpPr>
            <a:spLocks noChangeArrowheads="1"/>
          </p:cNvSpPr>
          <p:nvPr/>
        </p:nvSpPr>
        <p:spPr bwMode="auto">
          <a:xfrm>
            <a:off x="179512" y="59260"/>
            <a:ext cx="455015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4400" dirty="0">
                <a:solidFill>
                  <a:prstClr val="black"/>
                </a:solidFill>
                <a:latin typeface="Calibri"/>
                <a:ea typeface="+mj-ea"/>
                <a:cs typeface="+mj-cs"/>
                <a:sym typeface="Arial"/>
              </a:rPr>
              <a:t>A</a:t>
            </a:r>
            <a:r>
              <a:rPr lang="en-IN" sz="4400" dirty="0">
                <a:solidFill>
                  <a:prstClr val="black"/>
                </a:solidFill>
                <a:latin typeface="Calibri"/>
                <a:ea typeface="+mj-ea"/>
                <a:cs typeface="+mj-cs"/>
                <a:sym typeface="Arial"/>
              </a:rPr>
              <a:t>bout the Problem</a:t>
            </a:r>
            <a:endParaRPr lang="en-IN" sz="3200" b="1" dirty="0">
              <a:solidFill>
                <a:srgbClr val="E31E24"/>
              </a:solidFill>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88A90E5B-6E6A-4AF9-5BC8-65870F4DA68B}"/>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A0690F77-659E-8595-A1ED-9FC916F8E6A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165D0275-9771-B034-1A9E-84B42C0EDE26}"/>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CD0629A0-5A38-5EEC-85B8-B6F3AC1E51BF}"/>
              </a:ext>
            </a:extLst>
          </p:cNvPr>
          <p:cNvSpPr txBox="1"/>
          <p:nvPr/>
        </p:nvSpPr>
        <p:spPr>
          <a:xfrm>
            <a:off x="72008" y="1196791"/>
            <a:ext cx="8622704" cy="4462760"/>
          </a:xfrm>
          <a:prstGeom prst="rect">
            <a:avLst/>
          </a:prstGeom>
          <a:noFill/>
        </p:spPr>
        <p:txBody>
          <a:bodyPr wrap="square" rtlCol="0">
            <a:spAutoFit/>
          </a:bodyPr>
          <a:lstStyle/>
          <a:p>
            <a:pPr marL="571500" indent="-571500" algn="just">
              <a:buFont typeface="Arial" panose="020B0604020202020204" pitchFamily="34" charset="0"/>
              <a:buChar char="•"/>
            </a:pPr>
            <a:r>
              <a:rPr lang="en-IN" sz="3200" dirty="0"/>
              <a:t>Existing Solution</a:t>
            </a:r>
          </a:p>
          <a:p>
            <a:pPr marL="571500" indent="-571500" algn="just">
              <a:buFont typeface="Wingdings" panose="05000000000000000000" pitchFamily="2" charset="2"/>
              <a:buChar char="Ø"/>
            </a:pPr>
            <a:r>
              <a:rPr lang="en-IN" sz="2800" dirty="0"/>
              <a:t>Memory Card Game : These games (Memory Match, Simon Says) provide simple way to test and improve memory but lack advanced difficulty levels.</a:t>
            </a:r>
          </a:p>
          <a:p>
            <a:pPr algn="just"/>
            <a:endParaRPr lang="en-IN" sz="2800" dirty="0"/>
          </a:p>
          <a:p>
            <a:pPr marL="571500" indent="-571500" algn="just">
              <a:buFont typeface="Wingdings" panose="05000000000000000000" pitchFamily="2" charset="2"/>
              <a:buChar char="Ø"/>
            </a:pPr>
            <a:r>
              <a:rPr lang="en-IN" sz="2800" dirty="0"/>
              <a:t>Basic Digital Memory Games : </a:t>
            </a:r>
            <a:r>
              <a:rPr lang="en-US" sz="2800" dirty="0"/>
              <a:t>These platforms (Mobile</a:t>
            </a:r>
            <a:r>
              <a:rPr lang="en-US" sz="2800" i="1" dirty="0"/>
              <a:t> &amp; </a:t>
            </a:r>
            <a:r>
              <a:rPr lang="en-US" sz="2800" dirty="0"/>
              <a:t>Web-Based</a:t>
            </a:r>
            <a:r>
              <a:rPr lang="en-US" sz="2800" i="1" dirty="0"/>
              <a:t> </a:t>
            </a:r>
            <a:r>
              <a:rPr lang="en-US" sz="2800" dirty="0"/>
              <a:t>Flashcard</a:t>
            </a:r>
            <a:r>
              <a:rPr lang="en-US" sz="2800" i="1" dirty="0"/>
              <a:t> </a:t>
            </a:r>
            <a:r>
              <a:rPr lang="en-US" sz="2800" dirty="0"/>
              <a:t>Apps like Anki &amp; Quizlet) assist with memory retention but focus mainly on learning-based memory recall rather than interactive and entertaining gameplay.</a:t>
            </a:r>
            <a:endParaRPr lang="en-IN" sz="2800" dirty="0"/>
          </a:p>
        </p:txBody>
      </p:sp>
    </p:spTree>
    <p:extLst>
      <p:ext uri="{BB962C8B-B14F-4D97-AF65-F5344CB8AC3E}">
        <p14:creationId xmlns:p14="http://schemas.microsoft.com/office/powerpoint/2010/main" val="831184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27384"/>
            <a:ext cx="9180512" cy="6885384"/>
          </a:xfrm>
        </p:spPr>
      </p:pic>
      <p:sp>
        <p:nvSpPr>
          <p:cNvPr id="5" name="Rectangle 1"/>
          <p:cNvSpPr>
            <a:spLocks noChangeArrowheads="1"/>
          </p:cNvSpPr>
          <p:nvPr/>
        </p:nvSpPr>
        <p:spPr bwMode="auto">
          <a:xfrm>
            <a:off x="179512" y="151593"/>
            <a:ext cx="464742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Problem Statement</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74128" y="1184680"/>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412D7EC8-BFDC-C4B6-F5D1-9906B7D02893}"/>
              </a:ext>
            </a:extLst>
          </p:cNvPr>
          <p:cNvSpPr txBox="1"/>
          <p:nvPr/>
        </p:nvSpPr>
        <p:spPr>
          <a:xfrm>
            <a:off x="284896" y="1184680"/>
            <a:ext cx="8247544" cy="5262979"/>
          </a:xfrm>
          <a:prstGeom prst="rect">
            <a:avLst/>
          </a:prstGeom>
          <a:noFill/>
        </p:spPr>
        <p:txBody>
          <a:bodyPr wrap="square">
            <a:spAutoFit/>
          </a:bodyPr>
          <a:lstStyle/>
          <a:p>
            <a:pPr algn="just"/>
            <a:r>
              <a:rPr lang="en-US" sz="2400" b="0" i="0" dirty="0">
                <a:solidFill>
                  <a:srgbClr val="000000"/>
                </a:solidFill>
                <a:effectLst/>
                <a:latin typeface="Inter"/>
              </a:rPr>
              <a:t>Memory-based games can become monotonous and offer little variety, which can reduce user engagement over time. Current options tend to concentrate on single-game formats, lack fresh features, or do not incorporate social and multiplayer aspects. Consequently, users looking for an enjoyable yet mentally stimulating experience often find themselves without a diverse platform that provides various interactive memory challenges.</a:t>
            </a:r>
          </a:p>
          <a:p>
            <a:pPr algn="just"/>
            <a:endParaRPr lang="en-US" sz="2400" dirty="0">
              <a:latin typeface="Open Sans" panose="020B0606030504020204" pitchFamily="34" charset="0"/>
            </a:endParaRPr>
          </a:p>
          <a:p>
            <a:pPr algn="just"/>
            <a:r>
              <a:rPr lang="en-IN" sz="2400" b="1" dirty="0"/>
              <a:t>Why is it Important?</a:t>
            </a:r>
          </a:p>
          <a:p>
            <a:pPr algn="just"/>
            <a:r>
              <a:rPr lang="en-US" sz="2400" b="0" i="0" dirty="0">
                <a:solidFill>
                  <a:srgbClr val="000000"/>
                </a:solidFill>
                <a:effectLst/>
                <a:latin typeface="Inter"/>
              </a:rPr>
              <a:t>Cognitive Development: Training memory is essential for enhancing focus, problem-solving skills, and overall brain health.</a:t>
            </a:r>
          </a:p>
          <a:p>
            <a:pPr algn="just"/>
            <a:r>
              <a:rPr lang="en-US" sz="2400" b="0" i="0" dirty="0">
                <a:solidFill>
                  <a:srgbClr val="000000"/>
                </a:solidFill>
                <a:effectLst/>
                <a:latin typeface="Inter"/>
              </a:rPr>
              <a:t>An interactive and engaging platform can transform this process into an enjoyable experience rather than a monotonous task.</a:t>
            </a:r>
            <a:endParaRPr lang="en-IN" sz="2400" b="1" dirty="0"/>
          </a:p>
          <a:p>
            <a:pPr algn="just"/>
            <a:endParaRPr lang="en-IN" sz="2400" b="1" dirty="0"/>
          </a:p>
        </p:txBody>
      </p:sp>
    </p:spTree>
    <p:extLst>
      <p:ext uri="{BB962C8B-B14F-4D97-AF65-F5344CB8AC3E}">
        <p14:creationId xmlns:p14="http://schemas.microsoft.com/office/powerpoint/2010/main" val="1047329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0C2026-FD73-40C9-2BCE-91B8B0E8709B}"/>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B1FC035-7591-9790-2954-548453F24868}"/>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27384"/>
            <a:ext cx="9180512" cy="6885384"/>
          </a:xfrm>
        </p:spPr>
      </p:pic>
      <p:sp>
        <p:nvSpPr>
          <p:cNvPr id="5" name="Rectangle 1">
            <a:extLst>
              <a:ext uri="{FF2B5EF4-FFF2-40B4-BE49-F238E27FC236}">
                <a16:creationId xmlns:a16="http://schemas.microsoft.com/office/drawing/2014/main" id="{8E20E445-0397-F12E-D480-348F62BA98E9}"/>
              </a:ext>
            </a:extLst>
          </p:cNvPr>
          <p:cNvSpPr>
            <a:spLocks noChangeArrowheads="1"/>
          </p:cNvSpPr>
          <p:nvPr/>
        </p:nvSpPr>
        <p:spPr bwMode="auto">
          <a:xfrm>
            <a:off x="179512" y="151593"/>
            <a:ext cx="464742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Problem Statement</a:t>
            </a:r>
            <a:endParaRPr lang="en-IN" sz="3200" b="1" dirty="0">
              <a:solidFill>
                <a:srgbClr val="E31E24"/>
              </a:solidFill>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46E3248D-812F-08A9-0E51-97DD1F9C03B9}"/>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2D0BF0D2-0B1B-5902-A09B-74C2B3855F6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B3C456D0-5C7F-BA71-59E6-116ADC5C70A8}"/>
              </a:ext>
            </a:extLst>
          </p:cNvPr>
          <p:cNvSpPr txBox="1"/>
          <p:nvPr/>
        </p:nvSpPr>
        <p:spPr>
          <a:xfrm>
            <a:off x="74128" y="1184680"/>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22208C94-7E4E-E148-CAA5-03BAE9D672DA}"/>
              </a:ext>
            </a:extLst>
          </p:cNvPr>
          <p:cNvSpPr txBox="1"/>
          <p:nvPr/>
        </p:nvSpPr>
        <p:spPr>
          <a:xfrm>
            <a:off x="284896" y="1184680"/>
            <a:ext cx="8751600" cy="3785652"/>
          </a:xfrm>
          <a:prstGeom prst="rect">
            <a:avLst/>
          </a:prstGeom>
          <a:noFill/>
        </p:spPr>
        <p:txBody>
          <a:bodyPr wrap="square">
            <a:spAutoFit/>
          </a:bodyPr>
          <a:lstStyle/>
          <a:p>
            <a:pPr algn="just"/>
            <a:r>
              <a:rPr lang="en-US" sz="2400" b="0" i="0" dirty="0">
                <a:solidFill>
                  <a:srgbClr val="000000"/>
                </a:solidFill>
                <a:effectLst/>
                <a:latin typeface="Inter"/>
              </a:rPr>
              <a:t>Engagement &amp; Retention: Players frequently lose interest in static games that offer little variety, lack difficulty progression, or miss social interaction. A thoughtfully designed game can boost user engagement and ensure it remains enjoyable over the long term.</a:t>
            </a:r>
          </a:p>
          <a:p>
            <a:pPr algn="just"/>
            <a:endParaRPr lang="en-US" sz="2400" b="0" i="0" dirty="0">
              <a:solidFill>
                <a:srgbClr val="000000"/>
              </a:solidFill>
              <a:effectLst/>
              <a:latin typeface="Inter"/>
            </a:endParaRPr>
          </a:p>
          <a:p>
            <a:pPr algn="just"/>
            <a:r>
              <a:rPr lang="en-US" sz="2400" b="0" i="0" dirty="0">
                <a:solidFill>
                  <a:srgbClr val="000000"/>
                </a:solidFill>
                <a:effectLst/>
                <a:latin typeface="Inter"/>
              </a:rPr>
              <a:t> Lack of Multiplayer &amp; Social Features: Many current solutions prioritize single-player experiences, which limits chances for competition, collaboration, and interactive learning. Incorporating social elements can make memory games more captivating and fulfilling.</a:t>
            </a:r>
            <a:endParaRPr lang="en-IN" sz="2400" b="1" dirty="0"/>
          </a:p>
        </p:txBody>
      </p:sp>
    </p:spTree>
    <p:extLst>
      <p:ext uri="{BB962C8B-B14F-4D97-AF65-F5344CB8AC3E}">
        <p14:creationId xmlns:p14="http://schemas.microsoft.com/office/powerpoint/2010/main" val="39883406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6184</TotalTime>
  <Words>1608</Words>
  <Application>Microsoft Office PowerPoint</Application>
  <PresentationFormat>On-screen Show (4:3)</PresentationFormat>
  <Paragraphs>162</Paragraphs>
  <Slides>22</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Calibri</vt:lpstr>
      <vt:lpstr>Cambria</vt:lpstr>
      <vt:lpstr>Garamond</vt:lpstr>
      <vt:lpstr>Inter</vt:lpstr>
      <vt:lpstr>Open Sans</vt:lpstr>
      <vt:lpstr>Times New Roman</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WEBDEV</dc:creator>
  <cp:lastModifiedBy>Yuvraj Singh</cp:lastModifiedBy>
  <cp:revision>323</cp:revision>
  <cp:lastPrinted>2022-09-05T08:43:44Z</cp:lastPrinted>
  <dcterms:created xsi:type="dcterms:W3CDTF">2020-01-16T09:05:56Z</dcterms:created>
  <dcterms:modified xsi:type="dcterms:W3CDTF">2025-02-02T02:07:46Z</dcterms:modified>
</cp:coreProperties>
</file>