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Poppi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0FC4EC-EB83-423B-B367-C890AA1798CF}">
  <a:tblStyle styleId="{FD0FC4EC-EB83-423B-B367-C890AA179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PoppinsSemiBold-bold.fntdata"/><Relationship Id="rId27" Type="http://schemas.openxmlformats.org/officeDocument/2006/relationships/font" Target="fonts/Poppins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oppins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9f244fe0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9f244fe0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9f244fe0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09f244fe0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4286aad3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4286aad3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4286aad3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4286aad3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4286aad3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4286aad3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9f244fe0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9f244fe0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9f244fe0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9f244fe0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9f244fe0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9f244fe0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9f244fe0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9f244fe0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9f244fe0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9f244fe0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9f244fe0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9f244fe0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4286aad3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4286aad3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4286aad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4286aad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9f244fe0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09f244fe0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9f244fe0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9f244fe0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1154210" y="1372984"/>
            <a:ext cx="2698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3" type="subTitle"/>
          </p:nvPr>
        </p:nvSpPr>
        <p:spPr>
          <a:xfrm>
            <a:off x="1154207" y="2061834"/>
            <a:ext cx="26982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 flipH="1" rot="2324845">
            <a:off x="4768389" y="-1343878"/>
            <a:ext cx="5393295" cy="5393061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2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1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8" name="Google Shape;118;p1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 flipH="1" rot="8698870">
            <a:off x="-1140220" y="-1484967"/>
            <a:ext cx="4621452" cy="4621452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1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960576" y="2153825"/>
            <a:ext cx="2190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3"/>
          <p:cNvSpPr txBox="1"/>
          <p:nvPr>
            <p:ph idx="5" type="subTitle"/>
          </p:nvPr>
        </p:nvSpPr>
        <p:spPr>
          <a:xfrm>
            <a:off x="5993124" y="2153825"/>
            <a:ext cx="2190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960576" y="3530525"/>
            <a:ext cx="2190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5993124" y="3530525"/>
            <a:ext cx="2190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flipH="1" rot="-8590643">
            <a:off x="7212872" y="-1096737"/>
            <a:ext cx="3272101" cy="3272101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1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3" type="subTitle"/>
          </p:nvPr>
        </p:nvSpPr>
        <p:spPr>
          <a:xfrm>
            <a:off x="873625" y="2331862"/>
            <a:ext cx="219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873625" y="1989475"/>
            <a:ext cx="219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3479978" y="2331862"/>
            <a:ext cx="219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6" type="subTitle"/>
          </p:nvPr>
        </p:nvSpPr>
        <p:spPr>
          <a:xfrm>
            <a:off x="3479978" y="1989475"/>
            <a:ext cx="219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4"/>
          <p:cNvSpPr txBox="1"/>
          <p:nvPr>
            <p:ph idx="7" type="subTitle"/>
          </p:nvPr>
        </p:nvSpPr>
        <p:spPr>
          <a:xfrm>
            <a:off x="6086325" y="2331862"/>
            <a:ext cx="219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8" type="subTitle"/>
          </p:nvPr>
        </p:nvSpPr>
        <p:spPr>
          <a:xfrm>
            <a:off x="6086325" y="1989475"/>
            <a:ext cx="219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4"/>
          <p:cNvSpPr txBox="1"/>
          <p:nvPr>
            <p:ph idx="9" type="subTitle"/>
          </p:nvPr>
        </p:nvSpPr>
        <p:spPr>
          <a:xfrm>
            <a:off x="873625" y="3946838"/>
            <a:ext cx="219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3" type="subTitle"/>
          </p:nvPr>
        </p:nvSpPr>
        <p:spPr>
          <a:xfrm>
            <a:off x="873625" y="3604499"/>
            <a:ext cx="219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14"/>
          <p:cNvSpPr txBox="1"/>
          <p:nvPr>
            <p:ph idx="14" type="subTitle"/>
          </p:nvPr>
        </p:nvSpPr>
        <p:spPr>
          <a:xfrm>
            <a:off x="3479978" y="3946838"/>
            <a:ext cx="219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5" type="subTitle"/>
          </p:nvPr>
        </p:nvSpPr>
        <p:spPr>
          <a:xfrm>
            <a:off x="3479978" y="3604499"/>
            <a:ext cx="219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14"/>
          <p:cNvSpPr txBox="1"/>
          <p:nvPr>
            <p:ph idx="16" type="subTitle"/>
          </p:nvPr>
        </p:nvSpPr>
        <p:spPr>
          <a:xfrm>
            <a:off x="6086325" y="3946838"/>
            <a:ext cx="219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7" type="subTitle"/>
          </p:nvPr>
        </p:nvSpPr>
        <p:spPr>
          <a:xfrm>
            <a:off x="6086325" y="3604499"/>
            <a:ext cx="219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7" name="Google Shape;157;p1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 flipH="1" rot="1720310">
            <a:off x="5434217" y="-1489011"/>
            <a:ext cx="4828341" cy="4828077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5" name="Google Shape;165;p1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3" type="subTitle"/>
          </p:nvPr>
        </p:nvSpPr>
        <p:spPr>
          <a:xfrm>
            <a:off x="711850" y="3181751"/>
            <a:ext cx="3261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>
            <p:ph hasCustomPrompt="1" type="title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17"/>
          <p:cNvSpPr txBox="1"/>
          <p:nvPr>
            <p:ph idx="1" type="subTitle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73" name="Google Shape;173;p1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7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p17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 flipH="1" rot="-2161599">
            <a:off x="-1871165" y="-1507676"/>
            <a:ext cx="3498019" cy="3498019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18"/>
          <p:cNvSpPr txBox="1"/>
          <p:nvPr>
            <p:ph idx="3" type="subTitle"/>
          </p:nvPr>
        </p:nvSpPr>
        <p:spPr>
          <a:xfrm>
            <a:off x="5220200" y="1803304"/>
            <a:ext cx="3056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5220200" y="1401875"/>
            <a:ext cx="162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" name="Google Shape;184;p18"/>
          <p:cNvSpPr txBox="1"/>
          <p:nvPr>
            <p:ph idx="4" type="title"/>
          </p:nvPr>
        </p:nvSpPr>
        <p:spPr>
          <a:xfrm>
            <a:off x="4277325" y="1401856"/>
            <a:ext cx="807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5" name="Google Shape;185;p18"/>
          <p:cNvSpPr txBox="1"/>
          <p:nvPr>
            <p:ph idx="5" type="subTitle"/>
          </p:nvPr>
        </p:nvSpPr>
        <p:spPr>
          <a:xfrm>
            <a:off x="5220200" y="2853058"/>
            <a:ext cx="3056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6" type="title"/>
          </p:nvPr>
        </p:nvSpPr>
        <p:spPr>
          <a:xfrm>
            <a:off x="5220200" y="2451627"/>
            <a:ext cx="162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7" name="Google Shape;187;p18"/>
          <p:cNvSpPr txBox="1"/>
          <p:nvPr>
            <p:ph idx="7" type="title"/>
          </p:nvPr>
        </p:nvSpPr>
        <p:spPr>
          <a:xfrm>
            <a:off x="4277325" y="2451610"/>
            <a:ext cx="807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18"/>
          <p:cNvSpPr txBox="1"/>
          <p:nvPr>
            <p:ph idx="8" type="subTitle"/>
          </p:nvPr>
        </p:nvSpPr>
        <p:spPr>
          <a:xfrm>
            <a:off x="5220200" y="3902813"/>
            <a:ext cx="3056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9" type="title"/>
          </p:nvPr>
        </p:nvSpPr>
        <p:spPr>
          <a:xfrm>
            <a:off x="5220200" y="3501376"/>
            <a:ext cx="162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" name="Google Shape;190;p18"/>
          <p:cNvSpPr txBox="1"/>
          <p:nvPr>
            <p:ph idx="13" type="title"/>
          </p:nvPr>
        </p:nvSpPr>
        <p:spPr>
          <a:xfrm>
            <a:off x="4277325" y="3501365"/>
            <a:ext cx="807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" name="Google Shape;191;p18"/>
          <p:cNvSpPr txBox="1"/>
          <p:nvPr>
            <p:ph idx="14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/>
          <p:nvPr/>
        </p:nvSpPr>
        <p:spPr>
          <a:xfrm rot="-7618588">
            <a:off x="4834559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5" name="Google Shape;195;p1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2905609" y="3153844"/>
            <a:ext cx="3330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99" name="Google Shape;199;p19"/>
          <p:cNvSpPr txBox="1"/>
          <p:nvPr>
            <p:ph idx="3" type="subTitle"/>
          </p:nvPr>
        </p:nvSpPr>
        <p:spPr>
          <a:xfrm>
            <a:off x="1973550" y="1015439"/>
            <a:ext cx="51969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/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3" name="Google Shape;203;p2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0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0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0"/>
          <p:cNvSpPr/>
          <p:nvPr/>
        </p:nvSpPr>
        <p:spPr>
          <a:xfrm flipH="1" rot="-7139419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13075" y="4623852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 rot="-9307502">
            <a:off x="4083576" y="-1422744"/>
            <a:ext cx="5772640" cy="5772640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1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3" type="subTitle"/>
          </p:nvPr>
        </p:nvSpPr>
        <p:spPr>
          <a:xfrm>
            <a:off x="1924825" y="1965824"/>
            <a:ext cx="2710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4" type="subTitle"/>
          </p:nvPr>
        </p:nvSpPr>
        <p:spPr>
          <a:xfrm>
            <a:off x="1924826" y="1572225"/>
            <a:ext cx="271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" name="Google Shape;217;p21"/>
          <p:cNvSpPr txBox="1"/>
          <p:nvPr>
            <p:ph idx="5" type="subTitle"/>
          </p:nvPr>
        </p:nvSpPr>
        <p:spPr>
          <a:xfrm>
            <a:off x="1924825" y="3213463"/>
            <a:ext cx="2710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6" type="subTitle"/>
          </p:nvPr>
        </p:nvSpPr>
        <p:spPr>
          <a:xfrm>
            <a:off x="1924826" y="2819869"/>
            <a:ext cx="271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 flipH="1" rot="9635485">
            <a:off x="-985924" y="-1106854"/>
            <a:ext cx="4092357" cy="4092357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 flipH="1" rot="-8672539">
            <a:off x="7113744" y="-1249177"/>
            <a:ext cx="3272014" cy="3272014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3" name="Google Shape;223;p2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 rot="-7618577">
            <a:off x="5309991" y="-2272309"/>
            <a:ext cx="4782668" cy="4782668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2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2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2762080" y="2587624"/>
            <a:ext cx="36303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4" name="Google Shape;234;p23"/>
          <p:cNvSpPr txBox="1"/>
          <p:nvPr>
            <p:ph idx="3" type="subTitle"/>
          </p:nvPr>
        </p:nvSpPr>
        <p:spPr>
          <a:xfrm>
            <a:off x="3004480" y="3553383"/>
            <a:ext cx="3145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23"/>
          <p:cNvSpPr txBox="1"/>
          <p:nvPr>
            <p:ph idx="4" type="title"/>
          </p:nvPr>
        </p:nvSpPr>
        <p:spPr>
          <a:xfrm>
            <a:off x="758555" y="657551"/>
            <a:ext cx="363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6" name="Google Shape;236;p23"/>
          <p:cNvSpPr txBox="1"/>
          <p:nvPr>
            <p:ph idx="5" type="subTitle"/>
          </p:nvPr>
        </p:nvSpPr>
        <p:spPr>
          <a:xfrm>
            <a:off x="1002305" y="1619632"/>
            <a:ext cx="3144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7" name="Google Shape;237;p23"/>
          <p:cNvSpPr txBox="1"/>
          <p:nvPr>
            <p:ph idx="6" type="title"/>
          </p:nvPr>
        </p:nvSpPr>
        <p:spPr>
          <a:xfrm>
            <a:off x="4764105" y="657551"/>
            <a:ext cx="363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8" name="Google Shape;238;p23"/>
          <p:cNvSpPr txBox="1"/>
          <p:nvPr>
            <p:ph idx="7" type="subTitle"/>
          </p:nvPr>
        </p:nvSpPr>
        <p:spPr>
          <a:xfrm>
            <a:off x="5007855" y="1619632"/>
            <a:ext cx="3144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 flipH="1" rot="-8320963">
            <a:off x="-713761" y="1910676"/>
            <a:ext cx="4603862" cy="4603862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2" name="Google Shape;242;p2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2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6" name="Google Shape;246;p24"/>
          <p:cNvSpPr txBox="1"/>
          <p:nvPr>
            <p:ph idx="3" type="title"/>
          </p:nvPr>
        </p:nvSpPr>
        <p:spPr>
          <a:xfrm>
            <a:off x="1547950" y="1576996"/>
            <a:ext cx="2903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7" name="Google Shape;247;p24"/>
          <p:cNvSpPr txBox="1"/>
          <p:nvPr>
            <p:ph idx="4" type="subTitle"/>
          </p:nvPr>
        </p:nvSpPr>
        <p:spPr>
          <a:xfrm>
            <a:off x="1547950" y="1954276"/>
            <a:ext cx="2903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4"/>
          <p:cNvSpPr txBox="1"/>
          <p:nvPr>
            <p:ph idx="5" type="title"/>
          </p:nvPr>
        </p:nvSpPr>
        <p:spPr>
          <a:xfrm>
            <a:off x="4692950" y="2924422"/>
            <a:ext cx="2903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24"/>
          <p:cNvSpPr txBox="1"/>
          <p:nvPr>
            <p:ph idx="6" type="subTitle"/>
          </p:nvPr>
        </p:nvSpPr>
        <p:spPr>
          <a:xfrm>
            <a:off x="4692950" y="3301702"/>
            <a:ext cx="2903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2" name="Google Shape;252;p2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4" name="Google Shape;254;p2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25"/>
          <p:cNvSpPr txBox="1"/>
          <p:nvPr>
            <p:ph type="title"/>
          </p:nvPr>
        </p:nvSpPr>
        <p:spPr>
          <a:xfrm>
            <a:off x="4572000" y="1302085"/>
            <a:ext cx="38592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3" type="subTitle"/>
          </p:nvPr>
        </p:nvSpPr>
        <p:spPr>
          <a:xfrm>
            <a:off x="4571625" y="2475001"/>
            <a:ext cx="38592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5"/>
          <p:cNvSpPr/>
          <p:nvPr/>
        </p:nvSpPr>
        <p:spPr>
          <a:xfrm flipH="1" rot="-9900482">
            <a:off x="6455460" y="-1317364"/>
            <a:ext cx="2852907" cy="2852907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0" name="Google Shape;260;p2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2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2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flipH="1">
            <a:off x="5738019" y="-1881603"/>
            <a:ext cx="2778300" cy="2778000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9" name="Google Shape;269;p2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1669166" y="724520"/>
            <a:ext cx="5804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3" type="subTitle"/>
          </p:nvPr>
        </p:nvSpPr>
        <p:spPr>
          <a:xfrm>
            <a:off x="2866999" y="1562795"/>
            <a:ext cx="3402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/>
        </p:nvSpPr>
        <p:spPr>
          <a:xfrm>
            <a:off x="1904700" y="3207250"/>
            <a:ext cx="5334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Credits: 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3" name="Google Shape;273;p2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 rot="-7618588">
            <a:off x="5402484" y="-183540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7" name="Google Shape;277;p2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2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9" name="Google Shape;279;p2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2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28"/>
          <p:cNvSpPr txBox="1"/>
          <p:nvPr>
            <p:ph idx="3" type="subTitle"/>
          </p:nvPr>
        </p:nvSpPr>
        <p:spPr>
          <a:xfrm>
            <a:off x="711850" y="1241075"/>
            <a:ext cx="36861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28"/>
          <p:cNvSpPr txBox="1"/>
          <p:nvPr>
            <p:ph idx="4" type="subTitle"/>
          </p:nvPr>
        </p:nvSpPr>
        <p:spPr>
          <a:xfrm>
            <a:off x="4745950" y="1241075"/>
            <a:ext cx="36861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43864" y="3002206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743864" y="3608820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title"/>
          </p:nvPr>
        </p:nvSpPr>
        <p:spPr>
          <a:xfrm>
            <a:off x="1312814" y="2236611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4"/>
          <p:cNvSpPr txBox="1"/>
          <p:nvPr>
            <p:ph idx="3" type="title"/>
          </p:nvPr>
        </p:nvSpPr>
        <p:spPr>
          <a:xfrm>
            <a:off x="2693535" y="3002206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4" type="subTitle"/>
          </p:nvPr>
        </p:nvSpPr>
        <p:spPr>
          <a:xfrm>
            <a:off x="2693535" y="3608820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5" type="title"/>
          </p:nvPr>
        </p:nvSpPr>
        <p:spPr>
          <a:xfrm>
            <a:off x="3262485" y="2236761"/>
            <a:ext cx="66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4"/>
          <p:cNvSpPr txBox="1"/>
          <p:nvPr>
            <p:ph idx="6" type="title"/>
          </p:nvPr>
        </p:nvSpPr>
        <p:spPr>
          <a:xfrm>
            <a:off x="4643207" y="3002206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7" type="subTitle"/>
          </p:nvPr>
        </p:nvSpPr>
        <p:spPr>
          <a:xfrm>
            <a:off x="4643207" y="3608820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8" type="title"/>
          </p:nvPr>
        </p:nvSpPr>
        <p:spPr>
          <a:xfrm>
            <a:off x="5212157" y="2236611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" name="Google Shape;36;p4"/>
          <p:cNvSpPr txBox="1"/>
          <p:nvPr>
            <p:ph idx="9" type="title"/>
          </p:nvPr>
        </p:nvSpPr>
        <p:spPr>
          <a:xfrm>
            <a:off x="6592879" y="3002206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3" type="subTitle"/>
          </p:nvPr>
        </p:nvSpPr>
        <p:spPr>
          <a:xfrm>
            <a:off x="6592879" y="3608820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4" type="title"/>
          </p:nvPr>
        </p:nvSpPr>
        <p:spPr>
          <a:xfrm>
            <a:off x="7161829" y="2236611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4"/>
          <p:cNvSpPr txBox="1"/>
          <p:nvPr>
            <p:ph idx="15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2" name="Google Shape;42;p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4"/>
          <p:cNvSpPr/>
          <p:nvPr/>
        </p:nvSpPr>
        <p:spPr>
          <a:xfrm flipH="1" rot="-5400000">
            <a:off x="8505743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 rot="-6962841">
            <a:off x="-1235620" y="3067256"/>
            <a:ext cx="3073690" cy="3073690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1" name="Google Shape;29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 rot="-7618588">
            <a:off x="4834559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idx="1" type="subTitle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idx="2" type="title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9" name="Google Shape;59;p6"/>
          <p:cNvSpPr txBox="1"/>
          <p:nvPr>
            <p:ph idx="3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6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1" name="Google Shape;61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6"/>
          <p:cNvSpPr/>
          <p:nvPr/>
        </p:nvSpPr>
        <p:spPr>
          <a:xfrm rot="-8701193">
            <a:off x="6244337" y="-1138937"/>
            <a:ext cx="4261178" cy="4261178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3" type="subTitle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 rot="5400000">
            <a:off x="-1490132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rot="-8880129">
            <a:off x="7060004" y="-912422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" name="Google Shape;75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3" type="subTitle"/>
          </p:nvPr>
        </p:nvSpPr>
        <p:spPr>
          <a:xfrm>
            <a:off x="807125" y="3825398"/>
            <a:ext cx="2145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4" type="subTitle"/>
          </p:nvPr>
        </p:nvSpPr>
        <p:spPr>
          <a:xfrm>
            <a:off x="807131" y="3375748"/>
            <a:ext cx="21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8"/>
          <p:cNvSpPr txBox="1"/>
          <p:nvPr>
            <p:ph idx="5" type="subTitle"/>
          </p:nvPr>
        </p:nvSpPr>
        <p:spPr>
          <a:xfrm>
            <a:off x="3493925" y="3825398"/>
            <a:ext cx="2145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6" type="subTitle"/>
          </p:nvPr>
        </p:nvSpPr>
        <p:spPr>
          <a:xfrm>
            <a:off x="3493931" y="3375748"/>
            <a:ext cx="21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8"/>
          <p:cNvSpPr txBox="1"/>
          <p:nvPr>
            <p:ph idx="7" type="subTitle"/>
          </p:nvPr>
        </p:nvSpPr>
        <p:spPr>
          <a:xfrm>
            <a:off x="6180725" y="3825398"/>
            <a:ext cx="2145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8" type="subTitle"/>
          </p:nvPr>
        </p:nvSpPr>
        <p:spPr>
          <a:xfrm>
            <a:off x="6180731" y="3375748"/>
            <a:ext cx="21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-7618588">
            <a:off x="4834559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20392"/>
                </a:srgbClr>
              </a:gs>
              <a:gs pos="100000">
                <a:srgbClr val="CC527A">
                  <a:alpha val="2039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5043426" y="1371816"/>
            <a:ext cx="2715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3" type="subTitle"/>
          </p:nvPr>
        </p:nvSpPr>
        <p:spPr>
          <a:xfrm>
            <a:off x="5043425" y="2062975"/>
            <a:ext cx="27159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0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2" type="subTitle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0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0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02" name="Google Shape;102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0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rgbClr val="CC527A">
                  <a:alpha val="20392"/>
                </a:srgbClr>
              </a:gs>
              <a:gs pos="100000">
                <a:srgbClr val="737373">
                  <a:alpha val="20392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4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b="0" i="0" sz="3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Bot Detection</a:t>
            </a:r>
            <a:endParaRPr/>
          </a:p>
        </p:txBody>
      </p:sp>
      <p:sp>
        <p:nvSpPr>
          <p:cNvPr id="305" name="Google Shape;305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Meer Theodore Baloch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Yuvraj Singh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9243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Grid Search techniques were used to find optimal hyperparameters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Insignificant hyperparameters not selected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Feature selection and </a:t>
            </a:r>
            <a:r>
              <a:rPr b="1" lang="en" sz="1600">
                <a:solidFill>
                  <a:srgbClr val="4A86E8"/>
                </a:solidFill>
              </a:rPr>
              <a:t>dimensionality reduction</a:t>
            </a:r>
            <a:r>
              <a:rPr lang="en" sz="1600">
                <a:solidFill>
                  <a:srgbClr val="FFFFFF"/>
                </a:solidFill>
              </a:rPr>
              <a:t> retain the most important features while reducing the feature space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4A86E8"/>
                </a:solidFill>
              </a:rPr>
              <a:t>Reduce </a:t>
            </a:r>
            <a:r>
              <a:rPr lang="en" sz="1600">
                <a:solidFill>
                  <a:srgbClr val="FFFFFF"/>
                </a:solidFill>
              </a:rPr>
              <a:t>the risk of overfitting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91" name="Google Shape;391;p43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Random Forest model had the highest accuracy at </a:t>
            </a:r>
            <a:r>
              <a:rPr b="1" lang="en" sz="1600">
                <a:solidFill>
                  <a:srgbClr val="4A86E8"/>
                </a:solidFill>
              </a:rPr>
              <a:t>97.12%</a:t>
            </a:r>
            <a:endParaRPr b="1" sz="1600">
              <a:solidFill>
                <a:srgbClr val="4A86E8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K Nearest Neighbors model had an accuracy of </a:t>
            </a:r>
            <a:r>
              <a:rPr b="1" lang="en" sz="1600">
                <a:solidFill>
                  <a:srgbClr val="4A86E8"/>
                </a:solidFill>
              </a:rPr>
              <a:t>85.61%</a:t>
            </a:r>
            <a:endParaRPr b="1" sz="1600">
              <a:solidFill>
                <a:srgbClr val="4A86E8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Sequential Neural Networks Model had an accuracy of </a:t>
            </a:r>
            <a:r>
              <a:rPr b="1" lang="en" sz="1600">
                <a:solidFill>
                  <a:srgbClr val="4A86E8"/>
                </a:solidFill>
              </a:rPr>
              <a:t>81.53%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Precision</a:t>
            </a:r>
            <a:r>
              <a:rPr lang="en" sz="1600">
                <a:solidFill>
                  <a:srgbClr val="FFFFFF"/>
                </a:solidFill>
              </a:rPr>
              <a:t>: proportion of true positive among all positive predictions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Recall</a:t>
            </a:r>
            <a:r>
              <a:rPr lang="en" sz="1600">
                <a:solidFill>
                  <a:srgbClr val="FFFFFF"/>
                </a:solidFill>
              </a:rPr>
              <a:t>: proportion of true positive predictions among all actual positive instances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F1-score</a:t>
            </a:r>
            <a:r>
              <a:rPr lang="en" sz="1600">
                <a:solidFill>
                  <a:srgbClr val="FFFFFF"/>
                </a:solidFill>
              </a:rPr>
              <a:t>: the harmonic mean of precision and recall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99" name="Google Shape;399;p44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05" name="Google Shape;405;p45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406" name="Google Shape;406;p45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7" name="Google Shape;407;p45"/>
          <p:cNvGraphicFramePr/>
          <p:nvPr/>
        </p:nvGraphicFramePr>
        <p:xfrm>
          <a:off x="952500" y="11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{FD0FC4EC-EB83-423B-B367-C890AA1798CF}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kNN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precision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recall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f1-score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p45"/>
          <p:cNvGraphicFramePr/>
          <p:nvPr/>
        </p:nvGraphicFramePr>
        <p:xfrm>
          <a:off x="952500" y="2300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{FD0FC4EC-EB83-423B-B367-C890AA1798CF}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Random Forest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p45"/>
          <p:cNvGraphicFramePr/>
          <p:nvPr/>
        </p:nvGraphicFramePr>
        <p:xfrm>
          <a:off x="952500" y="3489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{FD0FC4EC-EB83-423B-B367-C890AA1798CF}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Sequential NN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Visualization</a:t>
            </a:r>
            <a:endParaRPr/>
          </a:p>
        </p:txBody>
      </p:sp>
      <p:sp>
        <p:nvSpPr>
          <p:cNvPr id="415" name="Google Shape;415;p46"/>
          <p:cNvSpPr txBox="1"/>
          <p:nvPr>
            <p:ph idx="1" type="body"/>
          </p:nvPr>
        </p:nvSpPr>
        <p:spPr>
          <a:xfrm>
            <a:off x="713075" y="1161000"/>
            <a:ext cx="34722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True positive rate plotted </a:t>
            </a:r>
            <a:r>
              <a:rPr lang="en" sz="1600">
                <a:solidFill>
                  <a:schemeClr val="accent6"/>
                </a:solidFill>
              </a:rPr>
              <a:t>against false positive rate for different threshold values.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The closer the curve is to the </a:t>
            </a:r>
            <a:r>
              <a:rPr lang="en" sz="1600">
                <a:solidFill>
                  <a:srgbClr val="4A86E8"/>
                </a:solidFill>
              </a:rPr>
              <a:t>upper left</a:t>
            </a:r>
            <a:r>
              <a:rPr lang="en" sz="1600">
                <a:solidFill>
                  <a:schemeClr val="accent6"/>
                </a:solidFill>
              </a:rPr>
              <a:t>-hand corner of the graph, the better the </a:t>
            </a:r>
            <a:r>
              <a:rPr lang="en" sz="1600">
                <a:solidFill>
                  <a:srgbClr val="4A86E8"/>
                </a:solidFill>
              </a:rPr>
              <a:t>model's performance</a:t>
            </a:r>
            <a:endParaRPr sz="1600">
              <a:solidFill>
                <a:srgbClr val="4A86E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</a:rPr>
              <a:t>Greater Area under the Curve </a:t>
            </a:r>
            <a:r>
              <a:rPr lang="en" sz="1600">
                <a:solidFill>
                  <a:srgbClr val="4A86E8"/>
                </a:solidFill>
              </a:rPr>
              <a:t>(AUC)</a:t>
            </a:r>
            <a:endParaRPr sz="1600">
              <a:solidFill>
                <a:srgbClr val="4A86E8"/>
              </a:solidFill>
            </a:endParaRPr>
          </a:p>
        </p:txBody>
      </p:sp>
      <p:sp>
        <p:nvSpPr>
          <p:cNvPr id="416" name="Google Shape;416;p46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417" name="Google Shape;417;p46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175" y="1290400"/>
            <a:ext cx="4245750" cy="31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Visualization Continued…</a:t>
            </a:r>
            <a:endParaRPr/>
          </a:p>
        </p:txBody>
      </p:sp>
      <p:sp>
        <p:nvSpPr>
          <p:cNvPr id="424" name="Google Shape;424;p47"/>
          <p:cNvSpPr txBox="1"/>
          <p:nvPr>
            <p:ph idx="1" type="body"/>
          </p:nvPr>
        </p:nvSpPr>
        <p:spPr>
          <a:xfrm>
            <a:off x="713075" y="1161000"/>
            <a:ext cx="36300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Assess the KNN model performance on </a:t>
            </a:r>
            <a:r>
              <a:rPr lang="en" sz="1600">
                <a:solidFill>
                  <a:srgbClr val="4A86E8"/>
                </a:solidFill>
              </a:rPr>
              <a:t>training and validation sets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Overall, model is able to </a:t>
            </a:r>
            <a:r>
              <a:rPr lang="en" sz="1600">
                <a:solidFill>
                  <a:srgbClr val="4A86E8"/>
                </a:solidFill>
              </a:rPr>
              <a:t>learn from training data</a:t>
            </a:r>
            <a:r>
              <a:rPr lang="en" sz="1600">
                <a:solidFill>
                  <a:schemeClr val="accent6"/>
                </a:solidFill>
              </a:rPr>
              <a:t> and </a:t>
            </a:r>
            <a:r>
              <a:rPr lang="en" sz="1600">
                <a:solidFill>
                  <a:srgbClr val="4A86E8"/>
                </a:solidFill>
              </a:rPr>
              <a:t>generalize </a:t>
            </a:r>
            <a:r>
              <a:rPr lang="en" sz="1600">
                <a:solidFill>
                  <a:schemeClr val="accent6"/>
                </a:solidFill>
              </a:rPr>
              <a:t>information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Model is performing well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425" name="Google Shape;425;p47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426" name="Google Shape;426;p47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000" y="1272975"/>
            <a:ext cx="4087874" cy="30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433" name="Google Shape;433;p48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Steps to follow to execute code: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Run predict_model.py in src/models to predict and view evaluation of models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Run visualize.py in src/visualization to view visualizations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Note: notebook files contain testing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34" name="Google Shape;434;p48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With the results of our models, we will be able to generalize our results to other datasets of Twitter users and their tweets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Future Research: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Advanced dimensionality reduction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Natural language processing &amp; sentiment analysis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classification models for better generalization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Extend our model to other platforms</a:t>
            </a:r>
            <a:endParaRPr sz="1600"/>
          </a:p>
        </p:txBody>
      </p:sp>
      <p:sp>
        <p:nvSpPr>
          <p:cNvPr id="442" name="Google Shape;442;p49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9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Pre-processing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Exploratory</a:t>
            </a:r>
            <a:r>
              <a:rPr lang="en" sz="1600"/>
              <a:t> Data Analysis (EDA)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Planning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Model Training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Demonstration</a:t>
            </a:r>
            <a:endParaRPr sz="1600"/>
          </a:p>
        </p:txBody>
      </p:sp>
      <p:sp>
        <p:nvSpPr>
          <p:cNvPr id="313" name="Google Shape;313;p35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0" name="Google Shape;320;p36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We aim to develop a system for </a:t>
            </a:r>
            <a:r>
              <a:rPr lang="en" sz="1600">
                <a:solidFill>
                  <a:srgbClr val="4A86E8"/>
                </a:solidFill>
              </a:rPr>
              <a:t>detecting automated accounts</a:t>
            </a:r>
            <a:r>
              <a:rPr lang="en" sz="1600"/>
              <a:t> on Twitter based on profile information and tweets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Classify accounts and spam or not spam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Explore various data</a:t>
            </a:r>
            <a:r>
              <a:rPr lang="en" sz="1600">
                <a:solidFill>
                  <a:srgbClr val="4A86E8"/>
                </a:solidFill>
              </a:rPr>
              <a:t> pre-processing</a:t>
            </a:r>
            <a:r>
              <a:rPr lang="en" sz="1600"/>
              <a:t> techniques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Build machine learning models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/>
              <a:t>K Nearest Neighbours (KNN)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/>
              <a:t>Random </a:t>
            </a:r>
            <a:r>
              <a:rPr lang="en" sz="1600"/>
              <a:t>forest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/>
              <a:t>Sequential Neural Networks</a:t>
            </a:r>
            <a:endParaRPr sz="1600"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23" y="2902075"/>
            <a:ext cx="3238900" cy="1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</a:rPr>
              <a:t>Procedure: </a:t>
            </a:r>
            <a:endParaRPr b="1" sz="18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Data cleaning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Size reduction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Feature selection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Normalization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Data transformation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Missing values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330" name="Google Shape;330;p37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000" y="1542025"/>
            <a:ext cx="4534924" cy="28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713075" y="1161000"/>
            <a:ext cx="28941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Feature Importance generated from random forest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Contribution of each feature to the </a:t>
            </a:r>
            <a:r>
              <a:rPr lang="en" sz="1600">
                <a:solidFill>
                  <a:srgbClr val="4A86E8"/>
                </a:solidFill>
              </a:rPr>
              <a:t>predictive power</a:t>
            </a:r>
            <a:r>
              <a:rPr lang="en" sz="1600"/>
              <a:t> of our model.</a:t>
            </a:r>
            <a:endParaRPr sz="1600"/>
          </a:p>
        </p:txBody>
      </p:sp>
      <p:sp>
        <p:nvSpPr>
          <p:cNvPr id="339" name="Google Shape;339;p38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325" y="1521647"/>
            <a:ext cx="4813125" cy="28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Continued…</a:t>
            </a:r>
            <a:endParaRPr/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713075" y="1161000"/>
            <a:ext cx="35790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Statistical analysis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Strength and direction of correlations between variables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Outliers and anomalies</a:t>
            </a:r>
            <a:endParaRPr sz="1600"/>
          </a:p>
        </p:txBody>
      </p:sp>
      <p:sp>
        <p:nvSpPr>
          <p:cNvPr id="348" name="Google Shape;348;p39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950" y="1315125"/>
            <a:ext cx="4138974" cy="31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Platform and Machine Configuration Used: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Central Processing Unit (CPU)</a:t>
            </a:r>
            <a:r>
              <a:rPr lang="en" sz="1600"/>
              <a:t>: Intel Core i7-8565U CPU @ 1.80GHz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Graphics Processing Unit (GPU)</a:t>
            </a:r>
            <a:r>
              <a:rPr lang="en" sz="1600"/>
              <a:t>: NVIDIA GeForce GTX 1050 Ti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Memory</a:t>
            </a:r>
            <a:r>
              <a:rPr lang="en" sz="1600"/>
              <a:t>: 8GB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Operating System</a:t>
            </a:r>
            <a:r>
              <a:rPr lang="en" sz="1600"/>
              <a:t>: Windows 10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7" name="Google Shape;357;p40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00" y="33849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00" y="33849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500" y="33849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K Nearest Neighbor (kNN) Classifier ✔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Random Forest  Classifier ✔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Sequential Neural Network ✔</a:t>
            </a:r>
            <a:endParaRPr sz="1600"/>
          </a:p>
        </p:txBody>
      </p:sp>
      <p:sp>
        <p:nvSpPr>
          <p:cNvPr id="367" name="Google Shape;367;p41"/>
          <p:cNvSpPr/>
          <p:nvPr/>
        </p:nvSpPr>
        <p:spPr>
          <a:xfrm>
            <a:off x="807100" y="2720900"/>
            <a:ext cx="2166600" cy="1902900"/>
          </a:xfrm>
          <a:prstGeom prst="roundRect">
            <a:avLst>
              <a:gd fmla="val 16667" name="adj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Planning</a:t>
            </a:r>
            <a:endParaRPr/>
          </a:p>
        </p:txBody>
      </p:sp>
      <p:sp>
        <p:nvSpPr>
          <p:cNvPr id="369" name="Google Shape;369;p41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5984238" y="2720900"/>
            <a:ext cx="2166600" cy="1902900"/>
          </a:xfrm>
          <a:prstGeom prst="roundRect">
            <a:avLst>
              <a:gd fmla="val 16667" name="adj"/>
            </a:avLst>
          </a:prstGeom>
          <a:solidFill>
            <a:srgbClr val="FFFFFF">
              <a:alpha val="40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775" y="2853538"/>
            <a:ext cx="1514675" cy="15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 rotWithShape="1">
          <a:blip r:embed="rId4">
            <a:alphaModFix/>
          </a:blip>
          <a:srcRect b="26494" l="68398" r="0" t="22555"/>
          <a:stretch/>
        </p:blipFill>
        <p:spPr>
          <a:xfrm>
            <a:off x="908412" y="2782375"/>
            <a:ext cx="1963974" cy="17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/>
          <p:nvPr/>
        </p:nvSpPr>
        <p:spPr>
          <a:xfrm>
            <a:off x="3055138" y="2720900"/>
            <a:ext cx="2835000" cy="1902900"/>
          </a:xfrm>
          <a:prstGeom prst="roundRect">
            <a:avLst>
              <a:gd fmla="val 16667" name="adj"/>
            </a:avLst>
          </a:prstGeom>
          <a:solidFill>
            <a:srgbClr val="FFFFFF">
              <a:alpha val="40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288" y="2923489"/>
            <a:ext cx="2993374" cy="16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Train-test split at </a:t>
            </a:r>
            <a:r>
              <a:rPr b="1" lang="en" sz="1600">
                <a:solidFill>
                  <a:srgbClr val="4A86E8"/>
                </a:solidFill>
              </a:rPr>
              <a:t>80:20</a:t>
            </a:r>
            <a:r>
              <a:rPr lang="en" sz="1600"/>
              <a:t> ratio, with </a:t>
            </a:r>
            <a:r>
              <a:rPr b="1" lang="en" sz="1600">
                <a:solidFill>
                  <a:srgbClr val="4A86E8"/>
                </a:solidFill>
              </a:rPr>
              <a:t>20%</a:t>
            </a:r>
            <a:r>
              <a:rPr lang="en" sz="1600"/>
              <a:t> as validation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rgbClr val="4A86E8"/>
                </a:solidFill>
              </a:rPr>
              <a:t>Several </a:t>
            </a:r>
            <a:r>
              <a:rPr lang="en" sz="1600"/>
              <a:t>models are trained on the training dataset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final hyperparameters chosen are listed below: 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4" name="Google Shape;384;p42"/>
          <p:cNvGraphicFramePr/>
          <p:nvPr/>
        </p:nvGraphicFramePr>
        <p:xfrm>
          <a:off x="913750" y="26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{FD0FC4EC-EB83-423B-B367-C890AA1798CF}</a:tableStyleId>
              </a:tblPr>
              <a:tblGrid>
                <a:gridCol w="2438825"/>
                <a:gridCol w="2438825"/>
                <a:gridCol w="2438825"/>
              </a:tblGrid>
              <a:tr h="5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kNN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Random Forest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A86E8"/>
                          </a:solidFill>
                        </a:rPr>
                        <a:t>Sequential Neural Network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n_neighbors: 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n_estimators: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epochs: 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metric: manhattan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Batch_size: 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Vision Pitch Deck by Slidesgo">
  <a:themeElements>
    <a:clrScheme name="Simple Light">
      <a:dk1>
        <a:srgbClr val="373737"/>
      </a:dk1>
      <a:lt1>
        <a:srgbClr val="FFFFFF"/>
      </a:lt1>
      <a:dk2>
        <a:srgbClr val="5B5555"/>
      </a:dk2>
      <a:lt2>
        <a:srgbClr val="A8A7A7"/>
      </a:lt2>
      <a:accent1>
        <a:srgbClr val="E2185B"/>
      </a:accent1>
      <a:accent2>
        <a:srgbClr val="CC52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