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tlVY8lVYa4FBQs6NvZ2YKatH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32713-937B-4F7A-B64B-D70685837858}">
  <a:tblStyle styleId="{F7C32713-937B-4F7A-B64B-D70685837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2c344e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02c344ef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jreddie.com/darknet/yolo/" TargetMode="External"/><Relationship Id="rId4" Type="http://schemas.openxmlformats.org/officeDocument/2006/relationships/hyperlink" Target="https://pjreddie.com/media/files/papers/YOLOv3.pdf" TargetMode="External"/><Relationship Id="rId10" Type="http://schemas.openxmlformats.org/officeDocument/2006/relationships/hyperlink" Target="https://blog.paperspace.com/how-to-implement-a-yolo-object-detector-in-pytorch/" TargetMode="External"/><Relationship Id="rId9" Type="http://schemas.openxmlformats.org/officeDocument/2006/relationships/hyperlink" Target="https://pytorch.org/tutorials/beginner/data_loading_tutorial.html" TargetMode="External"/><Relationship Id="rId5" Type="http://schemas.openxmlformats.org/officeDocument/2006/relationships/hyperlink" Target="https://arxiv.org/pdf/1902.09630.pdf" TargetMode="External"/><Relationship Id="rId6" Type="http://schemas.openxmlformats.org/officeDocument/2006/relationships/hyperlink" Target="https://arxiv.org/pdf/1705.02950.pdf" TargetMode="External"/><Relationship Id="rId7" Type="http://schemas.openxmlformats.org/officeDocument/2006/relationships/hyperlink" Target="https://towardsdatascience.com/map-mean-average-precision-might-confuse-you-5956f1bfa9e2" TargetMode="External"/><Relationship Id="rId8" Type="http://schemas.openxmlformats.org/officeDocument/2006/relationships/hyperlink" Target="https://pytorch.org/tutorial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1506.02640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3610505" y="355483"/>
            <a:ext cx="8288304" cy="1949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F7F7F"/>
                </a:solidFill>
              </a:rPr>
              <a:t>Guru Ghasidas Vishwavidyalaya, Bilaspur (C.G.)</a:t>
            </a:r>
            <a:endParaRPr b="1" sz="4800">
              <a:solidFill>
                <a:srgbClr val="7F7F7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pic>
        <p:nvPicPr>
          <p:cNvPr descr="A picture containing text, gear&#10;&#10;Description automatically generated" id="89" name="Google Shape;89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129" y="111978"/>
            <a:ext cx="2291292" cy="1990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722050" y="3024450"/>
            <a:ext cx="8852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Tumor Segmentation Using UNet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20234" y="4375151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4878917" y="2491317"/>
            <a:ext cx="34840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project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014942" y="4846109"/>
            <a:ext cx="3251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AMAR DEEP,19103305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YUVRAJ SINGH, 19103375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GOPAL PATIDAR, 19103317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8851899" y="4840825"/>
            <a:ext cx="294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NISHANT BEHAR Sir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Professor, CSE)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338110" y="5354109"/>
            <a:ext cx="588644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         Department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851900" y="392006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058275" y="4380442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5168900" y="6216650"/>
            <a:ext cx="3187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Tech 3rd Year, 6th Sem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Methodology</a:t>
            </a:r>
            <a:br>
              <a:rPr lang="en-US"/>
            </a:br>
            <a:endParaRPr/>
          </a:p>
        </p:txBody>
      </p:sp>
      <p:grpSp>
        <p:nvGrpSpPr>
          <p:cNvPr id="204" name="Google Shape;204;p10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06" name="Google Shape;206;p10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972733" y="1853975"/>
            <a:ext cx="10241509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600"/>
              <a:t>Prediction:</a:t>
            </a:r>
            <a:endParaRPr sz="2600"/>
          </a:p>
          <a:p>
            <a:pPr indent="-99377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0" lvl="3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bx  = sigmoid(tx) + cx</a:t>
            </a:r>
            <a:endParaRPr/>
          </a:p>
          <a:p>
            <a:pPr indent="0" lvl="3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by  = sigmoid(ty) + cy  </a:t>
            </a:r>
            <a:endParaRPr/>
          </a:p>
          <a:p>
            <a:pPr indent="0" lvl="3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bw = pw*exp(tw)</a:t>
            </a:r>
            <a:endParaRPr sz="2200"/>
          </a:p>
          <a:p>
            <a:pPr indent="0" lvl="3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bh  = ph*exp(th)</a:t>
            </a:r>
            <a:endParaRPr/>
          </a:p>
          <a:p>
            <a:pPr indent="0" lvl="6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/>
          </a:p>
          <a:p>
            <a:pPr indent="-11430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/>
              <a:t>bx, by are the x, y center coordinate and  bh, bw are the width of predicted output</a:t>
            </a:r>
            <a:endParaRPr/>
          </a:p>
          <a:p>
            <a:pPr indent="-11430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/>
              <a:t>tx, ty, tw, th are the output of the model</a:t>
            </a:r>
            <a:endParaRPr/>
          </a:p>
          <a:p>
            <a:pPr indent="-11430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/>
              <a:t>ph, pw are the anchor height and width</a:t>
            </a:r>
            <a:endParaRPr/>
          </a:p>
          <a:p>
            <a:pPr indent="-11430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200"/>
              <a:t>cx</a:t>
            </a:r>
            <a:r>
              <a:rPr lang="en-US" sz="2200"/>
              <a:t> and </a:t>
            </a:r>
            <a:r>
              <a:rPr i="1" lang="en-US" sz="2200"/>
              <a:t>cy</a:t>
            </a:r>
            <a:r>
              <a:rPr lang="en-US" sz="2200"/>
              <a:t> are the top-left co-ordinates of the grid</a:t>
            </a:r>
            <a:br>
              <a:rPr lang="en-US" sz="2000"/>
            </a:b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1021557" y="388556"/>
            <a:ext cx="10055721" cy="90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Flowchart of Algorithms</a:t>
            </a:r>
            <a:br>
              <a:rPr lang="en-US"/>
            </a:br>
            <a:endParaRPr/>
          </a:p>
        </p:txBody>
      </p:sp>
      <p:grpSp>
        <p:nvGrpSpPr>
          <p:cNvPr id="215" name="Google Shape;215;p11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16" name="Google Shape;216;p11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7" name="Google Shape;217;p11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809447" y="1973717"/>
            <a:ext cx="11275652" cy="3920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1973037" y="2234293"/>
            <a:ext cx="1360715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/>
          </a:p>
        </p:txBody>
      </p:sp>
      <p:cxnSp>
        <p:nvCxnSpPr>
          <p:cNvPr id="221" name="Google Shape;221;p11"/>
          <p:cNvCxnSpPr/>
          <p:nvPr/>
        </p:nvCxnSpPr>
        <p:spPr>
          <a:xfrm>
            <a:off x="972912" y="2453366"/>
            <a:ext cx="1589314" cy="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11"/>
          <p:cNvSpPr txBox="1"/>
          <p:nvPr/>
        </p:nvSpPr>
        <p:spPr>
          <a:xfrm>
            <a:off x="930729" y="2149929"/>
            <a:ext cx="13389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cxnSp>
        <p:nvCxnSpPr>
          <p:cNvPr id="223" name="Google Shape;223;p11"/>
          <p:cNvCxnSpPr/>
          <p:nvPr/>
        </p:nvCxnSpPr>
        <p:spPr>
          <a:xfrm>
            <a:off x="1171090" y="3326945"/>
            <a:ext cx="859971" cy="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1"/>
          <p:cNvSpPr txBox="1"/>
          <p:nvPr/>
        </p:nvSpPr>
        <p:spPr>
          <a:xfrm>
            <a:off x="1194707" y="3045279"/>
            <a:ext cx="13389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file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2049235" y="3159580"/>
            <a:ext cx="1349829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model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4717596" y="2202996"/>
            <a:ext cx="838201" cy="369332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/>
          </a:p>
        </p:txBody>
      </p:sp>
      <p:cxnSp>
        <p:nvCxnSpPr>
          <p:cNvPr id="227" name="Google Shape;227;p11"/>
          <p:cNvCxnSpPr/>
          <p:nvPr/>
        </p:nvCxnSpPr>
        <p:spPr>
          <a:xfrm>
            <a:off x="2535011" y="2371727"/>
            <a:ext cx="2177144" cy="217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11"/>
          <p:cNvSpPr txBox="1"/>
          <p:nvPr/>
        </p:nvSpPr>
        <p:spPr>
          <a:xfrm>
            <a:off x="3332714" y="2148290"/>
            <a:ext cx="1480458" cy="31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image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6057900" y="2215242"/>
            <a:ext cx="2220685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Bounding Box Prediction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9041947" y="2238376"/>
            <a:ext cx="2514600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Objectness Score Prediction</a:t>
            </a:r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9859736" y="4264479"/>
            <a:ext cx="1502228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Prediction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5509531" y="2363560"/>
            <a:ext cx="544286" cy="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3" name="Google Shape;233;p11"/>
          <p:cNvCxnSpPr/>
          <p:nvPr/>
        </p:nvCxnSpPr>
        <p:spPr>
          <a:xfrm>
            <a:off x="8194561" y="2414300"/>
            <a:ext cx="84908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11"/>
          <p:cNvSpPr txBox="1"/>
          <p:nvPr/>
        </p:nvSpPr>
        <p:spPr>
          <a:xfrm>
            <a:off x="6134100" y="4305298"/>
            <a:ext cx="2057400" cy="33855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Drawing Bounding Box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1"/>
          <p:cNvCxnSpPr/>
          <p:nvPr/>
        </p:nvCxnSpPr>
        <p:spPr>
          <a:xfrm>
            <a:off x="10597216" y="2572410"/>
            <a:ext cx="21774" cy="1687284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11"/>
          <p:cNvCxnSpPr/>
          <p:nvPr/>
        </p:nvCxnSpPr>
        <p:spPr>
          <a:xfrm flipH="1" rot="10800000">
            <a:off x="3403146" y="2521404"/>
            <a:ext cx="1338942" cy="7946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11"/>
          <p:cNvSpPr txBox="1"/>
          <p:nvPr/>
        </p:nvSpPr>
        <p:spPr>
          <a:xfrm rot="-1860000">
            <a:off x="3438497" y="2784688"/>
            <a:ext cx="10994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model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 flipH="1">
            <a:off x="8196943" y="4484914"/>
            <a:ext cx="1654627" cy="21772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11"/>
          <p:cNvCxnSpPr/>
          <p:nvPr/>
        </p:nvCxnSpPr>
        <p:spPr>
          <a:xfrm flipH="1">
            <a:off x="4397829" y="4484915"/>
            <a:ext cx="1763484" cy="2177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11"/>
          <p:cNvSpPr txBox="1"/>
          <p:nvPr/>
        </p:nvSpPr>
        <p:spPr>
          <a:xfrm>
            <a:off x="4714875" y="4257675"/>
            <a:ext cx="12627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Image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5151664" y="589189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of our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Tools and Software</a:t>
            </a:r>
            <a:br>
              <a:rPr lang="en-US"/>
            </a:br>
            <a:endParaRPr/>
          </a:p>
        </p:txBody>
      </p:sp>
      <p:grpSp>
        <p:nvGrpSpPr>
          <p:cNvPr id="248" name="Google Shape;248;p12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9" name="Google Shape;249;p12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50" name="Google Shape;250;p12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972733" y="1853975"/>
            <a:ext cx="10241509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Python 3.7 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Google Colab and VSCode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Py torch and some other helping library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labelImg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 txBox="1"/>
          <p:nvPr>
            <p:ph type="title"/>
          </p:nvPr>
        </p:nvSpPr>
        <p:spPr>
          <a:xfrm>
            <a:off x="880043" y="432099"/>
            <a:ext cx="10055721" cy="91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Result</a:t>
            </a:r>
            <a:br>
              <a:rPr lang="en-US"/>
            </a:br>
            <a:endParaRPr/>
          </a:p>
        </p:txBody>
      </p:sp>
      <p:grpSp>
        <p:nvGrpSpPr>
          <p:cNvPr id="259" name="Google Shape;259;p13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60" name="Google Shape;260;p13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1" name="Google Shape;261;p13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262" name="Google Shape;262;p13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8817430" y="4713514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 = 0.5503</a:t>
            </a: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1449160" y="4714876"/>
            <a:ext cx="6716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8 is true bounding boxes and 9 is predicted bounding boxes</a:t>
            </a:r>
            <a:endParaRPr/>
          </a:p>
        </p:txBody>
      </p:sp>
      <p:graphicFrame>
        <p:nvGraphicFramePr>
          <p:cNvPr id="265" name="Google Shape;265;p13"/>
          <p:cNvGraphicFramePr/>
          <p:nvPr/>
        </p:nvGraphicFramePr>
        <p:xfrm>
          <a:off x="1513114" y="203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{F7C32713-937B-4F7A-B64B-D70685837858}</a:tableStyleId>
              </a:tblPr>
              <a:tblGrid>
                <a:gridCol w="1211025"/>
                <a:gridCol w="3665775"/>
                <a:gridCol w="1319900"/>
                <a:gridCol w="1442350"/>
                <a:gridCol w="1047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images​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Confidence Score of Predicted Class​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 / FP​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Precisions​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Recalls​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image1​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0.9998​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1/1​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Image2​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0.9992​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2/2​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image3​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0.9998​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2/3​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image4​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0.9998​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3/4​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image5​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0.9980, 0.9941​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TP, FP​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4/6​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image6​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0.9999, 0.9993, 0.1928​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TP,FP, FP​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7/9​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7/8​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6" name="Google Shape;266;p13"/>
          <p:cNvSpPr txBox="1"/>
          <p:nvPr/>
        </p:nvSpPr>
        <p:spPr>
          <a:xfrm>
            <a:off x="1447800" y="1426028"/>
            <a:ext cx="7609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the table, which show the AP achieved on a single class (person).</a:t>
            </a:r>
            <a:endParaRPr/>
          </a:p>
        </p:txBody>
      </p:sp>
      <p:sp>
        <p:nvSpPr>
          <p:cNvPr id="267" name="Google Shape;267;p13"/>
          <p:cNvSpPr txBox="1"/>
          <p:nvPr/>
        </p:nvSpPr>
        <p:spPr>
          <a:xfrm>
            <a:off x="1351190" y="5237389"/>
            <a:ext cx="98733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repeating the above procedure for all the classes (80)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iou 0.50 to 0.95 at the step of 0.5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achieved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 = 0.59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This shows our model is doing a good job, but it also failed to predict right class of low resolution images.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2c344ef28_0_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02c344ef28_0_0"/>
          <p:cNvSpPr txBox="1"/>
          <p:nvPr>
            <p:ph type="title"/>
          </p:nvPr>
        </p:nvSpPr>
        <p:spPr>
          <a:xfrm>
            <a:off x="1021557" y="388556"/>
            <a:ext cx="1005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Precision-Recall Curve</a:t>
            </a:r>
            <a:br>
              <a:rPr lang="en-US"/>
            </a:br>
            <a:endParaRPr/>
          </a:p>
        </p:txBody>
      </p:sp>
      <p:grpSp>
        <p:nvGrpSpPr>
          <p:cNvPr id="274" name="Google Shape;274;g102c344ef28_0_0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5" name="Google Shape;275;g102c344ef28_0_0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76" name="Google Shape;276;g102c344ef28_0_0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10"/>
              </a:srgbClr>
            </a:solidFill>
            <a:ln>
              <a:noFill/>
            </a:ln>
          </p:spPr>
        </p:sp>
      </p:grpSp>
      <p:sp>
        <p:nvSpPr>
          <p:cNvPr id="277" name="Google Shape;277;g102c344ef28_0_0"/>
          <p:cNvSpPr txBox="1"/>
          <p:nvPr>
            <p:ph idx="1" type="body"/>
          </p:nvPr>
        </p:nvSpPr>
        <p:spPr>
          <a:xfrm>
            <a:off x="972733" y="1853975"/>
            <a:ext cx="102414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78" name="Google Shape;278;g102c344ef28_0_0"/>
          <p:cNvSpPr txBox="1"/>
          <p:nvPr/>
        </p:nvSpPr>
        <p:spPr>
          <a:xfrm>
            <a:off x="11364686" y="6411686"/>
            <a:ext cx="3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102c344ef2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13" y="1263500"/>
            <a:ext cx="730567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068157" y="612931"/>
            <a:ext cx="10055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Future Works</a:t>
            </a:r>
            <a:br>
              <a:rPr lang="en-US"/>
            </a:br>
            <a:endParaRPr/>
          </a:p>
        </p:txBody>
      </p:sp>
      <p:grpSp>
        <p:nvGrpSpPr>
          <p:cNvPr id="286" name="Google Shape;286;p14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87" name="Google Shape;287;p1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8" name="Google Shape;288;p1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1068150" y="2176925"/>
            <a:ext cx="96972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9393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46"/>
              <a:t>To add custom classes in the model </a:t>
            </a:r>
            <a:endParaRPr sz="3846"/>
          </a:p>
          <a:p>
            <a:pPr indent="-349393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46"/>
              <a:t>Implementing YOLOv3 on real time videos.</a:t>
            </a:r>
            <a:endParaRPr sz="3146"/>
          </a:p>
          <a:p>
            <a:pPr indent="-23509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146"/>
              <a:t>  Try to implement YOLOv3 using some other neural network (ie. ResNets).</a:t>
            </a:r>
            <a:endParaRPr sz="3846"/>
          </a:p>
          <a:p>
            <a:pPr indent="-23509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146"/>
              <a:t>  To compare YOLOv3 vs some other object detection algorithm like RCNN.</a:t>
            </a:r>
            <a:endParaRPr sz="384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846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5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References</a:t>
            </a:r>
            <a:br>
              <a:rPr lang="en-US"/>
            </a:br>
            <a:endParaRPr/>
          </a:p>
        </p:txBody>
      </p:sp>
      <p:grpSp>
        <p:nvGrpSpPr>
          <p:cNvPr id="297" name="Google Shape;297;p15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98" name="Google Shape;298;p15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99" name="Google Shape;299;p15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1223104" y="1418546"/>
            <a:ext cx="10241509" cy="4780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3"/>
              </a:rPr>
              <a:t>https://pjreddie.com/darknet/yolo/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YOLOv3: An Incremental Improvement</a:t>
            </a:r>
            <a:r>
              <a:rPr lang="en-US" sz="1900"/>
              <a:t>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   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Generalized Intersection over Union: A Metric and A Loss for Bounding Box Regression</a:t>
            </a:r>
            <a:r>
              <a:rPr lang="en-US" sz="1900"/>
              <a:t>  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6"/>
              </a:rPr>
              <a:t>Learning non-maximum suppression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7"/>
              </a:rPr>
              <a:t>https://towardsdatascience.com/map-mean-average-precision-might-confuse-you-5956f1bfa9e2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8"/>
              </a:rPr>
              <a:t>https://pytorch.org/tutorials/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</a:t>
            </a:r>
            <a:r>
              <a:rPr lang="en-US" sz="1900" u="sng">
                <a:solidFill>
                  <a:schemeClr val="hlink"/>
                </a:solidFill>
                <a:hlinkClick r:id="rId9"/>
              </a:rPr>
              <a:t> https://pytorch.org/tutorials/beginner/data_loading_tutorial.html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 </a:t>
            </a:r>
            <a:r>
              <a:rPr lang="en-US" sz="1900" u="sng">
                <a:solidFill>
                  <a:schemeClr val="hlink"/>
                </a:solidFill>
                <a:hlinkClick r:id="rId10"/>
              </a:rPr>
              <a:t>paperspaceblog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 Stack overflow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    geeksforgeeks</a:t>
            </a:r>
            <a:endParaRPr sz="19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lang="en-US"/>
            </a:br>
            <a:endParaRPr/>
          </a:p>
        </p:txBody>
      </p:sp>
      <p:grpSp>
        <p:nvGrpSpPr>
          <p:cNvPr id="308" name="Google Shape;308;p16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09" name="Google Shape;309;p16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10" name="Google Shape;310;p16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311" name="Google Shape;311;p16"/>
          <p:cNvSpPr txBox="1"/>
          <p:nvPr>
            <p:ph idx="1" type="body"/>
          </p:nvPr>
        </p:nvSpPr>
        <p:spPr>
          <a:xfrm>
            <a:off x="972733" y="1853975"/>
            <a:ext cx="10241509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4071257" y="2558143"/>
            <a:ext cx="58565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652588" y="579056"/>
            <a:ext cx="1030575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Contents</a:t>
            </a:r>
            <a:endParaRPr b="1" sz="4000"/>
          </a:p>
        </p:txBody>
      </p:sp>
      <p:grpSp>
        <p:nvGrpSpPr>
          <p:cNvPr id="105" name="Google Shape;105;p2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766335" y="1909610"/>
            <a:ext cx="10089112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 Detection Problem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Applications of Object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Flowchart of Algorithms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Tools and Software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 and 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Future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br>
              <a:rPr lang="en-US"/>
            </a:b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7" name="Google Shape;117;p3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972733" y="1853975"/>
            <a:ext cx="8249423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Object Detection </a:t>
            </a:r>
            <a:r>
              <a:rPr lang="en-US" sz="2000"/>
              <a:t>is a computer vision and image processing technique that deals with objects by identifying and locating them in an images or videos.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Object </a:t>
            </a:r>
            <a:r>
              <a:rPr lang="en-US" sz="2000"/>
              <a:t>is an entity of interest that can be of any shape or size (i.e. person, car, bat etc.).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Object Representation </a:t>
            </a:r>
            <a:r>
              <a:rPr lang="en-US" sz="2000"/>
              <a:t>shows how objects are(can be) represented on the basis of shape, motion, colour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Object Localization </a:t>
            </a:r>
            <a:r>
              <a:rPr lang="en-US" sz="2000"/>
              <a:t>locates the presence of an objects in an image and indicate their location with a bounding box.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>
                <a:solidFill>
                  <a:srgbClr val="000000"/>
                </a:solidFill>
              </a:rPr>
              <a:t>Image Classification</a:t>
            </a:r>
            <a:r>
              <a:rPr lang="en-US" sz="2000">
                <a:solidFill>
                  <a:srgbClr val="000000"/>
                </a:solidFill>
              </a:rPr>
              <a:t> predicts the class (category) of an object.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So we can say that Object Detection is a combination of both Image Classification and Object Localization.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descr="Text&#10;&#10;Description automatically generated"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852" y="1890954"/>
            <a:ext cx="2743200" cy="36140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br>
              <a:rPr lang="en-US"/>
            </a:b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972733" y="1853975"/>
            <a:ext cx="7585395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YOLO (You only look once)</a:t>
            </a:r>
            <a:r>
              <a:rPr lang="en-US" sz="2000"/>
              <a:t> is a real-time object detection algorithms described by 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Joseph Redmon et al</a:t>
            </a:r>
            <a:r>
              <a:rPr lang="en-US" sz="2000"/>
              <a:t> in 2015.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YOLO uses Darknet as its backbone.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It uses single shot detection algorithms which means it does not use region proposal network like </a:t>
            </a:r>
            <a:r>
              <a:rPr b="1" lang="en-US" sz="2000"/>
              <a:t>RCNNs, Fast-RCNNs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SSD</a:t>
            </a:r>
            <a:r>
              <a:rPr lang="en-US" sz="2000"/>
              <a:t> uses set of anchor boxes as there predetermined regions.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It may produce many bounding boxes that overlap to each other.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So, to solve this issue non-max suppression and intersection over union technique are applied.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YOLO has 5 layers, four feature extraction layer </a:t>
            </a:r>
            <a:r>
              <a:rPr i="1" lang="en-US" sz="2000"/>
              <a:t>convolutional, upsample, route, shortcut </a:t>
            </a:r>
            <a:r>
              <a:rPr lang="en-US" sz="2000"/>
              <a:t>and one is detection layer</a:t>
            </a:r>
            <a:r>
              <a:rPr i="1" lang="en-US" sz="2000"/>
              <a:t> yolo.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Yolo also has one hyperparameter layer called </a:t>
            </a:r>
            <a:r>
              <a:rPr i="1" lang="en-US" sz="2000"/>
              <a:t>net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716" y="1850571"/>
            <a:ext cx="3483427" cy="384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br>
              <a:rPr lang="en-US"/>
            </a:b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0" name="Google Shape;140;p5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1" name="Google Shape;141;p5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972733" y="1853975"/>
            <a:ext cx="7585395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Convolutional layer </a:t>
            </a:r>
            <a:r>
              <a:rPr lang="en-US" sz="2000"/>
              <a:t>is a main building block of any object detection algorithms, which output the specific features.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Upsample layer</a:t>
            </a:r>
            <a:r>
              <a:rPr lang="en-US" sz="2000"/>
              <a:t> is a layer with no weights that will increase the dimensions of input by the scale factor or stride.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Route layer </a:t>
            </a:r>
            <a:r>
              <a:rPr lang="en-US" sz="2000"/>
              <a:t>does not need any further processing as it takes preceding layer as input.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[route] layer = -1     means take the results </a:t>
            </a:r>
            <a:r>
              <a:rPr lang="en-US" sz="2000"/>
              <a:t>of </a:t>
            </a:r>
            <a:r>
              <a:rPr lang="en-US"/>
              <a:t>previous 1 preceding layer </a:t>
            </a:r>
            <a:r>
              <a:rPr lang="en-US" sz="2000"/>
              <a:t>as </a:t>
            </a:r>
            <a:r>
              <a:rPr lang="en-US"/>
              <a:t>input</a:t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[route] layer=-1,-3  means take concatenation the results of previous 1 </a:t>
            </a:r>
            <a:r>
              <a:rPr lang="en-US" sz="2000"/>
              <a:t>and </a:t>
            </a:r>
            <a:r>
              <a:rPr lang="en-US"/>
              <a:t>3 preceding layer as input</a:t>
            </a:r>
            <a:endParaRPr/>
          </a:p>
          <a:p>
            <a:pPr indent="-111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Shortcut layer </a:t>
            </a:r>
            <a:r>
              <a:rPr lang="en-US" sz="2000"/>
              <a:t>is a skip connection, which help in backpropagation to skip the few layer given by </a:t>
            </a:r>
            <a:r>
              <a:rPr b="1" i="1" lang="en-US" sz="2000" u="sng"/>
              <a:t>from</a:t>
            </a:r>
            <a:r>
              <a:rPr lang="en-US" sz="2000"/>
              <a:t> parameter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Yolo layer </a:t>
            </a:r>
            <a:r>
              <a:rPr lang="en-US" sz="2000"/>
              <a:t>is a detection layer of the 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ky, outdoor, rug, people&#10;&#10;Description automatically generated" id="144" name="Google Shape;1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143" y="1848465"/>
            <a:ext cx="3849328" cy="367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1206274" y="292285"/>
            <a:ext cx="10077491" cy="89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Detection Problem</a:t>
            </a:r>
            <a:endParaRPr b="1"/>
          </a:p>
        </p:txBody>
      </p:sp>
      <p:grpSp>
        <p:nvGrpSpPr>
          <p:cNvPr id="151" name="Google Shape;151;p6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2" name="Google Shape;152;p6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53" name="Google Shape;153;p6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208135" y="1231843"/>
            <a:ext cx="10078227" cy="458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Image classification (identifying category of the object) localization (drawing bounding boxes) together is a quite difficult task.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some cases in which finding the borders of the objects are required, like instance segmentation.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732" y="2632519"/>
            <a:ext cx="9785554" cy="3320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885831" y="6084038"/>
            <a:ext cx="1128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https://towardsdatascience.com/a-hitchhikers-guide-to-object-detection-and-instance-segmentation-ac0146fe8e11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Applications of object detection</a:t>
            </a:r>
            <a:br>
              <a:rPr lang="en-US"/>
            </a:b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64" name="Google Shape;164;p7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5" name="Google Shape;165;p7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885833" y="1783850"/>
            <a:ext cx="7585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277"/>
              <a:buChar char="•"/>
            </a:pPr>
            <a:r>
              <a:rPr lang="en-US" sz="3317"/>
              <a:t>Face</a:t>
            </a:r>
            <a:r>
              <a:rPr lang="en-US" sz="4117"/>
              <a:t> </a:t>
            </a:r>
            <a:r>
              <a:rPr lang="en-US" sz="3317"/>
              <a:t>Detection</a:t>
            </a:r>
            <a:endParaRPr sz="4117"/>
          </a:p>
          <a:p>
            <a:pPr indent="-2490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17"/>
              <a:t>Text Detection</a:t>
            </a:r>
            <a:endParaRPr sz="4117"/>
          </a:p>
          <a:p>
            <a:pPr indent="-2490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17"/>
              <a:t>Logo Detection</a:t>
            </a:r>
            <a:endParaRPr sz="4117"/>
          </a:p>
          <a:p>
            <a:pPr indent="-2490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17"/>
              <a:t>Biometric System</a:t>
            </a:r>
            <a:endParaRPr sz="4117"/>
          </a:p>
          <a:p>
            <a:pPr indent="-250988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17"/>
              <a:t>Medical Imaging</a:t>
            </a:r>
            <a:endParaRPr sz="4117"/>
          </a:p>
          <a:p>
            <a:pPr indent="-2490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17"/>
              <a:t>Self-Driving Car</a:t>
            </a:r>
            <a:endParaRPr sz="4117"/>
          </a:p>
          <a:p>
            <a:pPr indent="-249083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17"/>
              <a:t>Video Surveillance</a:t>
            </a:r>
            <a:endParaRPr sz="4117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838200" y="365125"/>
            <a:ext cx="10515600" cy="748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Methodology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38200" y="1499054"/>
            <a:ext cx="10515600" cy="4950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Intersection over union (iou) </a:t>
            </a:r>
            <a:r>
              <a:rPr lang="en-US" sz="2000"/>
              <a:t>calculates the correctness between the actual bounding box and the predicted bounding  box. </a:t>
            </a:r>
            <a:br>
              <a:rPr b="1" lang="en-US" sz="2400"/>
            </a:b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947058" y="2264228"/>
            <a:ext cx="2307772" cy="24928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578428" y="2775857"/>
            <a:ext cx="2307772" cy="24928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581150" y="2778579"/>
            <a:ext cx="7946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951139" y="2235654"/>
            <a:ext cx="1088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050972" y="2231571"/>
            <a:ext cx="2307772" cy="2492828"/>
          </a:xfrm>
          <a:prstGeom prst="rect">
            <a:avLst/>
          </a:prstGeom>
          <a:solidFill>
            <a:srgbClr val="C9C9C9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693229" y="2775857"/>
            <a:ext cx="2307772" cy="2492828"/>
          </a:xfrm>
          <a:prstGeom prst="rect">
            <a:avLst/>
          </a:prstGeom>
          <a:solidFill>
            <a:srgbClr val="C9C9C9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8871858" y="2231571"/>
            <a:ext cx="2307772" cy="24928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9514115" y="2819399"/>
            <a:ext cx="2307772" cy="24928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9514115" y="2819399"/>
            <a:ext cx="1665514" cy="19050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5589814" y="5230586"/>
            <a:ext cx="1763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of boxes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9357633" y="5308146"/>
            <a:ext cx="2122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Intersection of boxes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216478" y="5222421"/>
            <a:ext cx="827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2730954" y="5985782"/>
            <a:ext cx="60633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IoU = Area of the intersection / Area of union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1021557" y="388556"/>
            <a:ext cx="1005572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Methodology</a:t>
            </a:r>
            <a:br>
              <a:rPr lang="en-US"/>
            </a:b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4" name="Google Shape;194;p9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5" name="Google Shape;195;p9"/>
            <p:cNvSpPr/>
            <p:nvPr/>
          </p:nvSpPr>
          <p:spPr>
            <a:xfrm>
              <a:off x="0" y="0"/>
              <a:ext cx="885825" cy="6858000"/>
            </a:xfrm>
            <a:custGeom>
              <a:rect b="b" l="l" r="r" t="t"/>
              <a:pathLst>
                <a:path extrusionOk="0" h="4320" w="558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>
                <a:alpha val="24705"/>
              </a:srgbClr>
            </a:solidFill>
            <a:ln>
              <a:noFill/>
            </a:ln>
          </p:spPr>
        </p:sp>
      </p:grp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972733" y="1853975"/>
            <a:ext cx="10241509" cy="39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Non Max-Suppression </a:t>
            </a:r>
            <a:r>
              <a:rPr lang="en-US" sz="2000"/>
              <a:t>select one bounding boxes out of many overlapping bounding boxes which has the highest probability.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it looks at all the other boxes in the image, which box have the high IoU with the current box are compressed.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Anchor Boxes </a:t>
            </a:r>
            <a:r>
              <a:rPr lang="en-US" sz="2000"/>
              <a:t>can detect multiple object in the same image by selecting the grid which belongs to the mid-point of an object.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Anchor boxes are of different sizes and we can select more than one anchor box but of different shape than others to detect the object.</a:t>
            </a:r>
            <a:br>
              <a:rPr lang="en-US" sz="2000"/>
            </a:b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11364686" y="6411686"/>
            <a:ext cx="391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2021-11-23T07:22:07Z</dcterms:created>
</cp:coreProperties>
</file>