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DB93-8361-04DF-9107-BAD689D35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6E9EF2-0112-3BFA-DD19-F709D46F0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5F2A63-ACAA-E090-F91A-61B9991D8382}"/>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5" name="Footer Placeholder 4">
            <a:extLst>
              <a:ext uri="{FF2B5EF4-FFF2-40B4-BE49-F238E27FC236}">
                <a16:creationId xmlns:a16="http://schemas.microsoft.com/office/drawing/2014/main" id="{DA8455FF-A26F-C253-B118-32126ACFD7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D3B04-C276-7198-E925-26060484E29A}"/>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134585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D6C9-6DBC-CAA4-C26F-1AA6328B37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0E895F-966B-7137-DB6E-33B614FF34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44175-0C3F-61FD-1634-419A7B5B7C7D}"/>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5" name="Footer Placeholder 4">
            <a:extLst>
              <a:ext uri="{FF2B5EF4-FFF2-40B4-BE49-F238E27FC236}">
                <a16:creationId xmlns:a16="http://schemas.microsoft.com/office/drawing/2014/main" id="{6D53BCA6-2E57-5AB7-E257-75191260C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B9083D-C288-DEA8-890B-A75213581240}"/>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367542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DA3A6-3660-7623-EF4D-D111826A1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D9774E-4A5A-309E-0CDE-9CC53766F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8C2F8-A7F7-B972-93FC-4A68BD327A26}"/>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5" name="Footer Placeholder 4">
            <a:extLst>
              <a:ext uri="{FF2B5EF4-FFF2-40B4-BE49-F238E27FC236}">
                <a16:creationId xmlns:a16="http://schemas.microsoft.com/office/drawing/2014/main" id="{64D384B1-D42F-4AAF-E50F-7D93C6479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B7DA47-FC94-AD62-9C4C-7CA79F3E7F45}"/>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66196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CD81-0DEA-1DBD-602E-8B956227F7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6F7DD7-1365-5EDA-46BE-985DA70716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11E91-9EB3-B0F7-FB57-C9184E52136C}"/>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5" name="Footer Placeholder 4">
            <a:extLst>
              <a:ext uri="{FF2B5EF4-FFF2-40B4-BE49-F238E27FC236}">
                <a16:creationId xmlns:a16="http://schemas.microsoft.com/office/drawing/2014/main" id="{AA38E19C-67D2-7BE3-3719-939DDC87F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F2CA7-2FDA-0A93-3CF5-DDA43B7B1F29}"/>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327651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947A-6610-3BF7-D853-4A50B5B2C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D8C359-4421-345F-DC2A-D85F9936F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40C5C-AB2F-EC0D-5B7B-45688456281B}"/>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5" name="Footer Placeholder 4">
            <a:extLst>
              <a:ext uri="{FF2B5EF4-FFF2-40B4-BE49-F238E27FC236}">
                <a16:creationId xmlns:a16="http://schemas.microsoft.com/office/drawing/2014/main" id="{B8102BB5-327E-602F-C707-3EB751097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8E679E-4A9E-EC30-FC9C-5F80B95F97CB}"/>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283011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14E9-809B-733B-C2C5-80D6DDFF75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DC3105-30B1-3366-ECBC-B84650ECCA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DE038F-1B9C-EBC5-6A4F-352AF7C79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A20A18-7B4E-7032-06D5-C32368A9B0AD}"/>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6" name="Footer Placeholder 5">
            <a:extLst>
              <a:ext uri="{FF2B5EF4-FFF2-40B4-BE49-F238E27FC236}">
                <a16:creationId xmlns:a16="http://schemas.microsoft.com/office/drawing/2014/main" id="{6B68CE27-6A4E-0096-6366-E280AAE9E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C804B-5B22-0131-D743-8185F1BA5CE6}"/>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363241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67FC-291A-737A-8301-DAB006DAF9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34AB27-5052-D0C7-DB15-5DE68BAD0F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F18C4-088D-2BA0-28CF-598FCBD6D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9C5AEA-1363-673F-51D3-F41D1E766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A0A022-A323-B99E-29A3-BF1A3EB337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DA4E68-A255-36B9-585D-3A7DE57AC005}"/>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8" name="Footer Placeholder 7">
            <a:extLst>
              <a:ext uri="{FF2B5EF4-FFF2-40B4-BE49-F238E27FC236}">
                <a16:creationId xmlns:a16="http://schemas.microsoft.com/office/drawing/2014/main" id="{1A7A96D6-6202-F2E6-395D-1E3B899DEA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11645C-41FF-0362-7074-409120144A9B}"/>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217716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B247-6C94-0F23-1BE7-5BF6DE720F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3663EF-0992-3391-3EA6-AD20C6D6EF0A}"/>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4" name="Footer Placeholder 3">
            <a:extLst>
              <a:ext uri="{FF2B5EF4-FFF2-40B4-BE49-F238E27FC236}">
                <a16:creationId xmlns:a16="http://schemas.microsoft.com/office/drawing/2014/main" id="{9C115E34-3610-E131-ECD6-D2705B760C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3606F2-079C-60E6-B131-39CB5E8CA36E}"/>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59936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74C9B-9985-F6D1-5376-3E62C790C181}"/>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3" name="Footer Placeholder 2">
            <a:extLst>
              <a:ext uri="{FF2B5EF4-FFF2-40B4-BE49-F238E27FC236}">
                <a16:creationId xmlns:a16="http://schemas.microsoft.com/office/drawing/2014/main" id="{5E625097-7DD9-51C0-4AA2-9F32158768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1A62A1-0C3F-4801-82FB-48CD05D729CD}"/>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3779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4B52-96E0-97CA-4F55-F80EA1B4F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B6D3BC-D52C-C586-2BD4-A5AC441C7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D2084B-A2DA-A9FE-E243-F31824B62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4F12F-0852-9AFB-7CA4-210E40FA560D}"/>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6" name="Footer Placeholder 5">
            <a:extLst>
              <a:ext uri="{FF2B5EF4-FFF2-40B4-BE49-F238E27FC236}">
                <a16:creationId xmlns:a16="http://schemas.microsoft.com/office/drawing/2014/main" id="{D2447198-C2B4-4571-3507-4114FEF3D3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108B69-EC97-FCFF-3406-157D00ECAE3F}"/>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13196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E70-15E6-BD78-4DBD-B253F9D45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E389D-1E0A-518A-F761-D68307817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2E9731-FA24-8E4E-CFD3-6DADBD8FE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59547-574D-750E-3229-A3A317B8E200}"/>
              </a:ext>
            </a:extLst>
          </p:cNvPr>
          <p:cNvSpPr>
            <a:spLocks noGrp="1"/>
          </p:cNvSpPr>
          <p:nvPr>
            <p:ph type="dt" sz="half" idx="10"/>
          </p:nvPr>
        </p:nvSpPr>
        <p:spPr/>
        <p:txBody>
          <a:bodyPr/>
          <a:lstStyle/>
          <a:p>
            <a:fld id="{5650DBDB-7F9C-45A6-86E8-E5A1C21A6A0E}" type="datetimeFigureOut">
              <a:rPr lang="en-IN" smtClean="0"/>
              <a:t>27-12-2023</a:t>
            </a:fld>
            <a:endParaRPr lang="en-IN"/>
          </a:p>
        </p:txBody>
      </p:sp>
      <p:sp>
        <p:nvSpPr>
          <p:cNvPr id="6" name="Footer Placeholder 5">
            <a:extLst>
              <a:ext uri="{FF2B5EF4-FFF2-40B4-BE49-F238E27FC236}">
                <a16:creationId xmlns:a16="http://schemas.microsoft.com/office/drawing/2014/main" id="{503C3FA3-3712-A5FA-29C6-58CECD5B5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CBAC48-C14C-F2CC-9E2B-B93D820BBFA0}"/>
              </a:ext>
            </a:extLst>
          </p:cNvPr>
          <p:cNvSpPr>
            <a:spLocks noGrp="1"/>
          </p:cNvSpPr>
          <p:nvPr>
            <p:ph type="sldNum" sz="quarter" idx="12"/>
          </p:nvPr>
        </p:nvSpPr>
        <p:spPr/>
        <p:txBody>
          <a:bodyPr/>
          <a:lstStyle/>
          <a:p>
            <a:fld id="{56342700-19B8-4979-ADC8-8E9F3D3AEC71}" type="slidenum">
              <a:rPr lang="en-IN" smtClean="0"/>
              <a:t>‹#›</a:t>
            </a:fld>
            <a:endParaRPr lang="en-IN"/>
          </a:p>
        </p:txBody>
      </p:sp>
    </p:spTree>
    <p:extLst>
      <p:ext uri="{BB962C8B-B14F-4D97-AF65-F5344CB8AC3E}">
        <p14:creationId xmlns:p14="http://schemas.microsoft.com/office/powerpoint/2010/main" val="269802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F85106-DEA6-1A00-90CB-518602F22A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5841A4-FB9D-9379-7252-A2D19E0B2E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C4CB0-3970-00D4-317F-4F2C2DE8B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0DBDB-7F9C-45A6-86E8-E5A1C21A6A0E}" type="datetimeFigureOut">
              <a:rPr lang="en-IN" smtClean="0"/>
              <a:t>27-12-2023</a:t>
            </a:fld>
            <a:endParaRPr lang="en-IN"/>
          </a:p>
        </p:txBody>
      </p:sp>
      <p:sp>
        <p:nvSpPr>
          <p:cNvPr id="5" name="Footer Placeholder 4">
            <a:extLst>
              <a:ext uri="{FF2B5EF4-FFF2-40B4-BE49-F238E27FC236}">
                <a16:creationId xmlns:a16="http://schemas.microsoft.com/office/drawing/2014/main" id="{6DA99A42-7DCE-8661-4718-7F3FFBDF76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19C172-EC7E-8C00-570A-A4B029F68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342700-19B8-4979-ADC8-8E9F3D3AEC71}" type="slidenum">
              <a:rPr lang="en-IN" smtClean="0"/>
              <a:t>‹#›</a:t>
            </a:fld>
            <a:endParaRPr lang="en-IN"/>
          </a:p>
        </p:txBody>
      </p:sp>
    </p:spTree>
    <p:extLst>
      <p:ext uri="{BB962C8B-B14F-4D97-AF65-F5344CB8AC3E}">
        <p14:creationId xmlns:p14="http://schemas.microsoft.com/office/powerpoint/2010/main" val="3237245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85DEF1-C71B-AC1E-5706-D2C0D3A2487D}"/>
              </a:ext>
            </a:extLst>
          </p:cNvPr>
          <p:cNvSpPr txBox="1"/>
          <p:nvPr/>
        </p:nvSpPr>
        <p:spPr>
          <a:xfrm>
            <a:off x="1779198" y="2674991"/>
            <a:ext cx="6094562" cy="646331"/>
          </a:xfrm>
          <a:prstGeom prst="rect">
            <a:avLst/>
          </a:prstGeom>
          <a:noFill/>
        </p:spPr>
        <p:txBody>
          <a:bodyPr wrap="square">
            <a:spAutoFit/>
          </a:bodyPr>
          <a:lstStyle/>
          <a:p>
            <a:pPr algn="ctr"/>
            <a:r>
              <a:rPr lang="en-IN" sz="3600" b="1" i="0" dirty="0">
                <a:solidFill>
                  <a:srgbClr val="000000"/>
                </a:solidFill>
                <a:effectLst/>
                <a:latin typeface="var(--ff-lato)"/>
              </a:rPr>
              <a:t>Statistics - Adjusted R-Squared</a:t>
            </a:r>
          </a:p>
        </p:txBody>
      </p:sp>
    </p:spTree>
    <p:extLst>
      <p:ext uri="{BB962C8B-B14F-4D97-AF65-F5344CB8AC3E}">
        <p14:creationId xmlns:p14="http://schemas.microsoft.com/office/powerpoint/2010/main" val="276159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8354-3DA6-E5D7-5D2E-4183A1AE54D6}"/>
              </a:ext>
            </a:extLst>
          </p:cNvPr>
          <p:cNvSpPr>
            <a:spLocks noGrp="1"/>
          </p:cNvSpPr>
          <p:nvPr>
            <p:ph type="title"/>
          </p:nvPr>
        </p:nvSpPr>
        <p:spPr>
          <a:xfrm>
            <a:off x="838200" y="391006"/>
            <a:ext cx="6045679" cy="290032"/>
          </a:xfrm>
        </p:spPr>
        <p:txBody>
          <a:bodyPr>
            <a:noAutofit/>
          </a:bodyPr>
          <a:lstStyle/>
          <a:p>
            <a:r>
              <a:rPr lang="en-IN" sz="2000" b="1" i="0" dirty="0">
                <a:solidFill>
                  <a:srgbClr val="000000"/>
                </a:solidFill>
                <a:effectLst/>
                <a:latin typeface="var(--ff-lato)"/>
              </a:rPr>
              <a:t>Adjusted R-Squared</a:t>
            </a:r>
            <a:endParaRPr lang="en-IN" sz="2000" dirty="0"/>
          </a:p>
        </p:txBody>
      </p:sp>
      <p:sp>
        <p:nvSpPr>
          <p:cNvPr id="3" name="Content Placeholder 2">
            <a:extLst>
              <a:ext uri="{FF2B5EF4-FFF2-40B4-BE49-F238E27FC236}">
                <a16:creationId xmlns:a16="http://schemas.microsoft.com/office/drawing/2014/main" id="{22EA1FB1-0557-E547-09E6-2660CDB80777}"/>
              </a:ext>
            </a:extLst>
          </p:cNvPr>
          <p:cNvSpPr>
            <a:spLocks noGrp="1"/>
          </p:cNvSpPr>
          <p:nvPr>
            <p:ph idx="1"/>
          </p:nvPr>
        </p:nvSpPr>
        <p:spPr>
          <a:xfrm>
            <a:off x="337868" y="816335"/>
            <a:ext cx="10515600" cy="4351338"/>
          </a:xfrm>
        </p:spPr>
        <p:txBody>
          <a:bodyPr>
            <a:normAutofit/>
          </a:bodyPr>
          <a:lstStyle/>
          <a:p>
            <a:r>
              <a:rPr lang="en-US" sz="1100" b="0" i="0" dirty="0">
                <a:solidFill>
                  <a:srgbClr val="000000"/>
                </a:solidFill>
                <a:effectLst/>
                <a:latin typeface="Verdana" panose="020B0604030504040204" pitchFamily="34" charset="0"/>
              </a:rPr>
              <a:t>R-squared measures the proportion of the variation in your dependent variable (Y) explained by your independent variables (X) for a linear regression model.</a:t>
            </a:r>
          </a:p>
          <a:p>
            <a:r>
              <a:rPr kumimoji="0" lang="en-US" altLang="en-US" sz="1100" b="0" i="0" u="none" strike="noStrike" cap="none" normalizeH="0" baseline="0" dirty="0">
                <a:ln>
                  <a:noFill/>
                </a:ln>
                <a:solidFill>
                  <a:srgbClr val="000000"/>
                </a:solidFill>
                <a:effectLst/>
                <a:latin typeface="Verdana" panose="020B0604030504040204" pitchFamily="34" charset="0"/>
              </a:rPr>
              <a:t>Adjusted R-squared adjusts the statistic based on the number of independent variables in the model.</a:t>
            </a:r>
            <a:r>
              <a:rPr kumimoji="0" lang="en-US" altLang="en-US" sz="1100" b="0" i="0" u="none" cap="none" normalizeH="0" baseline="0" dirty="0">
                <a:ln>
                  <a:noFill/>
                </a:ln>
                <a:solidFill>
                  <a:srgbClr val="000000"/>
                </a:solidFill>
                <a:effectLst/>
                <a:latin typeface="MathJax_Math-italic"/>
              </a:rPr>
              <a:t> R</a:t>
            </a:r>
            <a:r>
              <a:rPr kumimoji="0" lang="en-US" altLang="en-US" sz="1100" b="0" i="0" u="none" cap="none" normalizeH="0" baseline="25000" dirty="0">
                <a:ln>
                  <a:noFill/>
                </a:ln>
                <a:solidFill>
                  <a:srgbClr val="000000"/>
                </a:solidFill>
                <a:effectLst/>
                <a:latin typeface="MathJax_Math-italic"/>
              </a:rPr>
              <a:t>2 </a:t>
            </a:r>
            <a:r>
              <a:rPr kumimoji="0" lang="en-US" altLang="en-US" sz="1100" b="0" i="0" u="none" strike="noStrike" cap="none" normalizeH="0" baseline="0" dirty="0">
                <a:ln>
                  <a:noFill/>
                </a:ln>
                <a:solidFill>
                  <a:srgbClr val="000000"/>
                </a:solidFill>
                <a:effectLst/>
                <a:latin typeface="Verdana" panose="020B0604030504040204" pitchFamily="34" charset="0"/>
              </a:rPr>
              <a:t> shows how well terms (data points)</a:t>
            </a:r>
            <a:r>
              <a:rPr kumimoji="0" lang="en-US" altLang="en-US" sz="1100" b="0" i="0" u="none" strike="noStrike" cap="none" normalizeH="0" baseline="0" dirty="0">
                <a:ln>
                  <a:noFill/>
                </a:ln>
                <a:solidFill>
                  <a:schemeClr val="tx1"/>
                </a:solidFill>
                <a:effectLst/>
              </a:rPr>
              <a:t> </a:t>
            </a:r>
            <a:r>
              <a:rPr kumimoji="0" lang="en-US" altLang="en-US" sz="1100" b="0" i="0" u="none" strike="noStrike" cap="none" normalizeH="0" baseline="0" dirty="0">
                <a:ln>
                  <a:noFill/>
                </a:ln>
                <a:solidFill>
                  <a:srgbClr val="000000"/>
                </a:solidFill>
                <a:effectLst/>
                <a:latin typeface="Verdana" panose="020B0604030504040204" pitchFamily="34" charset="0"/>
              </a:rPr>
              <a:t>fit a curve or line. Adjusted </a:t>
            </a:r>
            <a:r>
              <a:rPr kumimoji="0" lang="en-US" altLang="en-US" sz="1100" b="0" i="0" u="none" cap="none" normalizeH="0" baseline="0" dirty="0">
                <a:ln>
                  <a:noFill/>
                </a:ln>
                <a:solidFill>
                  <a:srgbClr val="000000"/>
                </a:solidFill>
                <a:effectLst/>
                <a:latin typeface="MathJax_Math-italic"/>
              </a:rPr>
              <a:t> R</a:t>
            </a:r>
            <a:r>
              <a:rPr kumimoji="0" lang="en-US" altLang="en-US" sz="1100" b="0" i="0" u="none" cap="none" normalizeH="0" baseline="25000" dirty="0">
                <a:ln>
                  <a:noFill/>
                </a:ln>
                <a:solidFill>
                  <a:srgbClr val="000000"/>
                </a:solidFill>
                <a:effectLst/>
                <a:latin typeface="MathJax_Math-italic"/>
              </a:rPr>
              <a:t>2 </a:t>
            </a:r>
            <a:r>
              <a:rPr kumimoji="0" lang="en-US" altLang="en-US" sz="1100" b="0" i="0" u="none" strike="noStrike" cap="none" normalizeH="0" baseline="0" dirty="0">
                <a:ln>
                  <a:noFill/>
                </a:ln>
                <a:solidFill>
                  <a:srgbClr val="000000"/>
                </a:solidFill>
                <a:effectLst/>
                <a:latin typeface="Verdana" panose="020B0604030504040204" pitchFamily="34" charset="0"/>
              </a:rPr>
              <a:t>also indicates how well terms fit a curve or line, but adjusts for the number of terms in a model.</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a:p>
            <a:r>
              <a:rPr lang="en-US" sz="1100" b="0" i="0" dirty="0">
                <a:solidFill>
                  <a:srgbClr val="000000"/>
                </a:solidFill>
                <a:effectLst/>
                <a:latin typeface="Verdana" panose="020B0604030504040204" pitchFamily="34" charset="0"/>
              </a:rPr>
              <a:t>If you add more and more useless variables to a model, adjusted r-squared will decrease. If you add more useful variables, adjusted r-squared will increase.</a:t>
            </a:r>
          </a:p>
          <a:p>
            <a:endParaRPr kumimoji="0" lang="en-US" altLang="en-US" sz="1100" b="0" i="0" u="none" strike="noStrike" cap="none" normalizeH="0" baseline="0" dirty="0">
              <a:ln>
                <a:noFill/>
              </a:ln>
              <a:solidFill>
                <a:schemeClr val="tx1"/>
              </a:solidFill>
              <a:effectLst/>
              <a:latin typeface="Arial" panose="020B0604020202020204" pitchFamily="34" charset="0"/>
            </a:endParaRPr>
          </a:p>
          <a:p>
            <a:r>
              <a:rPr kumimoji="0" lang="en-US" altLang="en-US" sz="1100" b="0" i="0" u="none" strike="noStrike" cap="none" normalizeH="0" baseline="0" dirty="0">
                <a:ln>
                  <a:noFill/>
                </a:ln>
                <a:solidFill>
                  <a:srgbClr val="000000"/>
                </a:solidFill>
                <a:effectLst/>
                <a:latin typeface="Verdana" panose="020B0604030504040204" pitchFamily="34" charset="0"/>
              </a:rPr>
              <a:t>Adjusted </a:t>
            </a:r>
            <a:r>
              <a:rPr kumimoji="0" lang="en-US" altLang="en-US" sz="1100" b="0" i="0" u="none" cap="none" normalizeH="0" baseline="0" dirty="0">
                <a:ln>
                  <a:noFill/>
                </a:ln>
                <a:solidFill>
                  <a:srgbClr val="000000"/>
                </a:solidFill>
                <a:effectLst/>
                <a:latin typeface="MathJax_Math-italic"/>
              </a:rPr>
              <a:t>R</a:t>
            </a:r>
            <a:r>
              <a:rPr kumimoji="0" lang="en-US" altLang="en-US" sz="1100" b="0" i="0" u="none" cap="none" normalizeH="0" baseline="25000" dirty="0">
                <a:ln>
                  <a:noFill/>
                </a:ln>
                <a:solidFill>
                  <a:srgbClr val="000000"/>
                </a:solidFill>
                <a:effectLst/>
                <a:latin typeface="MathJax_Math-italic"/>
              </a:rPr>
              <a:t>2</a:t>
            </a:r>
            <a:r>
              <a:rPr lang="en-IN" sz="1100" b="0" i="0" u="none" strike="noStrike" baseline="-25000" dirty="0" err="1">
                <a:solidFill>
                  <a:srgbClr val="000000"/>
                </a:solidFill>
                <a:effectLst/>
                <a:latin typeface="MathJax_Math-italic"/>
              </a:rPr>
              <a:t>adj</a:t>
            </a:r>
            <a:r>
              <a:rPr kumimoji="0" lang="en-US" altLang="en-US" sz="1100" b="0" i="0" u="none" strike="noStrike" cap="none" normalizeH="0" baseline="0" dirty="0">
                <a:ln>
                  <a:noFill/>
                </a:ln>
                <a:solidFill>
                  <a:srgbClr val="000000"/>
                </a:solidFill>
                <a:effectLst/>
                <a:latin typeface="MathJax_Math-italic"/>
              </a:rPr>
              <a:t> </a:t>
            </a:r>
            <a:r>
              <a:rPr kumimoji="0" lang="en-US" altLang="en-US" sz="1100" b="0" i="0" u="none" strike="noStrike" cap="none" normalizeH="0" baseline="0" dirty="0">
                <a:ln>
                  <a:noFill/>
                </a:ln>
                <a:solidFill>
                  <a:srgbClr val="000000"/>
                </a:solidFill>
                <a:effectLst/>
                <a:latin typeface="Verdana" panose="020B0604030504040204" pitchFamily="34" charset="0"/>
              </a:rPr>
              <a:t>will always be less than or equal to </a:t>
            </a:r>
            <a:r>
              <a:rPr kumimoji="0" lang="en-US" altLang="en-US" sz="1100" b="0" i="0" u="none" cap="none" normalizeH="0" baseline="0" dirty="0">
                <a:ln>
                  <a:noFill/>
                </a:ln>
                <a:solidFill>
                  <a:srgbClr val="000000"/>
                </a:solidFill>
                <a:effectLst/>
                <a:latin typeface="MathJax_Math-italic"/>
              </a:rPr>
              <a:t> R</a:t>
            </a:r>
            <a:r>
              <a:rPr kumimoji="0" lang="en-US" altLang="en-US" sz="1100" b="0" i="0" u="none" cap="none" normalizeH="0" baseline="25000" dirty="0">
                <a:ln>
                  <a:noFill/>
                </a:ln>
                <a:solidFill>
                  <a:srgbClr val="000000"/>
                </a:solidFill>
                <a:effectLst/>
                <a:latin typeface="MathJax_Math-italic"/>
              </a:rPr>
              <a:t>2</a:t>
            </a:r>
            <a:r>
              <a:rPr kumimoji="0" lang="en-US" altLang="en-US" sz="1100" b="0" i="0" u="none" strike="noStrike" cap="none" normalizeH="0" baseline="0" dirty="0">
                <a:ln>
                  <a:noFill/>
                </a:ln>
                <a:solidFill>
                  <a:srgbClr val="000000"/>
                </a:solidFill>
                <a:effectLst/>
                <a:latin typeface="Verdana" panose="020B0604030504040204" pitchFamily="34" charset="0"/>
              </a:rPr>
              <a:t>. You only need</a:t>
            </a:r>
            <a:r>
              <a:rPr kumimoji="0" lang="en-US" altLang="en-US" sz="1100" b="0" i="0" u="none" cap="none" normalizeH="0" baseline="0" dirty="0">
                <a:ln>
                  <a:noFill/>
                </a:ln>
                <a:solidFill>
                  <a:srgbClr val="000000"/>
                </a:solidFill>
                <a:effectLst/>
                <a:latin typeface="MathJax_Math-italic"/>
              </a:rPr>
              <a:t> R</a:t>
            </a:r>
            <a:r>
              <a:rPr kumimoji="0" lang="en-US" altLang="en-US" sz="1100" b="0" i="0" u="none" cap="none" normalizeH="0" baseline="25000" dirty="0">
                <a:ln>
                  <a:noFill/>
                </a:ln>
                <a:solidFill>
                  <a:srgbClr val="000000"/>
                </a:solidFill>
                <a:effectLst/>
                <a:latin typeface="MathJax_Math-italic"/>
              </a:rPr>
              <a:t>2 </a:t>
            </a:r>
            <a:r>
              <a:rPr kumimoji="0" lang="en-US" altLang="en-US" sz="1100" b="0" i="0" u="none" strike="noStrike" cap="none" normalizeH="0" baseline="0" dirty="0">
                <a:ln>
                  <a:noFill/>
                </a:ln>
                <a:solidFill>
                  <a:srgbClr val="000000"/>
                </a:solidFill>
                <a:effectLst/>
                <a:latin typeface="Verdana" panose="020B0604030504040204" pitchFamily="34" charset="0"/>
              </a:rPr>
              <a:t>when working with samples. In other words, </a:t>
            </a:r>
            <a:r>
              <a:rPr kumimoji="0" lang="en-US" altLang="en-US" sz="1100" b="0" i="0" u="none" cap="none" normalizeH="0" baseline="0" dirty="0">
                <a:ln>
                  <a:noFill/>
                </a:ln>
                <a:solidFill>
                  <a:srgbClr val="000000"/>
                </a:solidFill>
                <a:effectLst/>
                <a:latin typeface="MathJax_Math-italic"/>
              </a:rPr>
              <a:t> R</a:t>
            </a:r>
            <a:r>
              <a:rPr kumimoji="0" lang="en-US" altLang="en-US" sz="1100" b="0" i="0" u="none" cap="none" normalizeH="0" baseline="25000" dirty="0">
                <a:ln>
                  <a:noFill/>
                </a:ln>
                <a:solidFill>
                  <a:srgbClr val="000000"/>
                </a:solidFill>
                <a:effectLst/>
                <a:latin typeface="MathJax_Math-italic"/>
              </a:rPr>
              <a:t>2 </a:t>
            </a:r>
            <a:r>
              <a:rPr kumimoji="0" lang="en-US" altLang="en-US" sz="1100" b="0" i="0" u="none" strike="noStrike" cap="none" normalizeH="0" baseline="0" dirty="0">
                <a:ln>
                  <a:noFill/>
                </a:ln>
                <a:solidFill>
                  <a:srgbClr val="000000"/>
                </a:solidFill>
                <a:effectLst/>
                <a:latin typeface="Verdana" panose="020B0604030504040204" pitchFamily="34" charset="0"/>
              </a:rPr>
              <a:t>isn't necessary when you have data from an entire population.</a:t>
            </a:r>
            <a:r>
              <a:rPr kumimoji="0" lang="en-US" altLang="en-US" sz="1100" b="0" i="0" u="none" strike="noStrike" cap="none" normalizeH="0" baseline="0" dirty="0">
                <a:ln>
                  <a:noFill/>
                </a:ln>
                <a:solidFill>
                  <a:schemeClr val="tx1"/>
                </a:solidFill>
                <a:effectLst/>
              </a:rPr>
              <a:t> </a:t>
            </a:r>
            <a:endParaRPr kumimoji="0" lang="en-US" altLang="en-US" sz="1100" b="0" i="0" u="none" strike="noStrike" cap="none" normalizeH="0" baseline="25000" dirty="0">
              <a:ln>
                <a:noFill/>
              </a:ln>
              <a:solidFill>
                <a:schemeClr val="tx1"/>
              </a:solidFill>
              <a:effectLst/>
              <a:latin typeface="Arial" panose="020B0604020202020204" pitchFamily="34" charset="0"/>
            </a:endParaRPr>
          </a:p>
          <a:p>
            <a:endParaRPr lang="en-IN" sz="1400" dirty="0"/>
          </a:p>
        </p:txBody>
      </p:sp>
      <p:pic>
        <p:nvPicPr>
          <p:cNvPr id="11" name="Picture 10">
            <a:extLst>
              <a:ext uri="{FF2B5EF4-FFF2-40B4-BE49-F238E27FC236}">
                <a16:creationId xmlns:a16="http://schemas.microsoft.com/office/drawing/2014/main" id="{5DABA17B-4924-E3B0-8FA0-B47083176398}"/>
              </a:ext>
            </a:extLst>
          </p:cNvPr>
          <p:cNvPicPr>
            <a:picLocks noChangeAspect="1"/>
          </p:cNvPicPr>
          <p:nvPr/>
        </p:nvPicPr>
        <p:blipFill>
          <a:blip r:embed="rId2"/>
          <a:stretch>
            <a:fillRect/>
          </a:stretch>
        </p:blipFill>
        <p:spPr>
          <a:xfrm>
            <a:off x="751593" y="3231410"/>
            <a:ext cx="8773749" cy="2448267"/>
          </a:xfrm>
          <a:prstGeom prst="rect">
            <a:avLst/>
          </a:prstGeom>
        </p:spPr>
      </p:pic>
    </p:spTree>
    <p:extLst>
      <p:ext uri="{BB962C8B-B14F-4D97-AF65-F5344CB8AC3E}">
        <p14:creationId xmlns:p14="http://schemas.microsoft.com/office/powerpoint/2010/main" val="335687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AFF358-AE86-69BA-A210-0378AA6EFC22}"/>
              </a:ext>
            </a:extLst>
          </p:cNvPr>
          <p:cNvSpPr txBox="1"/>
          <p:nvPr/>
        </p:nvSpPr>
        <p:spPr>
          <a:xfrm>
            <a:off x="416224" y="222704"/>
            <a:ext cx="11557240" cy="892552"/>
          </a:xfrm>
          <a:prstGeom prst="rect">
            <a:avLst/>
          </a:prstGeom>
          <a:noFill/>
        </p:spPr>
        <p:txBody>
          <a:bodyPr wrap="square">
            <a:spAutoFit/>
          </a:bodyPr>
          <a:lstStyle/>
          <a:p>
            <a:pPr algn="l"/>
            <a:r>
              <a:rPr lang="en-US" sz="1600" b="1" i="0" dirty="0">
                <a:solidFill>
                  <a:srgbClr val="000000"/>
                </a:solidFill>
                <a:effectLst/>
                <a:latin typeface="var(--ff-lato)"/>
              </a:rPr>
              <a:t>Example</a:t>
            </a:r>
            <a:endParaRPr lang="en-US" sz="1200" b="1" i="0" dirty="0">
              <a:solidFill>
                <a:srgbClr val="000000"/>
              </a:solidFill>
              <a:effectLst/>
              <a:latin typeface="var(--ff-lato)"/>
            </a:endParaRPr>
          </a:p>
          <a:p>
            <a:pPr algn="l"/>
            <a:r>
              <a:rPr lang="en-US" sz="1200" b="1" i="0" dirty="0">
                <a:solidFill>
                  <a:srgbClr val="000000"/>
                </a:solidFill>
                <a:effectLst/>
                <a:latin typeface="inherit"/>
              </a:rPr>
              <a:t>Problem Statement</a:t>
            </a:r>
            <a:r>
              <a:rPr lang="en-US" sz="1200" b="0" i="0" dirty="0">
                <a:solidFill>
                  <a:srgbClr val="000000"/>
                </a:solidFill>
                <a:effectLst/>
                <a:latin typeface="Verdana" panose="020B0604030504040204" pitchFamily="34" charset="0"/>
              </a:rPr>
              <a:t> −</a:t>
            </a:r>
          </a:p>
          <a:p>
            <a:pPr algn="l"/>
            <a:r>
              <a:rPr lang="en-US" sz="1200" b="0" i="0" dirty="0">
                <a:solidFill>
                  <a:srgbClr val="000000"/>
                </a:solidFill>
                <a:effectLst/>
                <a:latin typeface="Verdana" panose="020B0604030504040204" pitchFamily="34" charset="0"/>
              </a:rPr>
              <a:t>A fund has a sample R-squared value close to 0.5 and it is doubtlessly offering higher risk adjusted returns with the sample size of 50 for 5 predictors. Find Adjusted R square value.</a:t>
            </a:r>
          </a:p>
        </p:txBody>
      </p:sp>
      <p:sp>
        <p:nvSpPr>
          <p:cNvPr id="7" name="TextBox 6">
            <a:extLst>
              <a:ext uri="{FF2B5EF4-FFF2-40B4-BE49-F238E27FC236}">
                <a16:creationId xmlns:a16="http://schemas.microsoft.com/office/drawing/2014/main" id="{04C20D22-6CEE-166B-0420-7C8AA18C4A87}"/>
              </a:ext>
            </a:extLst>
          </p:cNvPr>
          <p:cNvSpPr txBox="1"/>
          <p:nvPr/>
        </p:nvSpPr>
        <p:spPr>
          <a:xfrm>
            <a:off x="338587" y="1491742"/>
            <a:ext cx="11272568" cy="461665"/>
          </a:xfrm>
          <a:prstGeom prst="rect">
            <a:avLst/>
          </a:prstGeom>
          <a:noFill/>
        </p:spPr>
        <p:txBody>
          <a:bodyPr wrap="square">
            <a:spAutoFit/>
          </a:bodyPr>
          <a:lstStyle/>
          <a:p>
            <a:pPr algn="l"/>
            <a:r>
              <a:rPr lang="en-US" sz="1200" b="1" i="0" dirty="0">
                <a:solidFill>
                  <a:srgbClr val="000000"/>
                </a:solidFill>
                <a:effectLst/>
                <a:latin typeface="inherit"/>
              </a:rPr>
              <a:t>Solution</a:t>
            </a:r>
            <a:r>
              <a:rPr lang="en-US" sz="1200" b="0" i="0" dirty="0">
                <a:solidFill>
                  <a:srgbClr val="000000"/>
                </a:solidFill>
                <a:effectLst/>
                <a:latin typeface="Verdana" panose="020B0604030504040204" pitchFamily="34" charset="0"/>
              </a:rPr>
              <a:t> −</a:t>
            </a:r>
          </a:p>
          <a:p>
            <a:pPr algn="l"/>
            <a:r>
              <a:rPr lang="en-US" sz="1200" b="0" i="0" dirty="0">
                <a:solidFill>
                  <a:srgbClr val="000000"/>
                </a:solidFill>
                <a:effectLst/>
                <a:latin typeface="Verdana" panose="020B0604030504040204" pitchFamily="34" charset="0"/>
              </a:rPr>
              <a:t>Sample size = 50 Number of predictor = 5 Sample R - square = 0.5.Substitute the qualities in the equation,</a:t>
            </a:r>
          </a:p>
        </p:txBody>
      </p:sp>
      <p:pic>
        <p:nvPicPr>
          <p:cNvPr id="9" name="Picture 8">
            <a:extLst>
              <a:ext uri="{FF2B5EF4-FFF2-40B4-BE49-F238E27FC236}">
                <a16:creationId xmlns:a16="http://schemas.microsoft.com/office/drawing/2014/main" id="{F5F62AB7-046A-6220-E69E-606FA3180615}"/>
              </a:ext>
            </a:extLst>
          </p:cNvPr>
          <p:cNvPicPr>
            <a:picLocks noChangeAspect="1"/>
          </p:cNvPicPr>
          <p:nvPr/>
        </p:nvPicPr>
        <p:blipFill>
          <a:blip r:embed="rId2"/>
          <a:stretch>
            <a:fillRect/>
          </a:stretch>
        </p:blipFill>
        <p:spPr>
          <a:xfrm>
            <a:off x="870747" y="2329893"/>
            <a:ext cx="2324424" cy="1590897"/>
          </a:xfrm>
          <a:prstGeom prst="rect">
            <a:avLst/>
          </a:prstGeom>
        </p:spPr>
      </p:pic>
    </p:spTree>
    <p:extLst>
      <p:ext uri="{BB962C8B-B14F-4D97-AF65-F5344CB8AC3E}">
        <p14:creationId xmlns:p14="http://schemas.microsoft.com/office/powerpoint/2010/main" val="217863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7D74-38B7-A38C-F838-5E13B08744C5}"/>
              </a:ext>
            </a:extLst>
          </p:cNvPr>
          <p:cNvSpPr>
            <a:spLocks noGrp="1"/>
          </p:cNvSpPr>
          <p:nvPr>
            <p:ph type="title"/>
          </p:nvPr>
        </p:nvSpPr>
        <p:spPr>
          <a:xfrm>
            <a:off x="838200" y="365126"/>
            <a:ext cx="5976668" cy="695924"/>
          </a:xfrm>
        </p:spPr>
        <p:txBody>
          <a:bodyPr>
            <a:normAutofit/>
          </a:bodyPr>
          <a:lstStyle/>
          <a:p>
            <a:r>
              <a:rPr lang="en-IN" sz="2400" b="1" i="0" dirty="0">
                <a:solidFill>
                  <a:srgbClr val="000000"/>
                </a:solidFill>
                <a:effectLst/>
                <a:latin typeface="var(--ff-lato)"/>
              </a:rPr>
              <a:t>Correlation Co-efficient</a:t>
            </a:r>
            <a:endParaRPr lang="en-IN" sz="2400" dirty="0"/>
          </a:p>
        </p:txBody>
      </p:sp>
      <p:sp>
        <p:nvSpPr>
          <p:cNvPr id="3" name="Content Placeholder 2">
            <a:extLst>
              <a:ext uri="{FF2B5EF4-FFF2-40B4-BE49-F238E27FC236}">
                <a16:creationId xmlns:a16="http://schemas.microsoft.com/office/drawing/2014/main" id="{11F3FD86-2F98-796B-AD29-FB1E259F6E59}"/>
              </a:ext>
            </a:extLst>
          </p:cNvPr>
          <p:cNvSpPr>
            <a:spLocks noGrp="1"/>
          </p:cNvSpPr>
          <p:nvPr>
            <p:ph idx="1"/>
          </p:nvPr>
        </p:nvSpPr>
        <p:spPr>
          <a:xfrm>
            <a:off x="691551" y="1253331"/>
            <a:ext cx="10515600" cy="4351338"/>
          </a:xfrm>
        </p:spPr>
        <p:txBody>
          <a:bodyPr>
            <a:normAutofit/>
          </a:bodyPr>
          <a:lstStyle/>
          <a:p>
            <a:r>
              <a:rPr lang="en-US" sz="1100" b="0" i="0" dirty="0">
                <a:solidFill>
                  <a:srgbClr val="000000"/>
                </a:solidFill>
                <a:effectLst/>
                <a:latin typeface="Verdana" panose="020B0604030504040204" pitchFamily="34" charset="0"/>
              </a:rPr>
              <a:t>A correlation coefficient is a statistical measure of the degree to which changes to the value of one variable predict change to the value of another. In positively correlated variables, the value increases or decreases in tandem. In negatively correlated variables, the value of one increases as the value of the other decreases.</a:t>
            </a:r>
          </a:p>
          <a:p>
            <a:r>
              <a:rPr lang="en-US" sz="1100" b="0" i="0" dirty="0">
                <a:solidFill>
                  <a:srgbClr val="000000"/>
                </a:solidFill>
                <a:effectLst/>
                <a:latin typeface="Verdana" panose="020B0604030504040204" pitchFamily="34" charset="0"/>
              </a:rPr>
              <a:t>Correlation coefficients are expressed as values between +1 and -1.</a:t>
            </a:r>
            <a:endParaRPr lang="en-US" sz="1100" dirty="0">
              <a:solidFill>
                <a:srgbClr val="000000"/>
              </a:solidFill>
              <a:latin typeface="Verdana" panose="020B0604030504040204" pitchFamily="34" charset="0"/>
            </a:endParaRPr>
          </a:p>
          <a:p>
            <a:r>
              <a:rPr lang="en-US" sz="1100" b="0" i="0" dirty="0">
                <a:solidFill>
                  <a:srgbClr val="000000"/>
                </a:solidFill>
                <a:effectLst/>
                <a:latin typeface="Verdana" panose="020B0604030504040204" pitchFamily="34" charset="0"/>
              </a:rPr>
              <a:t>A coefficient of +1 indicates a perfect positive correlation: A change in the value of one variable will predict a change in the same direction in the second variable.</a:t>
            </a:r>
          </a:p>
          <a:p>
            <a:r>
              <a:rPr lang="en-US" sz="1100" b="0" i="0" dirty="0">
                <a:solidFill>
                  <a:srgbClr val="000000"/>
                </a:solidFill>
                <a:effectLst/>
                <a:latin typeface="Verdana" panose="020B0604030504040204" pitchFamily="34" charset="0"/>
              </a:rPr>
              <a:t>A coefficient of -1 indicates a perfect negative: A change in the value of one variable predicts a change in the opposite direction in the second variable. Lesser degrees of correlation are expressed as non-zero decimals. A coefficient of zero indicates there is no discernable relationship between fluctuations of the variables.</a:t>
            </a:r>
            <a:endParaRPr lang="en-IN" sz="1100" dirty="0"/>
          </a:p>
        </p:txBody>
      </p:sp>
      <p:pic>
        <p:nvPicPr>
          <p:cNvPr id="5" name="Picture 4">
            <a:extLst>
              <a:ext uri="{FF2B5EF4-FFF2-40B4-BE49-F238E27FC236}">
                <a16:creationId xmlns:a16="http://schemas.microsoft.com/office/drawing/2014/main" id="{D4B00A0E-5DB5-36B2-203A-18C7454E4B53}"/>
              </a:ext>
            </a:extLst>
          </p:cNvPr>
          <p:cNvPicPr>
            <a:picLocks noChangeAspect="1"/>
          </p:cNvPicPr>
          <p:nvPr/>
        </p:nvPicPr>
        <p:blipFill>
          <a:blip r:embed="rId2"/>
          <a:stretch>
            <a:fillRect/>
          </a:stretch>
        </p:blipFill>
        <p:spPr>
          <a:xfrm>
            <a:off x="1416171" y="3124756"/>
            <a:ext cx="8642230" cy="3610479"/>
          </a:xfrm>
          <a:prstGeom prst="rect">
            <a:avLst/>
          </a:prstGeom>
        </p:spPr>
      </p:pic>
    </p:spTree>
    <p:extLst>
      <p:ext uri="{BB962C8B-B14F-4D97-AF65-F5344CB8AC3E}">
        <p14:creationId xmlns:p14="http://schemas.microsoft.com/office/powerpoint/2010/main" val="20442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3ADFD0-7691-5C45-85E5-2E293C671923}"/>
              </a:ext>
            </a:extLst>
          </p:cNvPr>
          <p:cNvSpPr txBox="1"/>
          <p:nvPr/>
        </p:nvSpPr>
        <p:spPr>
          <a:xfrm>
            <a:off x="606005" y="335802"/>
            <a:ext cx="10220145" cy="646331"/>
          </a:xfrm>
          <a:prstGeom prst="rect">
            <a:avLst/>
          </a:prstGeom>
          <a:noFill/>
        </p:spPr>
        <p:txBody>
          <a:bodyPr wrap="square">
            <a:spAutoFit/>
          </a:bodyPr>
          <a:lstStyle/>
          <a:p>
            <a:pPr algn="l"/>
            <a:r>
              <a:rPr lang="en-US" sz="1200" b="0" i="0" dirty="0">
                <a:effectLst/>
                <a:latin typeface="Verdana" panose="020B0604030504040204" pitchFamily="34" charset="0"/>
              </a:rPr>
              <a:t>Example</a:t>
            </a:r>
          </a:p>
          <a:p>
            <a:pPr algn="l"/>
            <a:r>
              <a:rPr lang="en-US" sz="1200" b="1" i="0" dirty="0">
                <a:solidFill>
                  <a:srgbClr val="000000"/>
                </a:solidFill>
                <a:effectLst/>
                <a:latin typeface="inherit"/>
              </a:rPr>
              <a:t>Problem Statement:</a:t>
            </a:r>
            <a:endParaRPr lang="en-US" sz="1200" b="0" i="0" dirty="0">
              <a:solidFill>
                <a:srgbClr val="000000"/>
              </a:solidFill>
              <a:effectLst/>
              <a:latin typeface="Verdana" panose="020B0604030504040204" pitchFamily="34" charset="0"/>
            </a:endParaRPr>
          </a:p>
          <a:p>
            <a:pPr algn="l"/>
            <a:r>
              <a:rPr lang="en-US" sz="1200" b="0" i="0" dirty="0">
                <a:solidFill>
                  <a:srgbClr val="000000"/>
                </a:solidFill>
                <a:effectLst/>
                <a:latin typeface="Verdana" panose="020B0604030504040204" pitchFamily="34" charset="0"/>
              </a:rPr>
              <a:t>Calculate the correlation co-efficient of the following:</a:t>
            </a:r>
          </a:p>
        </p:txBody>
      </p:sp>
      <p:pic>
        <p:nvPicPr>
          <p:cNvPr id="7" name="Picture 6">
            <a:extLst>
              <a:ext uri="{FF2B5EF4-FFF2-40B4-BE49-F238E27FC236}">
                <a16:creationId xmlns:a16="http://schemas.microsoft.com/office/drawing/2014/main" id="{BB52EEE5-7023-AA21-BA83-EC4D7860F5C2}"/>
              </a:ext>
            </a:extLst>
          </p:cNvPr>
          <p:cNvPicPr>
            <a:picLocks noChangeAspect="1"/>
          </p:cNvPicPr>
          <p:nvPr/>
        </p:nvPicPr>
        <p:blipFill>
          <a:blip r:embed="rId2"/>
          <a:stretch>
            <a:fillRect/>
          </a:stretch>
        </p:blipFill>
        <p:spPr>
          <a:xfrm>
            <a:off x="606005" y="1129965"/>
            <a:ext cx="8668960" cy="1371791"/>
          </a:xfrm>
          <a:prstGeom prst="rect">
            <a:avLst/>
          </a:prstGeom>
        </p:spPr>
      </p:pic>
      <p:pic>
        <p:nvPicPr>
          <p:cNvPr id="9" name="Picture 8">
            <a:extLst>
              <a:ext uri="{FF2B5EF4-FFF2-40B4-BE49-F238E27FC236}">
                <a16:creationId xmlns:a16="http://schemas.microsoft.com/office/drawing/2014/main" id="{88DDFBCC-81D3-D2CC-106C-42F3223895B2}"/>
              </a:ext>
            </a:extLst>
          </p:cNvPr>
          <p:cNvPicPr>
            <a:picLocks noChangeAspect="1"/>
          </p:cNvPicPr>
          <p:nvPr/>
        </p:nvPicPr>
        <p:blipFill>
          <a:blip r:embed="rId3"/>
          <a:stretch>
            <a:fillRect/>
          </a:stretch>
        </p:blipFill>
        <p:spPr>
          <a:xfrm>
            <a:off x="606005" y="2751058"/>
            <a:ext cx="5849166" cy="3210373"/>
          </a:xfrm>
          <a:prstGeom prst="rect">
            <a:avLst/>
          </a:prstGeom>
        </p:spPr>
      </p:pic>
    </p:spTree>
    <p:extLst>
      <p:ext uri="{BB962C8B-B14F-4D97-AF65-F5344CB8AC3E}">
        <p14:creationId xmlns:p14="http://schemas.microsoft.com/office/powerpoint/2010/main" val="3644027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0DE8B8-15B4-9D7A-FA3D-16C7BDA4F39C}"/>
              </a:ext>
            </a:extLst>
          </p:cNvPr>
          <p:cNvSpPr txBox="1"/>
          <p:nvPr/>
        </p:nvSpPr>
        <p:spPr>
          <a:xfrm>
            <a:off x="476610" y="302726"/>
            <a:ext cx="2680658" cy="369332"/>
          </a:xfrm>
          <a:prstGeom prst="rect">
            <a:avLst/>
          </a:prstGeom>
          <a:noFill/>
        </p:spPr>
        <p:txBody>
          <a:bodyPr wrap="square">
            <a:spAutoFit/>
          </a:bodyPr>
          <a:lstStyle/>
          <a:p>
            <a:pPr algn="ctr"/>
            <a:r>
              <a:rPr lang="en-IN" b="1" i="0" dirty="0">
                <a:solidFill>
                  <a:srgbClr val="000000"/>
                </a:solidFill>
                <a:effectLst/>
                <a:latin typeface="var(--ff-lato)"/>
              </a:rPr>
              <a:t> Co-efficient of Variation</a:t>
            </a:r>
          </a:p>
        </p:txBody>
      </p:sp>
      <p:sp>
        <p:nvSpPr>
          <p:cNvPr id="7" name="TextBox 6">
            <a:extLst>
              <a:ext uri="{FF2B5EF4-FFF2-40B4-BE49-F238E27FC236}">
                <a16:creationId xmlns:a16="http://schemas.microsoft.com/office/drawing/2014/main" id="{C4DE9042-BF77-D4E7-3690-D3F834344157}"/>
              </a:ext>
            </a:extLst>
          </p:cNvPr>
          <p:cNvSpPr txBox="1"/>
          <p:nvPr/>
        </p:nvSpPr>
        <p:spPr>
          <a:xfrm>
            <a:off x="606006" y="1034542"/>
            <a:ext cx="11117292" cy="430887"/>
          </a:xfrm>
          <a:prstGeom prst="rect">
            <a:avLst/>
          </a:prstGeom>
          <a:noFill/>
        </p:spPr>
        <p:txBody>
          <a:bodyPr wrap="square">
            <a:spAutoFit/>
          </a:bodyPr>
          <a:lstStyle/>
          <a:p>
            <a:r>
              <a:rPr lang="en-US" sz="1100" b="0" i="0" dirty="0">
                <a:solidFill>
                  <a:srgbClr val="000000"/>
                </a:solidFill>
                <a:effectLst/>
                <a:latin typeface="Verdana" panose="020B0604030504040204" pitchFamily="34" charset="0"/>
              </a:rPr>
              <a:t>Standard variation is an absolute measure of dispersion. When comparison has to be made between two series then the relative measure of dispersion, known as </a:t>
            </a:r>
            <a:r>
              <a:rPr lang="en-US" sz="1100" b="0" i="0" dirty="0" err="1">
                <a:solidFill>
                  <a:srgbClr val="000000"/>
                </a:solidFill>
                <a:effectLst/>
                <a:latin typeface="Verdana" panose="020B0604030504040204" pitchFamily="34" charset="0"/>
              </a:rPr>
              <a:t>coeff.of</a:t>
            </a:r>
            <a:r>
              <a:rPr lang="en-US" sz="1100" b="0" i="0" dirty="0">
                <a:solidFill>
                  <a:srgbClr val="000000"/>
                </a:solidFill>
                <a:effectLst/>
                <a:latin typeface="Verdana" panose="020B0604030504040204" pitchFamily="34" charset="0"/>
              </a:rPr>
              <a:t> variation is used.</a:t>
            </a:r>
            <a:endParaRPr lang="en-IN" sz="1100" dirty="0"/>
          </a:p>
        </p:txBody>
      </p:sp>
      <p:sp>
        <p:nvSpPr>
          <p:cNvPr id="9" name="TextBox 8">
            <a:extLst>
              <a:ext uri="{FF2B5EF4-FFF2-40B4-BE49-F238E27FC236}">
                <a16:creationId xmlns:a16="http://schemas.microsoft.com/office/drawing/2014/main" id="{D63024E7-F6BE-B0D0-A546-A3F07D14DE00}"/>
              </a:ext>
            </a:extLst>
          </p:cNvPr>
          <p:cNvSpPr txBox="1"/>
          <p:nvPr/>
        </p:nvSpPr>
        <p:spPr>
          <a:xfrm>
            <a:off x="606005" y="1858691"/>
            <a:ext cx="11117291" cy="261610"/>
          </a:xfrm>
          <a:prstGeom prst="rect">
            <a:avLst/>
          </a:prstGeom>
          <a:noFill/>
        </p:spPr>
        <p:txBody>
          <a:bodyPr wrap="square">
            <a:spAutoFit/>
          </a:bodyPr>
          <a:lstStyle/>
          <a:p>
            <a:r>
              <a:rPr lang="en-US" sz="1100" b="0" i="0" dirty="0">
                <a:solidFill>
                  <a:srgbClr val="000000"/>
                </a:solidFill>
                <a:effectLst/>
                <a:latin typeface="Verdana" panose="020B0604030504040204" pitchFamily="34" charset="0"/>
              </a:rPr>
              <a:t>Coefficient of Variation, CV is defined and given by the following function:</a:t>
            </a:r>
            <a:endParaRPr lang="en-IN" sz="1100" dirty="0"/>
          </a:p>
        </p:txBody>
      </p:sp>
      <p:pic>
        <p:nvPicPr>
          <p:cNvPr id="11" name="Picture 10">
            <a:extLst>
              <a:ext uri="{FF2B5EF4-FFF2-40B4-BE49-F238E27FC236}">
                <a16:creationId xmlns:a16="http://schemas.microsoft.com/office/drawing/2014/main" id="{210AD454-274C-3233-F800-639C7AA795D4}"/>
              </a:ext>
            </a:extLst>
          </p:cNvPr>
          <p:cNvPicPr>
            <a:picLocks noChangeAspect="1"/>
          </p:cNvPicPr>
          <p:nvPr/>
        </p:nvPicPr>
        <p:blipFill>
          <a:blip r:embed="rId2"/>
          <a:stretch>
            <a:fillRect/>
          </a:stretch>
        </p:blipFill>
        <p:spPr>
          <a:xfrm>
            <a:off x="476610" y="2246462"/>
            <a:ext cx="9011908" cy="2572109"/>
          </a:xfrm>
          <a:prstGeom prst="rect">
            <a:avLst/>
          </a:prstGeom>
        </p:spPr>
      </p:pic>
    </p:spTree>
    <p:extLst>
      <p:ext uri="{BB962C8B-B14F-4D97-AF65-F5344CB8AC3E}">
        <p14:creationId xmlns:p14="http://schemas.microsoft.com/office/powerpoint/2010/main" val="58194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9EEB4C-4DE3-7FC9-0A35-89C304F4F149}"/>
              </a:ext>
            </a:extLst>
          </p:cNvPr>
          <p:cNvSpPr txBox="1"/>
          <p:nvPr/>
        </p:nvSpPr>
        <p:spPr>
          <a:xfrm>
            <a:off x="114300" y="181481"/>
            <a:ext cx="6094562" cy="646331"/>
          </a:xfrm>
          <a:prstGeom prst="rect">
            <a:avLst/>
          </a:prstGeom>
          <a:noFill/>
        </p:spPr>
        <p:txBody>
          <a:bodyPr wrap="square">
            <a:spAutoFit/>
          </a:bodyPr>
          <a:lstStyle/>
          <a:p>
            <a:pPr algn="l"/>
            <a:r>
              <a:rPr lang="en-IN" b="0" i="0" dirty="0">
                <a:effectLst/>
                <a:latin typeface="Verdana" panose="020B0604030504040204" pitchFamily="34" charset="0"/>
              </a:rPr>
              <a:t>Example</a:t>
            </a:r>
          </a:p>
          <a:p>
            <a:pPr algn="l"/>
            <a:r>
              <a:rPr lang="en-IN" b="1" i="0" dirty="0">
                <a:solidFill>
                  <a:srgbClr val="000000"/>
                </a:solidFill>
                <a:effectLst/>
                <a:latin typeface="inherit"/>
              </a:rPr>
              <a:t>Problem Statement:</a:t>
            </a:r>
            <a:endParaRPr lang="en-IN" b="0" i="0" dirty="0">
              <a:solidFill>
                <a:srgbClr val="000000"/>
              </a:solidFill>
              <a:effectLst/>
              <a:latin typeface="Verdana" panose="020B0604030504040204" pitchFamily="34" charset="0"/>
            </a:endParaRPr>
          </a:p>
        </p:txBody>
      </p:sp>
      <p:sp>
        <p:nvSpPr>
          <p:cNvPr id="7" name="TextBox 6">
            <a:extLst>
              <a:ext uri="{FF2B5EF4-FFF2-40B4-BE49-F238E27FC236}">
                <a16:creationId xmlns:a16="http://schemas.microsoft.com/office/drawing/2014/main" id="{ED48C06E-DFBB-B7E5-5922-82099ED579F4}"/>
              </a:ext>
            </a:extLst>
          </p:cNvPr>
          <p:cNvSpPr txBox="1"/>
          <p:nvPr/>
        </p:nvSpPr>
        <p:spPr>
          <a:xfrm>
            <a:off x="114300" y="1190771"/>
            <a:ext cx="10970643" cy="261610"/>
          </a:xfrm>
          <a:prstGeom prst="rect">
            <a:avLst/>
          </a:prstGeom>
          <a:noFill/>
        </p:spPr>
        <p:txBody>
          <a:bodyPr wrap="square">
            <a:spAutoFit/>
          </a:bodyPr>
          <a:lstStyle/>
          <a:p>
            <a:r>
              <a:rPr lang="en-US" sz="1100" b="0" i="0" dirty="0">
                <a:solidFill>
                  <a:srgbClr val="000000"/>
                </a:solidFill>
                <a:effectLst/>
                <a:latin typeface="Verdana" panose="020B0604030504040204" pitchFamily="34" charset="0"/>
              </a:rPr>
              <a:t>From the following data. Identify the risky project, is more risky:</a:t>
            </a:r>
            <a:endParaRPr lang="en-IN" sz="1100" dirty="0"/>
          </a:p>
        </p:txBody>
      </p:sp>
      <p:pic>
        <p:nvPicPr>
          <p:cNvPr id="9" name="Picture 8">
            <a:extLst>
              <a:ext uri="{FF2B5EF4-FFF2-40B4-BE49-F238E27FC236}">
                <a16:creationId xmlns:a16="http://schemas.microsoft.com/office/drawing/2014/main" id="{A59E6614-10C8-A8F9-5163-62817E3B1B62}"/>
              </a:ext>
            </a:extLst>
          </p:cNvPr>
          <p:cNvPicPr>
            <a:picLocks noChangeAspect="1"/>
          </p:cNvPicPr>
          <p:nvPr/>
        </p:nvPicPr>
        <p:blipFill>
          <a:blip r:embed="rId2"/>
          <a:stretch>
            <a:fillRect/>
          </a:stretch>
        </p:blipFill>
        <p:spPr>
          <a:xfrm>
            <a:off x="217655" y="1656922"/>
            <a:ext cx="8754697" cy="990738"/>
          </a:xfrm>
          <a:prstGeom prst="rect">
            <a:avLst/>
          </a:prstGeom>
        </p:spPr>
      </p:pic>
      <p:sp>
        <p:nvSpPr>
          <p:cNvPr id="11" name="TextBox 10">
            <a:extLst>
              <a:ext uri="{FF2B5EF4-FFF2-40B4-BE49-F238E27FC236}">
                <a16:creationId xmlns:a16="http://schemas.microsoft.com/office/drawing/2014/main" id="{8CFD6E7C-69AB-F1E1-7A8D-B6CED3D54857}"/>
              </a:ext>
            </a:extLst>
          </p:cNvPr>
          <p:cNvSpPr txBox="1"/>
          <p:nvPr/>
        </p:nvSpPr>
        <p:spPr>
          <a:xfrm>
            <a:off x="217655" y="2836812"/>
            <a:ext cx="10867288" cy="600164"/>
          </a:xfrm>
          <a:prstGeom prst="rect">
            <a:avLst/>
          </a:prstGeom>
          <a:noFill/>
        </p:spPr>
        <p:txBody>
          <a:bodyPr wrap="square">
            <a:spAutoFit/>
          </a:bodyPr>
          <a:lstStyle/>
          <a:p>
            <a:pPr algn="l"/>
            <a:r>
              <a:rPr lang="en-US" sz="1100" b="1" i="0" dirty="0">
                <a:solidFill>
                  <a:srgbClr val="000000"/>
                </a:solidFill>
                <a:effectLst/>
                <a:latin typeface="inherit"/>
              </a:rPr>
              <a:t>Solution:</a:t>
            </a:r>
            <a:endParaRPr lang="en-US" sz="1100" b="0" i="0" dirty="0">
              <a:solidFill>
                <a:srgbClr val="000000"/>
              </a:solidFill>
              <a:effectLst/>
              <a:latin typeface="Verdana" panose="020B0604030504040204" pitchFamily="34" charset="0"/>
            </a:endParaRPr>
          </a:p>
          <a:p>
            <a:pPr algn="l"/>
            <a:r>
              <a:rPr lang="en-US" sz="1100" b="0" i="0" dirty="0">
                <a:solidFill>
                  <a:srgbClr val="000000"/>
                </a:solidFill>
                <a:effectLst/>
                <a:latin typeface="Verdana" panose="020B0604030504040204" pitchFamily="34" charset="0"/>
              </a:rPr>
              <a:t>In order to identify the risky project, we have to identify which of these projects is less consistent in yielding profits. Hence we work out the coefficient of variation.</a:t>
            </a:r>
          </a:p>
        </p:txBody>
      </p:sp>
      <p:pic>
        <p:nvPicPr>
          <p:cNvPr id="13" name="Picture 12">
            <a:extLst>
              <a:ext uri="{FF2B5EF4-FFF2-40B4-BE49-F238E27FC236}">
                <a16:creationId xmlns:a16="http://schemas.microsoft.com/office/drawing/2014/main" id="{2B1A94CE-94E0-4F50-F2B8-44067031A855}"/>
              </a:ext>
            </a:extLst>
          </p:cNvPr>
          <p:cNvPicPr>
            <a:picLocks noChangeAspect="1"/>
          </p:cNvPicPr>
          <p:nvPr/>
        </p:nvPicPr>
        <p:blipFill>
          <a:blip r:embed="rId3"/>
          <a:stretch>
            <a:fillRect/>
          </a:stretch>
        </p:blipFill>
        <p:spPr>
          <a:xfrm>
            <a:off x="427126" y="3640142"/>
            <a:ext cx="8611802" cy="2362530"/>
          </a:xfrm>
          <a:prstGeom prst="rect">
            <a:avLst/>
          </a:prstGeom>
        </p:spPr>
      </p:pic>
    </p:spTree>
    <p:extLst>
      <p:ext uri="{BB962C8B-B14F-4D97-AF65-F5344CB8AC3E}">
        <p14:creationId xmlns:p14="http://schemas.microsoft.com/office/powerpoint/2010/main" val="91073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79B688-E067-EF84-2FD5-127946671DC7}"/>
              </a:ext>
            </a:extLst>
          </p:cNvPr>
          <p:cNvPicPr>
            <a:picLocks noChangeAspect="1"/>
          </p:cNvPicPr>
          <p:nvPr/>
        </p:nvPicPr>
        <p:blipFill>
          <a:blip r:embed="rId2"/>
          <a:stretch>
            <a:fillRect/>
          </a:stretch>
        </p:blipFill>
        <p:spPr>
          <a:xfrm>
            <a:off x="514717" y="371239"/>
            <a:ext cx="3743847" cy="337232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29CC6864-DD43-897B-1A0B-F0AB8E7EF5AE}"/>
              </a:ext>
            </a:extLst>
          </p:cNvPr>
          <p:cNvPicPr>
            <a:picLocks noChangeAspect="1"/>
          </p:cNvPicPr>
          <p:nvPr/>
        </p:nvPicPr>
        <p:blipFill>
          <a:blip r:embed="rId3"/>
          <a:stretch>
            <a:fillRect/>
          </a:stretch>
        </p:blipFill>
        <p:spPr>
          <a:xfrm>
            <a:off x="5693067" y="302865"/>
            <a:ext cx="2686425" cy="326753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D45FEBAA-C5F7-66F8-C5CB-F8FE23A161CF}"/>
              </a:ext>
            </a:extLst>
          </p:cNvPr>
          <p:cNvSpPr txBox="1"/>
          <p:nvPr/>
        </p:nvSpPr>
        <p:spPr>
          <a:xfrm>
            <a:off x="416223" y="4727123"/>
            <a:ext cx="11125919" cy="261610"/>
          </a:xfrm>
          <a:prstGeom prst="rect">
            <a:avLst/>
          </a:prstGeom>
          <a:noFill/>
        </p:spPr>
        <p:txBody>
          <a:bodyPr wrap="square">
            <a:spAutoFit/>
          </a:bodyPr>
          <a:lstStyle/>
          <a:p>
            <a:r>
              <a:rPr lang="en-US" sz="1100" b="0" i="0" dirty="0">
                <a:solidFill>
                  <a:srgbClr val="000000"/>
                </a:solidFill>
                <a:effectLst/>
                <a:latin typeface="Verdana" panose="020B0604030504040204" pitchFamily="34" charset="0"/>
              </a:rPr>
              <a:t>Since </a:t>
            </a:r>
            <a:r>
              <a:rPr lang="en-US" sz="1100" b="0" i="0" dirty="0" err="1">
                <a:solidFill>
                  <a:srgbClr val="000000"/>
                </a:solidFill>
                <a:effectLst/>
                <a:latin typeface="Verdana" panose="020B0604030504040204" pitchFamily="34" charset="0"/>
              </a:rPr>
              <a:t>coeff.of</a:t>
            </a:r>
            <a:r>
              <a:rPr lang="en-US" sz="1100" b="0" i="0" dirty="0">
                <a:solidFill>
                  <a:srgbClr val="000000"/>
                </a:solidFill>
                <a:effectLst/>
                <a:latin typeface="Verdana" panose="020B0604030504040204" pitchFamily="34" charset="0"/>
              </a:rPr>
              <a:t> variation is higher for project X than for project Y, hence despite the average profits being same, project X is more risky.</a:t>
            </a:r>
            <a:endParaRPr lang="en-IN" sz="1100" dirty="0"/>
          </a:p>
        </p:txBody>
      </p:sp>
    </p:spTree>
    <p:extLst>
      <p:ext uri="{BB962C8B-B14F-4D97-AF65-F5344CB8AC3E}">
        <p14:creationId xmlns:p14="http://schemas.microsoft.com/office/powerpoint/2010/main" val="298339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505F-4D76-AFD5-6DF8-DC096A3026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C44195-A6EB-18D4-FCA4-12500F4231B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10494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inherit</vt:lpstr>
      <vt:lpstr>MathJax_Math-italic</vt:lpstr>
      <vt:lpstr>var(--ff-lato)</vt:lpstr>
      <vt:lpstr>Verdana</vt:lpstr>
      <vt:lpstr>Office Theme</vt:lpstr>
      <vt:lpstr>PowerPoint Presentation</vt:lpstr>
      <vt:lpstr>Adjusted R-Squared</vt:lpstr>
      <vt:lpstr>PowerPoint Presentation</vt:lpstr>
      <vt:lpstr>Correlation Co-efficient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Yuvraj Gadadare</dc:creator>
  <cp:lastModifiedBy>Yuvraj Gadadare</cp:lastModifiedBy>
  <cp:revision>1</cp:revision>
  <dcterms:created xsi:type="dcterms:W3CDTF">2023-12-27T03:06:58Z</dcterms:created>
  <dcterms:modified xsi:type="dcterms:W3CDTF">2023-12-27T03:07:33Z</dcterms:modified>
</cp:coreProperties>
</file>