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59"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3D555-603F-438D-8B6B-90568E4C3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1A466E00-08B8-4B95-A6CC-5B2E0604D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0D019D1-D59E-45E4-8609-56B680619CE1}"/>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 xmlns:a16="http://schemas.microsoft.com/office/drawing/2014/main" id="{D83ACBC5-AA04-4934-8358-BDA894CBC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47344CB-BFC1-4AC0-B764-080428BE52D6}"/>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054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CE874-5082-413E-B025-D315FE04C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7E41298-90A2-42BA-A263-52D929F43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03DD418-B4DD-4F17-BBB8-3C45845D3C06}"/>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 xmlns:a16="http://schemas.microsoft.com/office/drawing/2014/main" id="{40E92F4A-9E75-4808-B158-A20840504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0BD25C3-6735-48E6-AC34-94B0A63A1810}"/>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186371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E6B347B-4059-48FF-994E-1015485DB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F226BFA-1727-4414-8FA0-E58544176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DBF696B-2E29-44EE-AEC4-111DDBAE6E4D}"/>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 xmlns:a16="http://schemas.microsoft.com/office/drawing/2014/main" id="{0BFDEB26-77FB-4C27-93CE-B59339857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4865DDD-7D16-40D2-BCBA-568C7899550C}"/>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08769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3D177-DDD4-4823-BDDD-7FF4B989D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371D2EE-96D1-496B-A341-287E0638D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DF1F40-16F2-4E14-B467-4B734C0F0657}"/>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 xmlns:a16="http://schemas.microsoft.com/office/drawing/2014/main" id="{EAA853E4-8AA9-4EA2-8A5D-714C34637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4CD015B-6CC0-436C-AD53-5B404C790A14}"/>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64280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EAF0C-B446-41C8-9BD2-76AA27C2A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9A5BF93-AAFF-4B66-8851-224DE5B67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D48A434-7BE5-4CCC-B110-B078AF7EAC46}"/>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5" name="Footer Placeholder 4">
            <a:extLst>
              <a:ext uri="{FF2B5EF4-FFF2-40B4-BE49-F238E27FC236}">
                <a16:creationId xmlns="" xmlns:a16="http://schemas.microsoft.com/office/drawing/2014/main" id="{473B365B-1142-430E-9FC6-A7B0D3983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0AD6272-18F0-4180-BF04-AF313357FEFB}"/>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64728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005B9-6325-44BB-8025-D84834199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738751-3859-445F-B3B3-B135BF173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7F48AC-C9BC-42EF-92B2-1217B7978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74734FE-FD77-45B0-AEF1-C94944ACDFC9}"/>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6" name="Footer Placeholder 5">
            <a:extLst>
              <a:ext uri="{FF2B5EF4-FFF2-40B4-BE49-F238E27FC236}">
                <a16:creationId xmlns="" xmlns:a16="http://schemas.microsoft.com/office/drawing/2014/main" id="{5E9034A5-E474-4317-8DC0-7BFFBA9684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230F0FE-DA8E-46F0-960E-4F17C5FDF863}"/>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7226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B90DC-E87B-44DF-9ADF-8F23E271B7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8670220-2218-439E-8E2A-D5E98F49E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03CFCA4-EC3D-4F9F-A677-55CF64C85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48488C4-989D-4E7D-A58E-18CDC2E9E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4A895C0-23FB-4F51-9ED8-127CCEF4E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0E7DADD-8211-4DB3-871C-0B0FAC72C0CA}"/>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8" name="Footer Placeholder 7">
            <a:extLst>
              <a:ext uri="{FF2B5EF4-FFF2-40B4-BE49-F238E27FC236}">
                <a16:creationId xmlns="" xmlns:a16="http://schemas.microsoft.com/office/drawing/2014/main" id="{178B2E67-5F1F-4D64-B3B6-D6660E2E2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079163F-41B2-4EE4-9B00-357439E862EC}"/>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3457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5DE2FF-91BC-40C9-94FB-1F1BDCBC8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6519E1B-9A72-4ED9-9213-8181C5EC49B7}"/>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4" name="Footer Placeholder 3">
            <a:extLst>
              <a:ext uri="{FF2B5EF4-FFF2-40B4-BE49-F238E27FC236}">
                <a16:creationId xmlns="" xmlns:a16="http://schemas.microsoft.com/office/drawing/2014/main" id="{CB936738-DBC4-4295-9E95-D1FF318C66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A2A4A79-E70F-4AEC-86DF-0F5392A390BE}"/>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50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CB0A05-D129-4653-A3E6-D3FC79EFE6DB}"/>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3" name="Footer Placeholder 2">
            <a:extLst>
              <a:ext uri="{FF2B5EF4-FFF2-40B4-BE49-F238E27FC236}">
                <a16:creationId xmlns="" xmlns:a16="http://schemas.microsoft.com/office/drawing/2014/main" id="{978E880A-70AE-4052-997B-FB16E44D65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1861512-E97C-444C-899F-6E137B72A7A1}"/>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128234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D71F-58FF-495E-B08D-160C99F2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4B19F31-8751-446F-91BE-10C7A891F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8C28282-A50F-4CA3-8E74-E55C0FDDD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2D8828-3CF7-4CED-8610-D115C9A7B300}"/>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6" name="Footer Placeholder 5">
            <a:extLst>
              <a:ext uri="{FF2B5EF4-FFF2-40B4-BE49-F238E27FC236}">
                <a16:creationId xmlns="" xmlns:a16="http://schemas.microsoft.com/office/drawing/2014/main" id="{2A411920-C0D1-43B5-A73B-FEF5B2578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15A98F0-34C3-48C1-8F00-41D2ECC69065}"/>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281272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CCF81-F852-4236-8BE7-AEDCAEE4F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7D746F3-3AAC-4401-BB80-FCDE4754E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60E853A-341F-450E-8AC9-2EC02F502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A930522-0C98-45F5-A13C-62F3CB2918AA}"/>
              </a:ext>
            </a:extLst>
          </p:cNvPr>
          <p:cNvSpPr>
            <a:spLocks noGrp="1"/>
          </p:cNvSpPr>
          <p:nvPr>
            <p:ph type="dt" sz="half" idx="10"/>
          </p:nvPr>
        </p:nvSpPr>
        <p:spPr/>
        <p:txBody>
          <a:bodyPr/>
          <a:lstStyle/>
          <a:p>
            <a:fld id="{A8BA3AAC-EA7F-43A1-8907-DF17F1E99B90}" type="datetimeFigureOut">
              <a:rPr lang="en-IN" smtClean="0"/>
              <a:t>25-06-2020</a:t>
            </a:fld>
            <a:endParaRPr lang="en-IN"/>
          </a:p>
        </p:txBody>
      </p:sp>
      <p:sp>
        <p:nvSpPr>
          <p:cNvPr id="6" name="Footer Placeholder 5">
            <a:extLst>
              <a:ext uri="{FF2B5EF4-FFF2-40B4-BE49-F238E27FC236}">
                <a16:creationId xmlns="" xmlns:a16="http://schemas.microsoft.com/office/drawing/2014/main" id="{74D81CD9-3BBE-4C7A-A4C1-BE0BCC915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7F816D6-E141-40D1-A5F4-2D6F75100B9D}"/>
              </a:ext>
            </a:extLst>
          </p:cNvPr>
          <p:cNvSpPr>
            <a:spLocks noGrp="1"/>
          </p:cNvSpPr>
          <p:nvPr>
            <p:ph type="sldNum" sz="quarter" idx="12"/>
          </p:nvPr>
        </p:nvSpPr>
        <p:spPr/>
        <p:txBody>
          <a:bodyPr/>
          <a:lstStyle/>
          <a:p>
            <a:fld id="{96964089-94F6-46B3-948F-3BB387731907}" type="slidenum">
              <a:rPr lang="en-IN" smtClean="0"/>
              <a:t>‹#›</a:t>
            </a:fld>
            <a:endParaRPr lang="en-IN"/>
          </a:p>
        </p:txBody>
      </p:sp>
    </p:spTree>
    <p:extLst>
      <p:ext uri="{BB962C8B-B14F-4D97-AF65-F5344CB8AC3E}">
        <p14:creationId xmlns:p14="http://schemas.microsoft.com/office/powerpoint/2010/main" val="376817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2414083-0DE3-4861-947A-E254114E1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CA6B08-CC70-432C-9E61-CCC32F91E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7A5B4D-2F94-437D-9ACA-6E9B31C11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A3AAC-EA7F-43A1-8907-DF17F1E99B90}" type="datetimeFigureOut">
              <a:rPr lang="en-IN" smtClean="0"/>
              <a:t>25-06-2020</a:t>
            </a:fld>
            <a:endParaRPr lang="en-IN"/>
          </a:p>
        </p:txBody>
      </p:sp>
      <p:sp>
        <p:nvSpPr>
          <p:cNvPr id="5" name="Footer Placeholder 4">
            <a:extLst>
              <a:ext uri="{FF2B5EF4-FFF2-40B4-BE49-F238E27FC236}">
                <a16:creationId xmlns="" xmlns:a16="http://schemas.microsoft.com/office/drawing/2014/main" id="{8DF388E0-244C-416A-B8F8-748144A3D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812DCD7-E135-4FAB-94BA-A95A8DE6D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64089-94F6-46B3-948F-3BB387731907}" type="slidenum">
              <a:rPr lang="en-IN" smtClean="0"/>
              <a:t>‹#›</a:t>
            </a:fld>
            <a:endParaRPr lang="en-IN"/>
          </a:p>
        </p:txBody>
      </p:sp>
    </p:spTree>
    <p:extLst>
      <p:ext uri="{BB962C8B-B14F-4D97-AF65-F5344CB8AC3E}">
        <p14:creationId xmlns:p14="http://schemas.microsoft.com/office/powerpoint/2010/main" val="278275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50800"/>
            <a:ext cx="317119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833120" y="599440"/>
            <a:ext cx="11247120" cy="5109091"/>
          </a:xfrm>
          <a:prstGeom prst="rect">
            <a:avLst/>
          </a:prstGeom>
          <a:noFill/>
        </p:spPr>
        <p:txBody>
          <a:bodyPr wrap="square" rtlCol="0">
            <a:spAutoFit/>
          </a:bodyPr>
          <a:lstStyle/>
          <a:p>
            <a:r>
              <a:rPr lang="en-US" sz="2000" b="1" dirty="0">
                <a:solidFill>
                  <a:srgbClr val="C00000"/>
                </a:solidFill>
              </a:rPr>
              <a:t>Title:</a:t>
            </a:r>
            <a:r>
              <a:rPr lang="en-US" dirty="0"/>
              <a:t>	</a:t>
            </a:r>
            <a:r>
              <a:rPr lang="en-US" sz="2000" dirty="0">
                <a:solidFill>
                  <a:srgbClr val="002060"/>
                </a:solidFill>
              </a:rPr>
              <a:t>Factory Design pattern</a:t>
            </a:r>
            <a:r>
              <a:rPr lang="en-US" sz="2000" dirty="0"/>
              <a:t/>
            </a:r>
            <a:br>
              <a:rPr lang="en-US" sz="2000" dirty="0"/>
            </a:br>
            <a:endParaRPr lang="en-IN" sz="2000" dirty="0">
              <a:solidFill>
                <a:srgbClr val="002060"/>
              </a:solidFill>
              <a:effectLst/>
            </a:endParaRPr>
          </a:p>
          <a:p>
            <a:r>
              <a:rPr lang="en-US" dirty="0"/>
              <a:t> </a:t>
            </a:r>
            <a:endParaRPr lang="en-IN" dirty="0">
              <a:effectLst/>
            </a:endParaRPr>
          </a:p>
          <a:p>
            <a:pPr algn="just"/>
            <a:r>
              <a:rPr lang="en-US" sz="2000" b="1" dirty="0" err="1" smtClean="0">
                <a:solidFill>
                  <a:srgbClr val="C00000"/>
                </a:solidFill>
              </a:rPr>
              <a:t>Aim:</a:t>
            </a:r>
            <a:r>
              <a:rPr lang="en-US" dirty="0" err="1" smtClean="0"/>
              <a:t>Design</a:t>
            </a:r>
            <a:r>
              <a:rPr lang="en-US" dirty="0" smtClean="0"/>
              <a:t> </a:t>
            </a:r>
            <a:r>
              <a:rPr lang="en-US" dirty="0"/>
              <a:t>and implement Factory design pattern for the given context. Consider Car building process, which requires many steps from allocating accessories to final makeup. These steps should be written as methods and should be called while creating an instance of a specific car type. Hatchback, Sedan, SUV could be the subclasses of Car class. Car class and its subclasses, </a:t>
            </a:r>
            <a:r>
              <a:rPr lang="en-US" dirty="0" err="1"/>
              <a:t>CarFactory</a:t>
            </a:r>
            <a:r>
              <a:rPr lang="en-US" dirty="0"/>
              <a:t> and </a:t>
            </a:r>
            <a:r>
              <a:rPr lang="en-US" dirty="0" err="1"/>
              <a:t>TestFactoryPattern</a:t>
            </a:r>
            <a:r>
              <a:rPr lang="en-US" dirty="0"/>
              <a:t> should be implemented.</a:t>
            </a:r>
          </a:p>
          <a:p>
            <a:pPr algn="just"/>
            <a:r>
              <a:rPr lang="en-US" dirty="0"/>
              <a:t> </a:t>
            </a:r>
            <a:endParaRPr lang="en-IN" dirty="0">
              <a:effectLst/>
            </a:endParaRPr>
          </a:p>
          <a:p>
            <a:r>
              <a:rPr lang="en-US" sz="2000" b="1" dirty="0">
                <a:solidFill>
                  <a:srgbClr val="C00000"/>
                </a:solidFill>
              </a:rPr>
              <a:t>Objectives:</a:t>
            </a:r>
            <a:r>
              <a:rPr lang="en-US" b="1" dirty="0"/>
              <a:t> </a:t>
            </a:r>
            <a:r>
              <a:rPr lang="en-US" sz="2000" dirty="0">
                <a:solidFill>
                  <a:srgbClr val="002060"/>
                </a:solidFill>
              </a:rPr>
              <a:t>To learn the concept of </a:t>
            </a:r>
            <a:r>
              <a:rPr lang="en-US" sz="2000" dirty="0" smtClean="0">
                <a:solidFill>
                  <a:srgbClr val="002060"/>
                </a:solidFill>
              </a:rPr>
              <a:t> Design pattern</a:t>
            </a:r>
            <a:endParaRPr lang="en-US" sz="2000" dirty="0">
              <a:solidFill>
                <a:srgbClr val="002060"/>
              </a:solidFill>
            </a:endParaRPr>
          </a:p>
          <a:p>
            <a:endParaRPr lang="en-IN" sz="2000" dirty="0">
              <a:solidFill>
                <a:srgbClr val="002060"/>
              </a:solidFill>
              <a:effectLst/>
            </a:endParaRPr>
          </a:p>
          <a:p>
            <a:r>
              <a:rPr lang="en-US" b="1" dirty="0">
                <a:solidFill>
                  <a:srgbClr val="C00000"/>
                </a:solidFill>
              </a:rPr>
              <a:t>Theory: </a:t>
            </a:r>
          </a:p>
          <a:p>
            <a:pPr marL="342900" indent="-342900">
              <a:buFont typeface="+mj-lt"/>
              <a:buAutoNum type="arabicPeriod"/>
            </a:pPr>
            <a:r>
              <a:rPr lang="en-US" sz="2000" dirty="0" smtClean="0">
                <a:solidFill>
                  <a:srgbClr val="002060"/>
                </a:solidFill>
              </a:rPr>
              <a:t>Design pattern</a:t>
            </a:r>
          </a:p>
          <a:p>
            <a:pPr marL="342900" indent="-342900">
              <a:buFont typeface="+mj-lt"/>
              <a:buAutoNum type="arabicPeriod"/>
            </a:pPr>
            <a:r>
              <a:rPr lang="en-US" sz="2000" dirty="0" smtClean="0">
                <a:solidFill>
                  <a:srgbClr val="002060"/>
                </a:solidFill>
              </a:rPr>
              <a:t>Factory design pattern diagram with example </a:t>
            </a:r>
          </a:p>
          <a:p>
            <a:pPr marL="342900" indent="-342900">
              <a:buFont typeface="+mj-lt"/>
              <a:buAutoNum type="arabicPeriod"/>
            </a:pPr>
            <a:r>
              <a:rPr lang="en-US" sz="2000" dirty="0" smtClean="0">
                <a:solidFill>
                  <a:srgbClr val="002060"/>
                </a:solidFill>
              </a:rPr>
              <a:t>Advantages of factory design pattern </a:t>
            </a:r>
          </a:p>
          <a:p>
            <a:pPr marL="342900" indent="-342900">
              <a:buFont typeface="+mj-lt"/>
              <a:buAutoNum type="arabicPeriod"/>
            </a:pPr>
            <a:r>
              <a:rPr lang="en-US" sz="2000" dirty="0" smtClean="0">
                <a:solidFill>
                  <a:srgbClr val="002060"/>
                </a:solidFill>
              </a:rPr>
              <a:t>Usage and the application where factory design patterns can be applied .</a:t>
            </a:r>
          </a:p>
          <a:p>
            <a:pPr marL="342900" indent="-342900">
              <a:buFont typeface="+mj-lt"/>
              <a:buAutoNum type="arabicPeriod"/>
            </a:pPr>
            <a:endParaRPr lang="en-US" sz="2000" b="1" dirty="0" smtClean="0">
              <a:solidFill>
                <a:srgbClr val="002060"/>
              </a:solidFill>
            </a:endParaRPr>
          </a:p>
          <a:p>
            <a:r>
              <a:rPr lang="en-US" b="1" dirty="0">
                <a:solidFill>
                  <a:srgbClr val="C00000"/>
                </a:solidFill>
              </a:rPr>
              <a:t>	</a:t>
            </a:r>
          </a:p>
        </p:txBody>
      </p:sp>
    </p:spTree>
    <p:extLst>
      <p:ext uri="{BB962C8B-B14F-4D97-AF65-F5344CB8AC3E}">
        <p14:creationId xmlns:p14="http://schemas.microsoft.com/office/powerpoint/2010/main" val="159164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121920"/>
            <a:ext cx="36626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756918" y="469285"/>
            <a:ext cx="10695942" cy="3816429"/>
          </a:xfrm>
          <a:prstGeom prst="rect">
            <a:avLst/>
          </a:prstGeom>
          <a:noFill/>
        </p:spPr>
        <p:txBody>
          <a:bodyPr wrap="square" rtlCol="0">
            <a:spAutoFit/>
          </a:bodyPr>
          <a:lstStyle/>
          <a:p>
            <a:r>
              <a:rPr lang="en-US" sz="2000" b="1" dirty="0">
                <a:solidFill>
                  <a:srgbClr val="C00000"/>
                </a:solidFill>
              </a:rPr>
              <a:t>Sample Code: </a:t>
            </a:r>
          </a:p>
          <a:p>
            <a:pPr marL="342900" indent="-342900" algn="just">
              <a:buFont typeface="Arial" panose="020B0604020202020204" pitchFamily="34" charset="0"/>
              <a:buChar char="•"/>
            </a:pPr>
            <a:r>
              <a:rPr lang="en-US" sz="2000" dirty="0" smtClean="0">
                <a:solidFill>
                  <a:srgbClr val="002060"/>
                </a:solidFill>
              </a:rPr>
              <a:t>Draw the class diagram for given context </a:t>
            </a:r>
          </a:p>
          <a:p>
            <a:pPr marL="342900" indent="-342900" algn="just">
              <a:buFont typeface="Arial" panose="020B0604020202020204" pitchFamily="34" charset="0"/>
              <a:buChar char="•"/>
            </a:pPr>
            <a:endParaRPr lang="en-US" sz="2000" dirty="0" smtClean="0">
              <a:solidFill>
                <a:srgbClr val="002060"/>
              </a:solidFill>
            </a:endParaRPr>
          </a:p>
          <a:p>
            <a:r>
              <a:rPr lang="en-US" sz="2000" b="1" dirty="0" smtClean="0">
                <a:solidFill>
                  <a:srgbClr val="C00000"/>
                </a:solidFill>
              </a:rPr>
              <a:t>Input: </a:t>
            </a:r>
            <a:r>
              <a:rPr lang="en-US" dirty="0"/>
              <a:t>Design and implement Factory design pattern for the given context. Consider Car building process, which requires many steps from allocating accessories to final makeup. These steps should be written as methods and should be called while creating an instance of a specific car type. Hatchback, Sedan, SUV could be the subclasses of Car class. Car class and its subclasses, </a:t>
            </a:r>
            <a:r>
              <a:rPr lang="en-US" dirty="0" err="1"/>
              <a:t>CarFactory</a:t>
            </a:r>
            <a:r>
              <a:rPr lang="en-US" dirty="0"/>
              <a:t> and </a:t>
            </a:r>
            <a:r>
              <a:rPr lang="en-US" dirty="0" err="1"/>
              <a:t>TestFactoryPattern</a:t>
            </a:r>
            <a:r>
              <a:rPr lang="en-US" dirty="0"/>
              <a:t> should be implemented.</a:t>
            </a:r>
          </a:p>
          <a:p>
            <a:endParaRPr lang="en-US" dirty="0" smtClean="0"/>
          </a:p>
          <a:p>
            <a:r>
              <a:rPr lang="en-US" dirty="0"/>
              <a:t>	</a:t>
            </a:r>
            <a:endParaRPr lang="en-US" dirty="0" smtClean="0"/>
          </a:p>
          <a:p>
            <a:endParaRPr lang="en-US" dirty="0"/>
          </a:p>
          <a:p>
            <a:endParaRPr lang="en-US" dirty="0"/>
          </a:p>
          <a:p>
            <a:endParaRPr lang="en-US" b="1" dirty="0">
              <a:solidFill>
                <a:srgbClr val="C00000"/>
              </a:solidFill>
            </a:endParaRPr>
          </a:p>
          <a:p>
            <a:endParaRPr lang="en-IN" dirty="0"/>
          </a:p>
        </p:txBody>
      </p:sp>
      <p:pic>
        <p:nvPicPr>
          <p:cNvPr id="5" name="Picture 4"/>
          <p:cNvPicPr>
            <a:picLocks noChangeAspect="1"/>
          </p:cNvPicPr>
          <p:nvPr/>
        </p:nvPicPr>
        <p:blipFill>
          <a:blip r:embed="rId2"/>
          <a:stretch>
            <a:fillRect/>
          </a:stretch>
        </p:blipFill>
        <p:spPr>
          <a:xfrm>
            <a:off x="1083212" y="2857500"/>
            <a:ext cx="9747738" cy="3715638"/>
          </a:xfrm>
          <a:prstGeom prst="rect">
            <a:avLst/>
          </a:prstGeom>
        </p:spPr>
      </p:pic>
    </p:spTree>
    <p:extLst>
      <p:ext uri="{BB962C8B-B14F-4D97-AF65-F5344CB8AC3E}">
        <p14:creationId xmlns:p14="http://schemas.microsoft.com/office/powerpoint/2010/main" val="208241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132080"/>
            <a:ext cx="36626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5741106" y="670560"/>
            <a:ext cx="6400796" cy="5693866"/>
          </a:xfrm>
          <a:prstGeom prst="rect">
            <a:avLst/>
          </a:prstGeom>
          <a:noFill/>
          <a:ln w="22225">
            <a:solidFill>
              <a:srgbClr val="FF0000"/>
            </a:solidFill>
          </a:ln>
        </p:spPr>
        <p:txBody>
          <a:bodyPr wrap="square" rtlCol="0">
            <a:spAutoFit/>
          </a:bodyPr>
          <a:lstStyle/>
          <a:p>
            <a:r>
              <a:rPr lang="en-IN" sz="1400" b="1" dirty="0" smtClean="0">
                <a:solidFill>
                  <a:srgbClr val="C00000"/>
                </a:solidFill>
              </a:rPr>
              <a:t>CarFactory.java</a:t>
            </a:r>
          </a:p>
          <a:p>
            <a:r>
              <a:rPr lang="en-IN" sz="1400" dirty="0" smtClean="0"/>
              <a:t>package </a:t>
            </a:r>
            <a:r>
              <a:rPr lang="en-IN" sz="1400" dirty="0" err="1"/>
              <a:t>factorypattern</a:t>
            </a:r>
            <a:r>
              <a:rPr lang="en-IN" sz="1400" dirty="0"/>
              <a:t>;</a:t>
            </a:r>
          </a:p>
          <a:p>
            <a:endParaRPr lang="en-IN" sz="1400" dirty="0"/>
          </a:p>
          <a:p>
            <a:r>
              <a:rPr lang="en-IN" sz="1400" dirty="0"/>
              <a:t>public class </a:t>
            </a:r>
            <a:r>
              <a:rPr lang="en-IN" sz="1400" dirty="0" err="1"/>
              <a:t>CarFactory</a:t>
            </a:r>
            <a:r>
              <a:rPr lang="en-IN" sz="1400" dirty="0"/>
              <a:t> {</a:t>
            </a:r>
          </a:p>
          <a:p>
            <a:r>
              <a:rPr lang="en-IN" sz="1400" dirty="0"/>
              <a:t>    public static Car </a:t>
            </a:r>
            <a:r>
              <a:rPr lang="en-IN" sz="1400" dirty="0" err="1"/>
              <a:t>buildCar</a:t>
            </a:r>
            <a:r>
              <a:rPr lang="en-IN" sz="1400" dirty="0"/>
              <a:t>(</a:t>
            </a:r>
            <a:r>
              <a:rPr lang="en-IN" sz="1400" dirty="0" err="1"/>
              <a:t>CarType</a:t>
            </a:r>
            <a:r>
              <a:rPr lang="en-IN" sz="1400" dirty="0"/>
              <a:t> model) {</a:t>
            </a:r>
          </a:p>
          <a:p>
            <a:r>
              <a:rPr lang="en-IN" sz="1400" dirty="0"/>
              <a:t>        Car </a:t>
            </a:r>
            <a:r>
              <a:rPr lang="en-IN" sz="1400" dirty="0" err="1"/>
              <a:t>car</a:t>
            </a:r>
            <a:r>
              <a:rPr lang="en-IN" sz="1400" dirty="0"/>
              <a:t> = null;</a:t>
            </a:r>
          </a:p>
          <a:p>
            <a:r>
              <a:rPr lang="en-IN" sz="1400" dirty="0"/>
              <a:t>        switch (model) {</a:t>
            </a:r>
          </a:p>
          <a:p>
            <a:r>
              <a:rPr lang="en-IN" sz="1400" dirty="0"/>
              <a:t>        case SMALL:</a:t>
            </a:r>
          </a:p>
          <a:p>
            <a:r>
              <a:rPr lang="en-IN" sz="1400" dirty="0"/>
              <a:t>            car = new </a:t>
            </a:r>
            <a:r>
              <a:rPr lang="en-IN" sz="1400" dirty="0" err="1"/>
              <a:t>SmallCar</a:t>
            </a:r>
            <a:r>
              <a:rPr lang="en-IN" sz="1400" dirty="0"/>
              <a:t>();</a:t>
            </a:r>
          </a:p>
          <a:p>
            <a:r>
              <a:rPr lang="en-IN" sz="1400" dirty="0"/>
              <a:t>            break;</a:t>
            </a:r>
          </a:p>
          <a:p>
            <a:r>
              <a:rPr lang="en-IN" sz="1400" dirty="0"/>
              <a:t> </a:t>
            </a:r>
          </a:p>
          <a:p>
            <a:r>
              <a:rPr lang="en-IN" sz="1400" dirty="0"/>
              <a:t>        case SEDAN:</a:t>
            </a:r>
          </a:p>
          <a:p>
            <a:r>
              <a:rPr lang="en-IN" sz="1400" dirty="0"/>
              <a:t>            car = new </a:t>
            </a:r>
            <a:r>
              <a:rPr lang="en-IN" sz="1400" dirty="0" err="1"/>
              <a:t>SedanCar</a:t>
            </a:r>
            <a:r>
              <a:rPr lang="en-IN" sz="1400" dirty="0"/>
              <a:t>();</a:t>
            </a:r>
          </a:p>
          <a:p>
            <a:r>
              <a:rPr lang="en-IN" sz="1400" dirty="0"/>
              <a:t>            break;</a:t>
            </a:r>
          </a:p>
          <a:p>
            <a:r>
              <a:rPr lang="en-IN" sz="1400" dirty="0"/>
              <a:t> </a:t>
            </a:r>
          </a:p>
          <a:p>
            <a:r>
              <a:rPr lang="en-IN" sz="1400" dirty="0"/>
              <a:t>        case LUXURY:</a:t>
            </a:r>
          </a:p>
          <a:p>
            <a:r>
              <a:rPr lang="en-IN" sz="1400" dirty="0"/>
              <a:t>            car = new </a:t>
            </a:r>
            <a:r>
              <a:rPr lang="en-IN" sz="1400" dirty="0" err="1"/>
              <a:t>LuxuryCar</a:t>
            </a:r>
            <a:r>
              <a:rPr lang="en-IN" sz="1400" dirty="0"/>
              <a:t>();</a:t>
            </a:r>
          </a:p>
          <a:p>
            <a:r>
              <a:rPr lang="en-IN" sz="1400" dirty="0"/>
              <a:t>            break;</a:t>
            </a:r>
          </a:p>
          <a:p>
            <a:r>
              <a:rPr lang="en-IN" sz="1400" dirty="0"/>
              <a:t> </a:t>
            </a:r>
          </a:p>
          <a:p>
            <a:r>
              <a:rPr lang="en-IN" sz="1400" dirty="0"/>
              <a:t>        default:</a:t>
            </a:r>
          </a:p>
          <a:p>
            <a:r>
              <a:rPr lang="en-IN" sz="1400" dirty="0"/>
              <a:t>            // throw some exception</a:t>
            </a:r>
          </a:p>
          <a:p>
            <a:r>
              <a:rPr lang="en-IN" sz="1400" dirty="0"/>
              <a:t>            break;</a:t>
            </a:r>
          </a:p>
          <a:p>
            <a:r>
              <a:rPr lang="en-IN" sz="1400" dirty="0"/>
              <a:t>        }</a:t>
            </a:r>
          </a:p>
          <a:p>
            <a:r>
              <a:rPr lang="en-IN" sz="1400" dirty="0"/>
              <a:t>        return car;</a:t>
            </a:r>
          </a:p>
          <a:p>
            <a:r>
              <a:rPr lang="en-IN" sz="1400" dirty="0"/>
              <a:t>    }</a:t>
            </a:r>
          </a:p>
          <a:p>
            <a:r>
              <a:rPr lang="en-IN" sz="1400" dirty="0"/>
              <a:t>}</a:t>
            </a:r>
            <a:endParaRPr lang="en-IN" sz="1400" dirty="0">
              <a:effectLst/>
            </a:endParaRPr>
          </a:p>
        </p:txBody>
      </p:sp>
      <p:sp>
        <p:nvSpPr>
          <p:cNvPr id="5" name="TextBox 4">
            <a:extLst>
              <a:ext uri="{FF2B5EF4-FFF2-40B4-BE49-F238E27FC236}">
                <a16:creationId xmlns="" xmlns:a16="http://schemas.microsoft.com/office/drawing/2014/main" id="{E2ED4105-F386-4A86-A0BF-801C477E09BB}"/>
              </a:ext>
            </a:extLst>
          </p:cNvPr>
          <p:cNvSpPr txBox="1"/>
          <p:nvPr/>
        </p:nvSpPr>
        <p:spPr>
          <a:xfrm>
            <a:off x="60960" y="680720"/>
            <a:ext cx="5588000" cy="5909310"/>
          </a:xfrm>
          <a:prstGeom prst="rect">
            <a:avLst/>
          </a:prstGeom>
          <a:noFill/>
          <a:ln w="22225">
            <a:solidFill>
              <a:srgbClr val="FF0000"/>
            </a:solidFill>
          </a:ln>
        </p:spPr>
        <p:txBody>
          <a:bodyPr wrap="square" rtlCol="0">
            <a:spAutoFit/>
          </a:bodyPr>
          <a:lstStyle/>
          <a:p>
            <a:r>
              <a:rPr lang="en-IN" sz="1400" b="1" dirty="0" smtClean="0">
                <a:solidFill>
                  <a:srgbClr val="C00000"/>
                </a:solidFill>
              </a:rPr>
              <a:t>Car.java</a:t>
            </a:r>
          </a:p>
          <a:p>
            <a:r>
              <a:rPr lang="en-IN" sz="1400" dirty="0" smtClean="0"/>
              <a:t>package </a:t>
            </a:r>
            <a:r>
              <a:rPr lang="en-IN" sz="1400" dirty="0" err="1"/>
              <a:t>factorypattern</a:t>
            </a:r>
            <a:r>
              <a:rPr lang="en-IN" sz="1400" dirty="0"/>
              <a:t>;</a:t>
            </a:r>
          </a:p>
          <a:p>
            <a:endParaRPr lang="en-IN" sz="1400" dirty="0"/>
          </a:p>
          <a:p>
            <a:r>
              <a:rPr lang="en-IN" sz="1400" dirty="0"/>
              <a:t>public abstract class Car {</a:t>
            </a:r>
          </a:p>
          <a:p>
            <a:r>
              <a:rPr lang="en-IN" sz="1400" dirty="0"/>
              <a:t> </a:t>
            </a:r>
          </a:p>
          <a:p>
            <a:r>
              <a:rPr lang="en-IN" sz="1400" dirty="0"/>
              <a:t>    public Car(</a:t>
            </a:r>
            <a:r>
              <a:rPr lang="en-IN" sz="1400" dirty="0" err="1"/>
              <a:t>CarType</a:t>
            </a:r>
            <a:r>
              <a:rPr lang="en-IN" sz="1400" dirty="0"/>
              <a:t> model) {</a:t>
            </a:r>
          </a:p>
          <a:p>
            <a:r>
              <a:rPr lang="en-IN" sz="1400" dirty="0"/>
              <a:t>        </a:t>
            </a:r>
            <a:r>
              <a:rPr lang="en-IN" sz="1400" dirty="0" err="1"/>
              <a:t>this.model</a:t>
            </a:r>
            <a:r>
              <a:rPr lang="en-IN" sz="1400" dirty="0"/>
              <a:t> = model;</a:t>
            </a:r>
          </a:p>
          <a:p>
            <a:r>
              <a:rPr lang="en-IN" sz="1400" dirty="0"/>
              <a:t>        </a:t>
            </a:r>
            <a:r>
              <a:rPr lang="en-IN" sz="1400" dirty="0" err="1"/>
              <a:t>arrangeParts</a:t>
            </a:r>
            <a:r>
              <a:rPr lang="en-IN" sz="1400" dirty="0"/>
              <a:t>();</a:t>
            </a:r>
          </a:p>
          <a:p>
            <a:r>
              <a:rPr lang="en-IN" sz="1400" dirty="0"/>
              <a:t>    }</a:t>
            </a:r>
          </a:p>
          <a:p>
            <a:r>
              <a:rPr lang="en-IN" sz="1400" dirty="0"/>
              <a:t> </a:t>
            </a:r>
          </a:p>
          <a:p>
            <a:r>
              <a:rPr lang="en-IN" sz="1400" dirty="0"/>
              <a:t>    private void </a:t>
            </a:r>
            <a:r>
              <a:rPr lang="en-IN" sz="1400" dirty="0" err="1"/>
              <a:t>arrangeParts</a:t>
            </a:r>
            <a:r>
              <a:rPr lang="en-IN" sz="1400" dirty="0"/>
              <a:t>() {</a:t>
            </a:r>
          </a:p>
          <a:p>
            <a:r>
              <a:rPr lang="en-IN" sz="1400" dirty="0"/>
              <a:t>        // Do one time processing here</a:t>
            </a:r>
          </a:p>
          <a:p>
            <a:r>
              <a:rPr lang="en-IN" sz="1400" dirty="0"/>
              <a:t>    }</a:t>
            </a:r>
          </a:p>
          <a:p>
            <a:r>
              <a:rPr lang="en-IN" sz="1400" dirty="0"/>
              <a:t> </a:t>
            </a:r>
          </a:p>
          <a:p>
            <a:r>
              <a:rPr lang="en-IN" sz="1400" dirty="0"/>
              <a:t>    // Do subclass level processing in this method</a:t>
            </a:r>
          </a:p>
          <a:p>
            <a:r>
              <a:rPr lang="en-IN" sz="1400" dirty="0"/>
              <a:t>    protected abstract void construct();</a:t>
            </a:r>
          </a:p>
          <a:p>
            <a:r>
              <a:rPr lang="en-IN" sz="1400" dirty="0"/>
              <a:t> </a:t>
            </a:r>
          </a:p>
          <a:p>
            <a:r>
              <a:rPr lang="en-IN" sz="1400" dirty="0"/>
              <a:t>    private </a:t>
            </a:r>
            <a:r>
              <a:rPr lang="en-IN" sz="1400" dirty="0" err="1"/>
              <a:t>CarType</a:t>
            </a:r>
            <a:r>
              <a:rPr lang="en-IN" sz="1400" dirty="0"/>
              <a:t> model = null;</a:t>
            </a:r>
          </a:p>
          <a:p>
            <a:r>
              <a:rPr lang="en-IN" sz="1400" dirty="0"/>
              <a:t> </a:t>
            </a:r>
          </a:p>
          <a:p>
            <a:r>
              <a:rPr lang="en-IN" sz="1400" dirty="0"/>
              <a:t>    public </a:t>
            </a:r>
            <a:r>
              <a:rPr lang="en-IN" sz="1400" dirty="0" err="1"/>
              <a:t>CarType</a:t>
            </a:r>
            <a:r>
              <a:rPr lang="en-IN" sz="1400" dirty="0"/>
              <a:t> </a:t>
            </a:r>
            <a:r>
              <a:rPr lang="en-IN" sz="1400" dirty="0" err="1"/>
              <a:t>getModel</a:t>
            </a:r>
            <a:r>
              <a:rPr lang="en-IN" sz="1400" dirty="0"/>
              <a:t>() {</a:t>
            </a:r>
          </a:p>
          <a:p>
            <a:r>
              <a:rPr lang="en-IN" sz="1400" dirty="0"/>
              <a:t>        return model;</a:t>
            </a:r>
          </a:p>
          <a:p>
            <a:r>
              <a:rPr lang="en-IN" sz="1400" dirty="0"/>
              <a:t>    }</a:t>
            </a:r>
          </a:p>
          <a:p>
            <a:r>
              <a:rPr lang="en-IN" sz="1400" dirty="0"/>
              <a:t> </a:t>
            </a:r>
          </a:p>
          <a:p>
            <a:r>
              <a:rPr lang="en-IN" sz="1400" dirty="0"/>
              <a:t>    public void </a:t>
            </a:r>
            <a:r>
              <a:rPr lang="en-IN" sz="1400" dirty="0" err="1"/>
              <a:t>setModel</a:t>
            </a:r>
            <a:r>
              <a:rPr lang="en-IN" sz="1400" dirty="0"/>
              <a:t>(</a:t>
            </a:r>
            <a:r>
              <a:rPr lang="en-IN" sz="1400" dirty="0" err="1"/>
              <a:t>CarType</a:t>
            </a:r>
            <a:r>
              <a:rPr lang="en-IN" sz="1400" dirty="0"/>
              <a:t> model) {</a:t>
            </a:r>
          </a:p>
          <a:p>
            <a:r>
              <a:rPr lang="en-IN" sz="1400" dirty="0"/>
              <a:t>        </a:t>
            </a:r>
            <a:r>
              <a:rPr lang="en-IN" sz="1400" dirty="0" err="1"/>
              <a:t>this.model</a:t>
            </a:r>
            <a:r>
              <a:rPr lang="en-IN" sz="1400" dirty="0"/>
              <a:t> = model;</a:t>
            </a:r>
          </a:p>
          <a:p>
            <a:r>
              <a:rPr lang="en-IN" sz="1400" dirty="0"/>
              <a:t>    }</a:t>
            </a:r>
          </a:p>
          <a:p>
            <a:r>
              <a:rPr lang="en-IN" sz="1400" dirty="0"/>
              <a:t>}</a:t>
            </a:r>
            <a:endParaRPr lang="en-IN" sz="1400" dirty="0">
              <a:effectLst/>
            </a:endParaRPr>
          </a:p>
        </p:txBody>
      </p:sp>
    </p:spTree>
    <p:extLst>
      <p:ext uri="{BB962C8B-B14F-4D97-AF65-F5344CB8AC3E}">
        <p14:creationId xmlns:p14="http://schemas.microsoft.com/office/powerpoint/2010/main" val="114341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132080"/>
            <a:ext cx="36626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0" y="2245023"/>
            <a:ext cx="5648960" cy="3970318"/>
          </a:xfrm>
          <a:prstGeom prst="rect">
            <a:avLst/>
          </a:prstGeom>
          <a:noFill/>
          <a:ln w="22225">
            <a:solidFill>
              <a:srgbClr val="FF0000"/>
            </a:solidFill>
          </a:ln>
        </p:spPr>
        <p:txBody>
          <a:bodyPr wrap="square" rtlCol="0">
            <a:spAutoFit/>
          </a:bodyPr>
          <a:lstStyle/>
          <a:p>
            <a:r>
              <a:rPr lang="en-IN" dirty="0" smtClean="0">
                <a:solidFill>
                  <a:srgbClr val="C00000"/>
                </a:solidFill>
              </a:rPr>
              <a:t>LuxuryCar.java</a:t>
            </a:r>
          </a:p>
          <a:p>
            <a:r>
              <a:rPr lang="en-IN" dirty="0" smtClean="0"/>
              <a:t>package </a:t>
            </a:r>
            <a:r>
              <a:rPr lang="en-IN" dirty="0" err="1"/>
              <a:t>factorypattern</a:t>
            </a:r>
            <a:r>
              <a:rPr lang="en-IN" dirty="0"/>
              <a:t>;</a:t>
            </a:r>
          </a:p>
          <a:p>
            <a:r>
              <a:rPr lang="en-IN" dirty="0" smtClean="0"/>
              <a:t>public </a:t>
            </a:r>
            <a:r>
              <a:rPr lang="en-IN" dirty="0"/>
              <a:t>class </a:t>
            </a:r>
            <a:r>
              <a:rPr lang="en-IN" dirty="0" err="1"/>
              <a:t>LuxuryCar</a:t>
            </a:r>
            <a:r>
              <a:rPr lang="en-IN" dirty="0"/>
              <a:t> extends Car {</a:t>
            </a:r>
          </a:p>
          <a:p>
            <a:r>
              <a:rPr lang="en-IN" dirty="0"/>
              <a:t> </a:t>
            </a:r>
            <a:r>
              <a:rPr lang="en-IN" dirty="0" smtClean="0"/>
              <a:t>    </a:t>
            </a:r>
            <a:r>
              <a:rPr lang="en-IN" dirty="0" err="1"/>
              <a:t>LuxuryCar</a:t>
            </a:r>
            <a:r>
              <a:rPr lang="en-IN" dirty="0"/>
              <a:t>() {</a:t>
            </a:r>
          </a:p>
          <a:p>
            <a:r>
              <a:rPr lang="en-IN" dirty="0"/>
              <a:t>        super(</a:t>
            </a:r>
            <a:r>
              <a:rPr lang="en-IN" dirty="0" err="1"/>
              <a:t>CarType.LUXURY</a:t>
            </a:r>
            <a:r>
              <a:rPr lang="en-IN" dirty="0"/>
              <a:t>);</a:t>
            </a:r>
          </a:p>
          <a:p>
            <a:r>
              <a:rPr lang="en-IN" dirty="0"/>
              <a:t>        construct();</a:t>
            </a:r>
          </a:p>
          <a:p>
            <a:r>
              <a:rPr lang="en-IN" dirty="0"/>
              <a:t>    }</a:t>
            </a:r>
          </a:p>
          <a:p>
            <a:r>
              <a:rPr lang="en-IN" dirty="0"/>
              <a:t> </a:t>
            </a:r>
          </a:p>
          <a:p>
            <a:r>
              <a:rPr lang="en-IN" dirty="0"/>
              <a:t>    @Override</a:t>
            </a:r>
          </a:p>
          <a:p>
            <a:r>
              <a:rPr lang="en-IN" dirty="0"/>
              <a:t>    protected void construct() {</a:t>
            </a:r>
          </a:p>
          <a:p>
            <a:r>
              <a:rPr lang="en-IN" dirty="0"/>
              <a:t>        </a:t>
            </a:r>
            <a:r>
              <a:rPr lang="en-IN" dirty="0" err="1"/>
              <a:t>System.out.println</a:t>
            </a:r>
            <a:r>
              <a:rPr lang="en-IN" dirty="0"/>
              <a:t>("Building luxury car");</a:t>
            </a:r>
          </a:p>
          <a:p>
            <a:r>
              <a:rPr lang="en-IN" dirty="0"/>
              <a:t>        // add accessories</a:t>
            </a:r>
          </a:p>
          <a:p>
            <a:r>
              <a:rPr lang="en-IN" dirty="0"/>
              <a:t>    }</a:t>
            </a:r>
          </a:p>
          <a:p>
            <a:r>
              <a:rPr lang="en-IN" dirty="0"/>
              <a:t>}</a:t>
            </a:r>
            <a:endParaRPr lang="en-IN" dirty="0">
              <a:effectLst/>
            </a:endParaRPr>
          </a:p>
        </p:txBody>
      </p:sp>
      <p:sp>
        <p:nvSpPr>
          <p:cNvPr id="5" name="TextBox 4">
            <a:extLst>
              <a:ext uri="{FF2B5EF4-FFF2-40B4-BE49-F238E27FC236}">
                <a16:creationId xmlns="" xmlns:a16="http://schemas.microsoft.com/office/drawing/2014/main" id="{E2ED4105-F386-4A86-A0BF-801C477E09BB}"/>
              </a:ext>
            </a:extLst>
          </p:cNvPr>
          <p:cNvSpPr txBox="1"/>
          <p:nvPr/>
        </p:nvSpPr>
        <p:spPr>
          <a:xfrm>
            <a:off x="60960" y="680720"/>
            <a:ext cx="5588000" cy="1477328"/>
          </a:xfrm>
          <a:prstGeom prst="rect">
            <a:avLst/>
          </a:prstGeom>
          <a:noFill/>
          <a:ln w="22225">
            <a:solidFill>
              <a:srgbClr val="FF0000"/>
            </a:solidFill>
          </a:ln>
        </p:spPr>
        <p:txBody>
          <a:bodyPr wrap="square" rtlCol="0">
            <a:spAutoFit/>
          </a:bodyPr>
          <a:lstStyle/>
          <a:p>
            <a:r>
              <a:rPr lang="en-IN" dirty="0" err="1" smtClean="0">
                <a:solidFill>
                  <a:srgbClr val="C00000"/>
                </a:solidFill>
              </a:rPr>
              <a:t>CarType</a:t>
            </a:r>
            <a:r>
              <a:rPr lang="en-IN" dirty="0" smtClean="0">
                <a:solidFill>
                  <a:srgbClr val="C00000"/>
                </a:solidFill>
              </a:rPr>
              <a:t> .java</a:t>
            </a:r>
          </a:p>
          <a:p>
            <a:r>
              <a:rPr lang="en-IN" dirty="0" smtClean="0"/>
              <a:t>package </a:t>
            </a:r>
            <a:r>
              <a:rPr lang="en-IN" dirty="0" err="1"/>
              <a:t>factorypattern</a:t>
            </a:r>
            <a:r>
              <a:rPr lang="en-IN" dirty="0"/>
              <a:t>;</a:t>
            </a:r>
          </a:p>
          <a:p>
            <a:r>
              <a:rPr lang="en-IN" dirty="0" smtClean="0"/>
              <a:t>public </a:t>
            </a:r>
            <a:r>
              <a:rPr lang="en-IN" dirty="0" err="1"/>
              <a:t>enum</a:t>
            </a:r>
            <a:r>
              <a:rPr lang="en-IN" dirty="0"/>
              <a:t> </a:t>
            </a:r>
            <a:r>
              <a:rPr lang="en-IN" dirty="0" err="1"/>
              <a:t>CarType</a:t>
            </a:r>
            <a:r>
              <a:rPr lang="en-IN" dirty="0"/>
              <a:t> {</a:t>
            </a:r>
          </a:p>
          <a:p>
            <a:r>
              <a:rPr lang="en-IN" dirty="0"/>
              <a:t>    SMALL, SEDAN, LUXURY</a:t>
            </a:r>
          </a:p>
          <a:p>
            <a:r>
              <a:rPr lang="en-IN" dirty="0"/>
              <a:t>}</a:t>
            </a:r>
            <a:endParaRPr lang="en-IN" dirty="0">
              <a:effectLst/>
            </a:endParaRPr>
          </a:p>
        </p:txBody>
      </p:sp>
      <p:sp>
        <p:nvSpPr>
          <p:cNvPr id="6" name="TextBox 5">
            <a:extLst>
              <a:ext uri="{FF2B5EF4-FFF2-40B4-BE49-F238E27FC236}">
                <a16:creationId xmlns="" xmlns:a16="http://schemas.microsoft.com/office/drawing/2014/main" id="{3F64F864-661D-444F-98E0-BC18B8D4A73A}"/>
              </a:ext>
            </a:extLst>
          </p:cNvPr>
          <p:cNvSpPr txBox="1"/>
          <p:nvPr/>
        </p:nvSpPr>
        <p:spPr>
          <a:xfrm>
            <a:off x="5791204" y="830203"/>
            <a:ext cx="6400796" cy="3693319"/>
          </a:xfrm>
          <a:prstGeom prst="rect">
            <a:avLst/>
          </a:prstGeom>
          <a:noFill/>
          <a:ln w="22225">
            <a:solidFill>
              <a:srgbClr val="FF0000"/>
            </a:solidFill>
          </a:ln>
        </p:spPr>
        <p:txBody>
          <a:bodyPr wrap="square" rtlCol="0">
            <a:spAutoFit/>
          </a:bodyPr>
          <a:lstStyle/>
          <a:p>
            <a:r>
              <a:rPr lang="en-IN" dirty="0" smtClean="0">
                <a:solidFill>
                  <a:srgbClr val="C00000"/>
                </a:solidFill>
              </a:rPr>
              <a:t>SedanCar.java</a:t>
            </a:r>
          </a:p>
          <a:p>
            <a:r>
              <a:rPr lang="en-IN" dirty="0" smtClean="0"/>
              <a:t>package </a:t>
            </a:r>
            <a:r>
              <a:rPr lang="en-IN" dirty="0" err="1"/>
              <a:t>factorypattern</a:t>
            </a:r>
            <a:r>
              <a:rPr lang="en-IN" dirty="0"/>
              <a:t>;</a:t>
            </a:r>
          </a:p>
          <a:p>
            <a:r>
              <a:rPr lang="en-IN" dirty="0" smtClean="0"/>
              <a:t>public </a:t>
            </a:r>
            <a:r>
              <a:rPr lang="en-IN" dirty="0"/>
              <a:t>class </a:t>
            </a:r>
            <a:r>
              <a:rPr lang="en-IN" dirty="0" err="1"/>
              <a:t>SedanCar</a:t>
            </a:r>
            <a:r>
              <a:rPr lang="en-IN" dirty="0"/>
              <a:t> extends Car {</a:t>
            </a:r>
          </a:p>
          <a:p>
            <a:r>
              <a:rPr lang="en-IN" dirty="0"/>
              <a:t> </a:t>
            </a:r>
            <a:r>
              <a:rPr lang="en-IN" dirty="0" smtClean="0"/>
              <a:t>    </a:t>
            </a:r>
            <a:r>
              <a:rPr lang="en-IN" dirty="0" err="1"/>
              <a:t>SedanCar</a:t>
            </a:r>
            <a:r>
              <a:rPr lang="en-IN" dirty="0"/>
              <a:t>() {</a:t>
            </a:r>
          </a:p>
          <a:p>
            <a:r>
              <a:rPr lang="en-IN" dirty="0"/>
              <a:t>        super(</a:t>
            </a:r>
            <a:r>
              <a:rPr lang="en-IN" dirty="0" err="1"/>
              <a:t>CarType.SEDAN</a:t>
            </a:r>
            <a:r>
              <a:rPr lang="en-IN" dirty="0"/>
              <a:t>);</a:t>
            </a:r>
          </a:p>
          <a:p>
            <a:r>
              <a:rPr lang="en-IN" dirty="0"/>
              <a:t>        construct();</a:t>
            </a:r>
          </a:p>
          <a:p>
            <a:r>
              <a:rPr lang="en-IN" dirty="0"/>
              <a:t>    }</a:t>
            </a:r>
          </a:p>
          <a:p>
            <a:r>
              <a:rPr lang="en-IN" dirty="0"/>
              <a:t> </a:t>
            </a:r>
            <a:r>
              <a:rPr lang="en-IN" dirty="0" smtClean="0"/>
              <a:t>    </a:t>
            </a:r>
            <a:r>
              <a:rPr lang="en-IN" dirty="0"/>
              <a:t>@Override</a:t>
            </a:r>
          </a:p>
          <a:p>
            <a:r>
              <a:rPr lang="en-IN" dirty="0"/>
              <a:t>    protected void construct() {</a:t>
            </a:r>
          </a:p>
          <a:p>
            <a:r>
              <a:rPr lang="en-IN" dirty="0"/>
              <a:t>        </a:t>
            </a:r>
            <a:r>
              <a:rPr lang="en-IN" dirty="0" err="1"/>
              <a:t>System.out.println</a:t>
            </a:r>
            <a:r>
              <a:rPr lang="en-IN" dirty="0"/>
              <a:t>("Building sedan car");</a:t>
            </a:r>
          </a:p>
          <a:p>
            <a:r>
              <a:rPr lang="en-IN" dirty="0"/>
              <a:t>        // add accessories</a:t>
            </a:r>
          </a:p>
          <a:p>
            <a:r>
              <a:rPr lang="en-IN" dirty="0"/>
              <a:t>    }</a:t>
            </a:r>
          </a:p>
          <a:p>
            <a:r>
              <a:rPr lang="en-IN" dirty="0"/>
              <a:t>}</a:t>
            </a:r>
            <a:endParaRPr lang="en-IN" dirty="0">
              <a:effectLst/>
            </a:endParaRPr>
          </a:p>
        </p:txBody>
      </p:sp>
    </p:spTree>
    <p:extLst>
      <p:ext uri="{BB962C8B-B14F-4D97-AF65-F5344CB8AC3E}">
        <p14:creationId xmlns:p14="http://schemas.microsoft.com/office/powerpoint/2010/main" val="157504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132080"/>
            <a:ext cx="36626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5741106" y="670560"/>
            <a:ext cx="6400796" cy="2585323"/>
          </a:xfrm>
          <a:prstGeom prst="rect">
            <a:avLst/>
          </a:prstGeom>
          <a:noFill/>
          <a:ln w="22225">
            <a:solidFill>
              <a:srgbClr val="FF0000"/>
            </a:solidFill>
          </a:ln>
        </p:spPr>
        <p:txBody>
          <a:bodyPr wrap="square" rtlCol="0">
            <a:spAutoFit/>
          </a:bodyPr>
          <a:lstStyle/>
          <a:p>
            <a:r>
              <a:rPr lang="en-IN" dirty="0" smtClean="0">
                <a:solidFill>
                  <a:srgbClr val="C00000"/>
                </a:solidFill>
              </a:rPr>
              <a:t>TestFactorypatern.java</a:t>
            </a:r>
          </a:p>
          <a:p>
            <a:r>
              <a:rPr lang="en-IN" dirty="0" smtClean="0"/>
              <a:t>package </a:t>
            </a:r>
            <a:r>
              <a:rPr lang="en-IN" dirty="0" err="1"/>
              <a:t>factorypattern</a:t>
            </a:r>
            <a:r>
              <a:rPr lang="en-IN" dirty="0"/>
              <a:t>;</a:t>
            </a:r>
          </a:p>
          <a:p>
            <a:r>
              <a:rPr lang="en-IN" dirty="0" smtClean="0"/>
              <a:t>public </a:t>
            </a:r>
            <a:r>
              <a:rPr lang="en-IN" dirty="0"/>
              <a:t>class </a:t>
            </a:r>
            <a:r>
              <a:rPr lang="en-IN" dirty="0" err="1"/>
              <a:t>TestFactoryPattern</a:t>
            </a:r>
            <a:r>
              <a:rPr lang="en-IN" dirty="0"/>
              <a:t> {</a:t>
            </a:r>
          </a:p>
          <a:p>
            <a:r>
              <a:rPr lang="en-IN" dirty="0"/>
              <a:t>    public static void main(String[] </a:t>
            </a:r>
            <a:r>
              <a:rPr lang="en-IN" dirty="0" err="1"/>
              <a:t>args</a:t>
            </a:r>
            <a:r>
              <a:rPr lang="en-IN" dirty="0"/>
              <a:t>) {</a:t>
            </a:r>
          </a:p>
          <a:p>
            <a:r>
              <a:rPr lang="en-IN" dirty="0"/>
              <a:t>        </a:t>
            </a:r>
            <a:r>
              <a:rPr lang="en-IN" dirty="0" err="1"/>
              <a:t>System.out.println</a:t>
            </a:r>
            <a:r>
              <a:rPr lang="en-IN" dirty="0"/>
              <a:t>(</a:t>
            </a:r>
            <a:r>
              <a:rPr lang="en-IN" dirty="0" err="1"/>
              <a:t>CarFactory.buildCar</a:t>
            </a:r>
            <a:r>
              <a:rPr lang="en-IN" dirty="0"/>
              <a:t>(</a:t>
            </a:r>
            <a:r>
              <a:rPr lang="en-IN" dirty="0" err="1"/>
              <a:t>CarType.SMALL</a:t>
            </a:r>
            <a:r>
              <a:rPr lang="en-IN" dirty="0"/>
              <a:t>));</a:t>
            </a:r>
          </a:p>
          <a:p>
            <a:r>
              <a:rPr lang="en-IN" dirty="0"/>
              <a:t>        </a:t>
            </a:r>
            <a:r>
              <a:rPr lang="en-IN" dirty="0" err="1"/>
              <a:t>System.out.println</a:t>
            </a:r>
            <a:r>
              <a:rPr lang="en-IN" dirty="0"/>
              <a:t>(</a:t>
            </a:r>
            <a:r>
              <a:rPr lang="en-IN" dirty="0" err="1"/>
              <a:t>CarFactory.buildCar</a:t>
            </a:r>
            <a:r>
              <a:rPr lang="en-IN" dirty="0"/>
              <a:t>(</a:t>
            </a:r>
            <a:r>
              <a:rPr lang="en-IN" dirty="0" err="1"/>
              <a:t>CarType.SEDAN</a:t>
            </a:r>
            <a:r>
              <a:rPr lang="en-IN" dirty="0"/>
              <a:t>));</a:t>
            </a:r>
          </a:p>
          <a:p>
            <a:r>
              <a:rPr lang="en-IN" dirty="0"/>
              <a:t>        </a:t>
            </a:r>
            <a:r>
              <a:rPr lang="en-IN" dirty="0" err="1"/>
              <a:t>System.out.println</a:t>
            </a:r>
            <a:r>
              <a:rPr lang="en-IN" dirty="0"/>
              <a:t>(</a:t>
            </a:r>
            <a:r>
              <a:rPr lang="en-IN" dirty="0" err="1"/>
              <a:t>CarFactory.buildCar</a:t>
            </a:r>
            <a:r>
              <a:rPr lang="en-IN" dirty="0"/>
              <a:t>(</a:t>
            </a:r>
            <a:r>
              <a:rPr lang="en-IN" dirty="0" err="1"/>
              <a:t>CarType.LUXURY</a:t>
            </a:r>
            <a:r>
              <a:rPr lang="en-IN" dirty="0"/>
              <a:t>));</a:t>
            </a:r>
          </a:p>
          <a:p>
            <a:r>
              <a:rPr lang="en-IN" dirty="0"/>
              <a:t>    }</a:t>
            </a:r>
          </a:p>
          <a:p>
            <a:r>
              <a:rPr lang="en-IN" dirty="0"/>
              <a:t>}</a:t>
            </a:r>
            <a:endParaRPr lang="en-IN" dirty="0">
              <a:effectLst/>
            </a:endParaRPr>
          </a:p>
        </p:txBody>
      </p:sp>
      <p:sp>
        <p:nvSpPr>
          <p:cNvPr id="5" name="TextBox 4">
            <a:extLst>
              <a:ext uri="{FF2B5EF4-FFF2-40B4-BE49-F238E27FC236}">
                <a16:creationId xmlns="" xmlns:a16="http://schemas.microsoft.com/office/drawing/2014/main" id="{E2ED4105-F386-4A86-A0BF-801C477E09BB}"/>
              </a:ext>
            </a:extLst>
          </p:cNvPr>
          <p:cNvSpPr txBox="1"/>
          <p:nvPr/>
        </p:nvSpPr>
        <p:spPr>
          <a:xfrm>
            <a:off x="60960" y="680720"/>
            <a:ext cx="5588000" cy="4247317"/>
          </a:xfrm>
          <a:prstGeom prst="rect">
            <a:avLst/>
          </a:prstGeom>
          <a:noFill/>
          <a:ln w="22225">
            <a:solidFill>
              <a:srgbClr val="FF0000"/>
            </a:solidFill>
          </a:ln>
        </p:spPr>
        <p:txBody>
          <a:bodyPr wrap="square" rtlCol="0">
            <a:spAutoFit/>
          </a:bodyPr>
          <a:lstStyle/>
          <a:p>
            <a:r>
              <a:rPr lang="en-IN" dirty="0" smtClean="0">
                <a:solidFill>
                  <a:srgbClr val="C00000"/>
                </a:solidFill>
              </a:rPr>
              <a:t>SmallCar.java</a:t>
            </a:r>
          </a:p>
          <a:p>
            <a:r>
              <a:rPr lang="en-IN" dirty="0" smtClean="0"/>
              <a:t>package </a:t>
            </a:r>
            <a:r>
              <a:rPr lang="en-IN" dirty="0" err="1"/>
              <a:t>factorypattern</a:t>
            </a:r>
            <a:r>
              <a:rPr lang="en-IN" dirty="0"/>
              <a:t>;</a:t>
            </a:r>
          </a:p>
          <a:p>
            <a:endParaRPr lang="en-IN" dirty="0"/>
          </a:p>
          <a:p>
            <a:r>
              <a:rPr lang="en-IN" dirty="0"/>
              <a:t>public class </a:t>
            </a:r>
            <a:r>
              <a:rPr lang="en-IN" dirty="0" err="1"/>
              <a:t>SmallCar</a:t>
            </a:r>
            <a:r>
              <a:rPr lang="en-IN" dirty="0"/>
              <a:t> extends Car {</a:t>
            </a:r>
          </a:p>
          <a:p>
            <a:r>
              <a:rPr lang="en-IN" dirty="0"/>
              <a:t> </a:t>
            </a:r>
          </a:p>
          <a:p>
            <a:r>
              <a:rPr lang="en-IN" dirty="0"/>
              <a:t>    </a:t>
            </a:r>
            <a:r>
              <a:rPr lang="en-IN" dirty="0" err="1"/>
              <a:t>SmallCar</a:t>
            </a:r>
            <a:r>
              <a:rPr lang="en-IN" dirty="0"/>
              <a:t>() {</a:t>
            </a:r>
          </a:p>
          <a:p>
            <a:r>
              <a:rPr lang="en-IN" dirty="0"/>
              <a:t>        super(</a:t>
            </a:r>
            <a:r>
              <a:rPr lang="en-IN" dirty="0" err="1"/>
              <a:t>CarType.SMALL</a:t>
            </a:r>
            <a:r>
              <a:rPr lang="en-IN" dirty="0"/>
              <a:t>);</a:t>
            </a:r>
          </a:p>
          <a:p>
            <a:r>
              <a:rPr lang="en-IN" dirty="0"/>
              <a:t>        construct();</a:t>
            </a:r>
          </a:p>
          <a:p>
            <a:r>
              <a:rPr lang="en-IN" dirty="0"/>
              <a:t>    }</a:t>
            </a:r>
          </a:p>
          <a:p>
            <a:r>
              <a:rPr lang="en-IN" dirty="0"/>
              <a:t> </a:t>
            </a:r>
            <a:r>
              <a:rPr lang="en-IN" dirty="0" smtClean="0"/>
              <a:t>    </a:t>
            </a:r>
            <a:r>
              <a:rPr lang="en-IN" dirty="0"/>
              <a:t>@Override</a:t>
            </a:r>
          </a:p>
          <a:p>
            <a:r>
              <a:rPr lang="en-IN" dirty="0"/>
              <a:t>    protected void construct() {</a:t>
            </a:r>
          </a:p>
          <a:p>
            <a:r>
              <a:rPr lang="en-IN" dirty="0"/>
              <a:t>        </a:t>
            </a:r>
            <a:r>
              <a:rPr lang="en-IN" dirty="0" err="1"/>
              <a:t>System.out.println</a:t>
            </a:r>
            <a:r>
              <a:rPr lang="en-IN" dirty="0"/>
              <a:t>("Building small car");</a:t>
            </a:r>
          </a:p>
          <a:p>
            <a:r>
              <a:rPr lang="en-IN" dirty="0"/>
              <a:t>        // add accessories</a:t>
            </a:r>
          </a:p>
          <a:p>
            <a:r>
              <a:rPr lang="en-IN" dirty="0"/>
              <a:t>    }</a:t>
            </a:r>
          </a:p>
          <a:p>
            <a:r>
              <a:rPr lang="en-IN" dirty="0"/>
              <a:t>}</a:t>
            </a:r>
            <a:endParaRPr lang="en-IN" dirty="0">
              <a:effectLst/>
            </a:endParaRPr>
          </a:p>
        </p:txBody>
      </p:sp>
    </p:spTree>
    <p:extLst>
      <p:ext uri="{BB962C8B-B14F-4D97-AF65-F5344CB8AC3E}">
        <p14:creationId xmlns:p14="http://schemas.microsoft.com/office/powerpoint/2010/main" val="22590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121920"/>
            <a:ext cx="366268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265428" y="122575"/>
            <a:ext cx="3826512" cy="5416868"/>
          </a:xfrm>
          <a:prstGeom prst="rect">
            <a:avLst/>
          </a:prstGeom>
          <a:noFill/>
        </p:spPr>
        <p:txBody>
          <a:bodyPr wrap="square" rtlCol="0">
            <a:spAutoFit/>
          </a:bodyPr>
          <a:lstStyle/>
          <a:p>
            <a:endParaRPr lang="en-US" sz="2000" b="1" dirty="0" smtClean="0">
              <a:solidFill>
                <a:srgbClr val="C00000"/>
              </a:solidFill>
            </a:endParaRPr>
          </a:p>
          <a:p>
            <a:r>
              <a:rPr lang="en-US" sz="2000" b="1" dirty="0" smtClean="0">
                <a:solidFill>
                  <a:srgbClr val="C00000"/>
                </a:solidFill>
              </a:rPr>
              <a:t>Output :</a:t>
            </a:r>
            <a:r>
              <a:rPr lang="en-US" dirty="0" smtClean="0"/>
              <a:t>.</a:t>
            </a:r>
            <a:endParaRPr lang="en-IN" dirty="0" smtClean="0"/>
          </a:p>
          <a:p>
            <a:endParaRPr lang="en-IN" dirty="0"/>
          </a:p>
          <a:p>
            <a:r>
              <a:rPr lang="en-IN" dirty="0" smtClean="0"/>
              <a:t>Factory </a:t>
            </a:r>
            <a:r>
              <a:rPr lang="en-IN" dirty="0"/>
              <a:t>pattern –</a:t>
            </a:r>
            <a:endParaRPr lang="en-US" dirty="0"/>
          </a:p>
          <a:p>
            <a:r>
              <a:rPr lang="en-IN" dirty="0"/>
              <a:t>Building small car</a:t>
            </a:r>
            <a:endParaRPr lang="en-US" dirty="0"/>
          </a:p>
          <a:p>
            <a:r>
              <a:rPr lang="en-IN" dirty="0"/>
              <a:t>factorypattern.SmallCar@7852e922</a:t>
            </a:r>
            <a:endParaRPr lang="en-US" dirty="0"/>
          </a:p>
          <a:p>
            <a:r>
              <a:rPr lang="en-IN" dirty="0"/>
              <a:t>Building sedan car</a:t>
            </a:r>
            <a:endParaRPr lang="en-US" dirty="0"/>
          </a:p>
          <a:p>
            <a:r>
              <a:rPr lang="en-IN" dirty="0"/>
              <a:t>factorypattern.SedanCar@4e25154f</a:t>
            </a:r>
            <a:endParaRPr lang="en-US" dirty="0"/>
          </a:p>
          <a:p>
            <a:r>
              <a:rPr lang="en-IN" dirty="0"/>
              <a:t>Building luxury car</a:t>
            </a:r>
            <a:endParaRPr lang="en-US" dirty="0"/>
          </a:p>
          <a:p>
            <a:r>
              <a:rPr lang="en-IN" dirty="0"/>
              <a:t>factorypattern.LuxuryCar@70dea4e</a:t>
            </a:r>
            <a:endParaRPr lang="en-US" dirty="0"/>
          </a:p>
          <a:p>
            <a:r>
              <a:rPr lang="en-IN" dirty="0"/>
              <a:t>BUILD SUCCESSFUL (total time: 1 second)</a:t>
            </a:r>
            <a:endParaRPr lang="en-US" dirty="0"/>
          </a:p>
          <a:p>
            <a:endParaRPr lang="en-US" dirty="0" smtClean="0"/>
          </a:p>
          <a:p>
            <a:endParaRPr lang="en-US" dirty="0" smtClean="0"/>
          </a:p>
          <a:p>
            <a:r>
              <a:rPr lang="en-US" dirty="0" smtClean="0"/>
              <a:t>	</a:t>
            </a:r>
          </a:p>
          <a:p>
            <a:endParaRPr lang="en-US" dirty="0" smtClean="0"/>
          </a:p>
          <a:p>
            <a:endParaRPr lang="en-US" dirty="0" smtClean="0"/>
          </a:p>
          <a:p>
            <a:endParaRPr lang="en-US" b="1" dirty="0" smtClean="0">
              <a:solidFill>
                <a:srgbClr val="C00000"/>
              </a:solidFill>
            </a:endParaRPr>
          </a:p>
          <a:p>
            <a:endParaRPr lang="en-IN" dirty="0"/>
          </a:p>
        </p:txBody>
      </p:sp>
      <p:pic>
        <p:nvPicPr>
          <p:cNvPr id="5" name="Picture 4"/>
          <p:cNvPicPr/>
          <p:nvPr/>
        </p:nvPicPr>
        <p:blipFill>
          <a:blip r:embed="rId2"/>
          <a:stretch>
            <a:fillRect/>
          </a:stretch>
        </p:blipFill>
        <p:spPr>
          <a:xfrm>
            <a:off x="4011931" y="-80010"/>
            <a:ext cx="8180070" cy="5612130"/>
          </a:xfrm>
          <a:prstGeom prst="rect">
            <a:avLst/>
          </a:prstGeom>
        </p:spPr>
      </p:pic>
    </p:spTree>
    <p:extLst>
      <p:ext uri="{BB962C8B-B14F-4D97-AF65-F5344CB8AC3E}">
        <p14:creationId xmlns:p14="http://schemas.microsoft.com/office/powerpoint/2010/main" val="109459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345440"/>
            <a:ext cx="317119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833120" y="1107440"/>
            <a:ext cx="10871200" cy="3631763"/>
          </a:xfrm>
          <a:prstGeom prst="rect">
            <a:avLst/>
          </a:prstGeom>
          <a:noFill/>
        </p:spPr>
        <p:txBody>
          <a:bodyPr wrap="square" rtlCol="0">
            <a:spAutoFit/>
          </a:bodyPr>
          <a:lstStyle/>
          <a:p>
            <a:r>
              <a:rPr lang="en-US" sz="2000" b="1" dirty="0" smtClean="0">
                <a:solidFill>
                  <a:srgbClr val="C00000"/>
                </a:solidFill>
              </a:rPr>
              <a:t>Validation:</a:t>
            </a:r>
          </a:p>
          <a:p>
            <a:pPr marL="457200" indent="-457200">
              <a:buAutoNum type="arabicPeriod"/>
            </a:pPr>
            <a:r>
              <a:rPr lang="en-US" sz="2000" b="1" dirty="0" smtClean="0">
                <a:solidFill>
                  <a:schemeClr val="accent6">
                    <a:lumMod val="50000"/>
                  </a:schemeClr>
                </a:solidFill>
              </a:rPr>
              <a:t>Class </a:t>
            </a:r>
            <a:r>
              <a:rPr lang="en-US" sz="2000" b="1" dirty="0" smtClean="0">
                <a:solidFill>
                  <a:schemeClr val="accent6">
                    <a:lumMod val="50000"/>
                  </a:schemeClr>
                </a:solidFill>
              </a:rPr>
              <a:t>identification and design is correct </a:t>
            </a:r>
            <a:r>
              <a:rPr lang="en-US" sz="2000" b="1" dirty="0" smtClean="0">
                <a:solidFill>
                  <a:schemeClr val="accent6">
                    <a:lumMod val="50000"/>
                  </a:schemeClr>
                </a:solidFill>
              </a:rPr>
              <a:t>.</a:t>
            </a:r>
          </a:p>
          <a:p>
            <a:pPr marL="342900" indent="-342900">
              <a:buFont typeface="+mj-lt"/>
              <a:buAutoNum type="arabicPeriod"/>
            </a:pPr>
            <a:r>
              <a:rPr lang="en-US" sz="2000" b="1" dirty="0">
                <a:solidFill>
                  <a:schemeClr val="accent6">
                    <a:lumMod val="50000"/>
                  </a:schemeClr>
                </a:solidFill>
              </a:rPr>
              <a:t>Identify an algorithm (i.e. a behavior) </a:t>
            </a:r>
          </a:p>
          <a:p>
            <a:pPr marL="342900" indent="-342900">
              <a:buFont typeface="+mj-lt"/>
              <a:buAutoNum type="arabicPeriod"/>
            </a:pPr>
            <a:r>
              <a:rPr lang="en-US" sz="2000" b="1" dirty="0">
                <a:solidFill>
                  <a:schemeClr val="accent6">
                    <a:lumMod val="50000"/>
                  </a:schemeClr>
                </a:solidFill>
              </a:rPr>
              <a:t>Specify the signature </a:t>
            </a:r>
            <a:r>
              <a:rPr lang="en-US" sz="2000" b="1" dirty="0" smtClean="0">
                <a:solidFill>
                  <a:schemeClr val="accent6">
                    <a:lumMod val="50000"/>
                  </a:schemeClr>
                </a:solidFill>
              </a:rPr>
              <a:t>for given context </a:t>
            </a:r>
            <a:endParaRPr lang="en-US" sz="2000" b="1" dirty="0" smtClean="0">
              <a:solidFill>
                <a:schemeClr val="accent6">
                  <a:lumMod val="50000"/>
                </a:schemeClr>
              </a:solidFill>
            </a:endParaRPr>
          </a:p>
          <a:p>
            <a:pPr marL="457200" indent="-457200">
              <a:buAutoNum type="arabicPeriod"/>
            </a:pPr>
            <a:endParaRPr lang="en-US" sz="2000" b="1" dirty="0" smtClean="0">
              <a:solidFill>
                <a:srgbClr val="C00000"/>
              </a:solidFill>
            </a:endParaRPr>
          </a:p>
          <a:p>
            <a:endParaRPr lang="en-US" altLang="en-US" dirty="0"/>
          </a:p>
          <a:p>
            <a:r>
              <a:rPr lang="en-US" altLang="en-US" sz="2000" b="1" dirty="0">
                <a:solidFill>
                  <a:srgbClr val="C00000"/>
                </a:solidFill>
              </a:rPr>
              <a:t>Text Book referred for assignment </a:t>
            </a:r>
            <a:r>
              <a:rPr lang="en-US" altLang="en-US" sz="2000" b="1" dirty="0" smtClean="0">
                <a:solidFill>
                  <a:srgbClr val="C00000"/>
                </a:solidFill>
              </a:rPr>
              <a:t>10</a:t>
            </a:r>
            <a:endParaRPr lang="en-US" altLang="en-US" sz="2000" b="1" dirty="0">
              <a:solidFill>
                <a:srgbClr val="C00000"/>
              </a:solidFill>
            </a:endParaRPr>
          </a:p>
          <a:p>
            <a:endParaRPr lang="en-US" altLang="en-US" sz="2000" b="1" dirty="0">
              <a:solidFill>
                <a:srgbClr val="C00000"/>
              </a:solidFill>
            </a:endParaRPr>
          </a:p>
          <a:p>
            <a:pPr marL="285750" indent="-285750">
              <a:buFont typeface="Arial" panose="020B0604020202020204" pitchFamily="34" charset="0"/>
              <a:buChar char="•"/>
            </a:pPr>
            <a:r>
              <a:rPr lang="en-US" altLang="en-US" b="1" dirty="0" smtClean="0">
                <a:solidFill>
                  <a:srgbClr val="002060"/>
                </a:solidFill>
              </a:rPr>
              <a:t>Erich </a:t>
            </a:r>
            <a:r>
              <a:rPr lang="en-US" altLang="en-US" b="1" dirty="0">
                <a:solidFill>
                  <a:srgbClr val="002060"/>
                </a:solidFill>
              </a:rPr>
              <a:t>Gamma, Richard Helm ,Ralph Johnson, John </a:t>
            </a:r>
            <a:r>
              <a:rPr lang="en-US" altLang="en-US" b="1" dirty="0" err="1">
                <a:solidFill>
                  <a:srgbClr val="002060"/>
                </a:solidFill>
              </a:rPr>
              <a:t>Vlissides</a:t>
            </a:r>
            <a:r>
              <a:rPr lang="en-US" altLang="en-US" b="1" dirty="0">
                <a:solidFill>
                  <a:srgbClr val="002060"/>
                </a:solidFill>
              </a:rPr>
              <a:t>, “Design Patterns ,Elements </a:t>
            </a:r>
            <a:r>
              <a:rPr lang="en-US" altLang="en-US" b="1" dirty="0" smtClean="0">
                <a:solidFill>
                  <a:srgbClr val="002060"/>
                </a:solidFill>
              </a:rPr>
              <a:t>of  </a:t>
            </a:r>
            <a:r>
              <a:rPr lang="en-US" altLang="en-US" b="1" dirty="0">
                <a:solidFill>
                  <a:srgbClr val="002060"/>
                </a:solidFill>
              </a:rPr>
              <a:t>Reusable Object- Oriented Software” ISBN-13: </a:t>
            </a:r>
            <a:r>
              <a:rPr lang="en-US" altLang="en-US" b="1" dirty="0" smtClean="0">
                <a:solidFill>
                  <a:srgbClr val="002060"/>
                </a:solidFill>
              </a:rPr>
              <a:t>978-0201633610</a:t>
            </a:r>
          </a:p>
          <a:p>
            <a:pPr marL="285750" indent="-285750">
              <a:buFont typeface="Arial" panose="020B0604020202020204" pitchFamily="34" charset="0"/>
              <a:buChar char="•"/>
            </a:pPr>
            <a:r>
              <a:rPr lang="en-US" altLang="en-US" b="1" dirty="0" smtClean="0">
                <a:solidFill>
                  <a:srgbClr val="002060"/>
                </a:solidFill>
              </a:rPr>
              <a:t> </a:t>
            </a:r>
            <a:r>
              <a:rPr lang="en-US" altLang="en-US" b="1" dirty="0" err="1">
                <a:solidFill>
                  <a:srgbClr val="002060"/>
                </a:solidFill>
              </a:rPr>
              <a:t>Rohit</a:t>
            </a:r>
            <a:r>
              <a:rPr lang="en-US" altLang="en-US" b="1" dirty="0">
                <a:solidFill>
                  <a:srgbClr val="002060"/>
                </a:solidFill>
              </a:rPr>
              <a:t> Joshi, “Java Design patterns, Reusable solutions to common problems” Java Code Geeks</a:t>
            </a:r>
          </a:p>
          <a:p>
            <a:endParaRPr lang="en-US" dirty="0"/>
          </a:p>
        </p:txBody>
      </p:sp>
      <p:sp>
        <p:nvSpPr>
          <p:cNvPr id="4" name="Rectangle 1">
            <a:extLst>
              <a:ext uri="{FF2B5EF4-FFF2-40B4-BE49-F238E27FC236}">
                <a16:creationId xmlns="" xmlns:a16="http://schemas.microsoft.com/office/drawing/2014/main" id="{9CF49939-8D01-4559-A1CC-5A2169833C8E}"/>
              </a:ext>
            </a:extLst>
          </p:cNvPr>
          <p:cNvSpPr>
            <a:spLocks noChangeArrowheads="1"/>
          </p:cNvSpPr>
          <p:nvPr/>
        </p:nvSpPr>
        <p:spPr bwMode="auto">
          <a:xfrm>
            <a:off x="6095967" y="90100"/>
            <a:ext cx="6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418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7B7C93-B2DF-47DB-8421-5013D0FC66F1}"/>
              </a:ext>
            </a:extLst>
          </p:cNvPr>
          <p:cNvSpPr txBox="1"/>
          <p:nvPr/>
        </p:nvSpPr>
        <p:spPr>
          <a:xfrm flipH="1">
            <a:off x="5115556" y="152400"/>
            <a:ext cx="3628393"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10</a:t>
            </a:r>
            <a:endParaRPr lang="en-IN" sz="2400" b="1" dirty="0">
              <a:solidFill>
                <a:srgbClr val="C00000"/>
              </a:solidFill>
            </a:endParaRPr>
          </a:p>
        </p:txBody>
      </p:sp>
      <p:sp>
        <p:nvSpPr>
          <p:cNvPr id="3" name="TextBox 2">
            <a:extLst>
              <a:ext uri="{FF2B5EF4-FFF2-40B4-BE49-F238E27FC236}">
                <a16:creationId xmlns="" xmlns:a16="http://schemas.microsoft.com/office/drawing/2014/main" id="{3F64F864-661D-444F-98E0-BC18B8D4A73A}"/>
              </a:ext>
            </a:extLst>
          </p:cNvPr>
          <p:cNvSpPr txBox="1"/>
          <p:nvPr/>
        </p:nvSpPr>
        <p:spPr>
          <a:xfrm>
            <a:off x="833120" y="741680"/>
            <a:ext cx="10982960" cy="4708981"/>
          </a:xfrm>
          <a:prstGeom prst="rect">
            <a:avLst/>
          </a:prstGeom>
          <a:noFill/>
        </p:spPr>
        <p:txBody>
          <a:bodyPr wrap="square" rtlCol="0">
            <a:spAutoFit/>
          </a:bodyPr>
          <a:lstStyle/>
          <a:p>
            <a:r>
              <a:rPr lang="en-US" sz="2000" b="1" dirty="0">
                <a:solidFill>
                  <a:srgbClr val="C00000"/>
                </a:solidFill>
              </a:rPr>
              <a:t>Frequently </a:t>
            </a:r>
            <a:r>
              <a:rPr lang="en-US" sz="2000" b="1" dirty="0" smtClean="0">
                <a:solidFill>
                  <a:srgbClr val="C00000"/>
                </a:solidFill>
              </a:rPr>
              <a:t>Asked Questions:</a:t>
            </a:r>
            <a:endParaRPr lang="en-US" sz="2000" b="1" dirty="0" smtClean="0">
              <a:solidFill>
                <a:srgbClr val="C00000"/>
              </a:solidFill>
            </a:endParaRPr>
          </a:p>
          <a:p>
            <a:pPr marL="457200" indent="-457200">
              <a:buFont typeface="+mj-lt"/>
              <a:buAutoNum type="arabicPeriod"/>
            </a:pPr>
            <a:r>
              <a:rPr lang="en-US" sz="2000" dirty="0" smtClean="0">
                <a:solidFill>
                  <a:schemeClr val="accent6">
                    <a:lumMod val="50000"/>
                  </a:schemeClr>
                </a:solidFill>
              </a:rPr>
              <a:t>Give the applications where  </a:t>
            </a:r>
            <a:r>
              <a:rPr lang="en-US" sz="2000" dirty="0">
                <a:solidFill>
                  <a:schemeClr val="accent6">
                    <a:lumMod val="50000"/>
                  </a:schemeClr>
                </a:solidFill>
              </a:rPr>
              <a:t>design </a:t>
            </a:r>
            <a:r>
              <a:rPr lang="en-US" sz="2000" dirty="0" smtClean="0">
                <a:solidFill>
                  <a:schemeClr val="accent6">
                    <a:lumMod val="50000"/>
                  </a:schemeClr>
                </a:solidFill>
              </a:rPr>
              <a:t>patterns can be applied ?</a:t>
            </a:r>
          </a:p>
          <a:p>
            <a:pPr marL="457200" indent="-457200">
              <a:buFont typeface="+mj-lt"/>
              <a:buAutoNum type="arabicPeriod"/>
            </a:pPr>
            <a:r>
              <a:rPr lang="en-US" sz="2000" dirty="0">
                <a:solidFill>
                  <a:schemeClr val="accent6">
                    <a:lumMod val="50000"/>
                  </a:schemeClr>
                </a:solidFill>
              </a:rPr>
              <a:t>Why factory pattern?</a:t>
            </a:r>
          </a:p>
          <a:p>
            <a:pPr marL="457200" indent="-457200">
              <a:buFont typeface="+mj-lt"/>
              <a:buAutoNum type="arabicPeriod"/>
            </a:pPr>
            <a:r>
              <a:rPr lang="en-US" sz="2000" dirty="0" smtClean="0">
                <a:solidFill>
                  <a:schemeClr val="accent6">
                    <a:lumMod val="50000"/>
                  </a:schemeClr>
                </a:solidFill>
              </a:rPr>
              <a:t>Explain </a:t>
            </a:r>
            <a:r>
              <a:rPr lang="en-US" sz="2000" dirty="0">
                <a:solidFill>
                  <a:schemeClr val="accent6">
                    <a:lumMod val="50000"/>
                  </a:schemeClr>
                </a:solidFill>
              </a:rPr>
              <a:t>factory pattern?</a:t>
            </a:r>
          </a:p>
          <a:p>
            <a:pPr marL="457200" indent="-457200">
              <a:buFont typeface="+mj-lt"/>
              <a:buAutoNum type="arabicPeriod"/>
            </a:pPr>
            <a:r>
              <a:rPr lang="en-US" sz="2000" dirty="0" smtClean="0">
                <a:solidFill>
                  <a:schemeClr val="accent6">
                    <a:lumMod val="50000"/>
                  </a:schemeClr>
                </a:solidFill>
              </a:rPr>
              <a:t>Draw the design </a:t>
            </a:r>
            <a:r>
              <a:rPr lang="en-US" sz="2000" dirty="0">
                <a:solidFill>
                  <a:schemeClr val="accent6">
                    <a:lumMod val="50000"/>
                  </a:schemeClr>
                </a:solidFill>
              </a:rPr>
              <a:t>Pattern with a </a:t>
            </a:r>
            <a:r>
              <a:rPr lang="en-US" sz="2000" dirty="0" smtClean="0">
                <a:solidFill>
                  <a:schemeClr val="accent6">
                    <a:lumMod val="50000"/>
                  </a:schemeClr>
                </a:solidFill>
              </a:rPr>
              <a:t>context.</a:t>
            </a:r>
          </a:p>
          <a:p>
            <a:pPr marL="457200" indent="-457200">
              <a:buFont typeface="+mj-lt"/>
              <a:buAutoNum type="arabicPeriod"/>
            </a:pPr>
            <a:r>
              <a:rPr lang="en-US" sz="2000" dirty="0" smtClean="0">
                <a:solidFill>
                  <a:schemeClr val="accent6">
                    <a:lumMod val="50000"/>
                  </a:schemeClr>
                </a:solidFill>
              </a:rPr>
              <a:t>Give examples </a:t>
            </a:r>
            <a:r>
              <a:rPr lang="en-US" sz="2000" dirty="0">
                <a:solidFill>
                  <a:schemeClr val="accent6">
                    <a:lumMod val="50000"/>
                  </a:schemeClr>
                </a:solidFill>
              </a:rPr>
              <a:t>of  </a:t>
            </a:r>
            <a:r>
              <a:rPr lang="en-US" sz="2000" dirty="0" smtClean="0">
                <a:solidFill>
                  <a:schemeClr val="accent6">
                    <a:lumMod val="50000"/>
                  </a:schemeClr>
                </a:solidFill>
              </a:rPr>
              <a:t>creational design pattern .</a:t>
            </a:r>
          </a:p>
          <a:p>
            <a:pPr marL="457200" indent="-457200">
              <a:buFont typeface="+mj-lt"/>
              <a:buAutoNum type="arabicPeriod"/>
            </a:pPr>
            <a:r>
              <a:rPr lang="en-US" sz="2000" dirty="0" smtClean="0">
                <a:solidFill>
                  <a:schemeClr val="accent6">
                    <a:lumMod val="50000"/>
                  </a:schemeClr>
                </a:solidFill>
              </a:rPr>
              <a:t>Design application by applying the factory pattern .</a:t>
            </a:r>
          </a:p>
          <a:p>
            <a:pPr marL="457200" indent="-457200">
              <a:buFont typeface="+mj-lt"/>
              <a:buAutoNum type="arabicPeriod"/>
            </a:pPr>
            <a:r>
              <a:rPr lang="en-US" sz="2000" dirty="0">
                <a:solidFill>
                  <a:schemeClr val="accent6">
                    <a:lumMod val="50000"/>
                  </a:schemeClr>
                </a:solidFill>
              </a:rPr>
              <a:t>Represent  and implement a </a:t>
            </a:r>
            <a:r>
              <a:rPr lang="en-US" sz="2000" i="1" dirty="0">
                <a:solidFill>
                  <a:schemeClr val="accent6">
                    <a:lumMod val="50000"/>
                  </a:schemeClr>
                </a:solidFill>
              </a:rPr>
              <a:t>Shape</a:t>
            </a:r>
            <a:r>
              <a:rPr lang="en-US" sz="2000" dirty="0">
                <a:solidFill>
                  <a:schemeClr val="accent6">
                    <a:lumMod val="50000"/>
                  </a:schemeClr>
                </a:solidFill>
              </a:rPr>
              <a:t> interface which implements Circle ,Square, rectangle using </a:t>
            </a:r>
            <a:r>
              <a:rPr lang="en-US" sz="2000" dirty="0" err="1">
                <a:solidFill>
                  <a:schemeClr val="accent6">
                    <a:lumMod val="50000"/>
                  </a:schemeClr>
                </a:solidFill>
              </a:rPr>
              <a:t>Fatory</a:t>
            </a:r>
            <a:r>
              <a:rPr lang="en-US" sz="2000" dirty="0">
                <a:solidFill>
                  <a:schemeClr val="accent6">
                    <a:lumMod val="50000"/>
                  </a:schemeClr>
                </a:solidFill>
              </a:rPr>
              <a:t> pattern</a:t>
            </a:r>
          </a:p>
          <a:p>
            <a:pPr marL="457200" indent="-457200">
              <a:buAutoNum type="arabicPeriod" startAt="8"/>
            </a:pPr>
            <a:r>
              <a:rPr lang="en-US" sz="2000" dirty="0">
                <a:solidFill>
                  <a:schemeClr val="accent6">
                    <a:lumMod val="50000"/>
                  </a:schemeClr>
                </a:solidFill>
              </a:rPr>
              <a:t>Represent  and implement  for bill generation using  </a:t>
            </a:r>
            <a:r>
              <a:rPr lang="en-US" sz="2000" dirty="0" err="1">
                <a:solidFill>
                  <a:schemeClr val="accent6">
                    <a:lumMod val="50000"/>
                  </a:schemeClr>
                </a:solidFill>
              </a:rPr>
              <a:t>GetPlanFactory</a:t>
            </a:r>
            <a:r>
              <a:rPr lang="en-US" sz="2000" dirty="0">
                <a:solidFill>
                  <a:schemeClr val="accent6">
                    <a:lumMod val="50000"/>
                  </a:schemeClr>
                </a:solidFill>
              </a:rPr>
              <a:t> to get a Plan object. </a:t>
            </a:r>
            <a:r>
              <a:rPr lang="en-US" sz="2000">
                <a:solidFill>
                  <a:schemeClr val="accent6">
                    <a:lumMod val="50000"/>
                  </a:schemeClr>
                </a:solidFill>
              </a:rPr>
              <a:t>Pass information (Domestic / commercial/ institutional) to  get the type of object it needs</a:t>
            </a:r>
            <a:r>
              <a:rPr lang="en-US" sz="2000"/>
              <a:t>.</a:t>
            </a:r>
          </a:p>
          <a:p>
            <a:endParaRPr lang="en-US" sz="2000" dirty="0"/>
          </a:p>
          <a:p>
            <a:r>
              <a:rPr lang="en-US" sz="2000" dirty="0"/>
              <a:t/>
            </a:r>
            <a:br>
              <a:rPr lang="en-US" sz="2000" dirty="0"/>
            </a:br>
            <a:r>
              <a:rPr lang="en-US" sz="2000" b="1" dirty="0" smtClean="0">
                <a:solidFill>
                  <a:srgbClr val="C00000"/>
                </a:solidFill>
              </a:rPr>
              <a:t>Mapping </a:t>
            </a:r>
            <a:r>
              <a:rPr lang="en-US" sz="2000" b="1" dirty="0">
                <a:solidFill>
                  <a:srgbClr val="C00000"/>
                </a:solidFill>
              </a:rPr>
              <a:t>of Course Outcomes for Assignment </a:t>
            </a:r>
            <a:r>
              <a:rPr lang="en-US" sz="2000" b="1" dirty="0" smtClean="0">
                <a:solidFill>
                  <a:srgbClr val="C00000"/>
                </a:solidFill>
              </a:rPr>
              <a:t>10: CO6</a:t>
            </a:r>
          </a:p>
          <a:p>
            <a:r>
              <a:rPr lang="en-US" sz="2000" b="1" dirty="0"/>
              <a:t>CO6</a:t>
            </a:r>
            <a:r>
              <a:rPr lang="en-US" sz="2000" dirty="0"/>
              <a:t>: </a:t>
            </a:r>
            <a:r>
              <a:rPr lang="en-US" sz="2000" b="1" dirty="0"/>
              <a:t>Apply appropriate design patterns to provide object-oriented </a:t>
            </a:r>
            <a:r>
              <a:rPr lang="en-US" sz="2000" b="1" dirty="0" smtClean="0"/>
              <a:t>solutions</a:t>
            </a:r>
            <a:endParaRPr lang="en-US" sz="2000" b="1" dirty="0" smtClean="0">
              <a:solidFill>
                <a:srgbClr val="C00000"/>
              </a:solidFill>
            </a:endParaRPr>
          </a:p>
        </p:txBody>
      </p:sp>
    </p:spTree>
    <p:extLst>
      <p:ext uri="{BB962C8B-B14F-4D97-AF65-F5344CB8AC3E}">
        <p14:creationId xmlns:p14="http://schemas.microsoft.com/office/powerpoint/2010/main" val="324554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 y="2329816"/>
            <a:ext cx="5334000" cy="4194810"/>
          </a:xfrm>
          <a:prstGeom prst="rect">
            <a:avLst/>
          </a:prstGeom>
        </p:spPr>
      </p:pic>
      <p:pic>
        <p:nvPicPr>
          <p:cNvPr id="3" name="Picture 2"/>
          <p:cNvPicPr>
            <a:picLocks noChangeAspect="1"/>
          </p:cNvPicPr>
          <p:nvPr/>
        </p:nvPicPr>
        <p:blipFill>
          <a:blip r:embed="rId3"/>
          <a:stretch>
            <a:fillRect/>
          </a:stretch>
        </p:blipFill>
        <p:spPr>
          <a:xfrm>
            <a:off x="6035040" y="2329815"/>
            <a:ext cx="5508307" cy="4419600"/>
          </a:xfrm>
          <a:prstGeom prst="rect">
            <a:avLst/>
          </a:prstGeom>
        </p:spPr>
      </p:pic>
      <p:sp>
        <p:nvSpPr>
          <p:cNvPr id="4" name="Rectangle 3"/>
          <p:cNvSpPr/>
          <p:nvPr/>
        </p:nvSpPr>
        <p:spPr>
          <a:xfrm>
            <a:off x="4936395" y="249674"/>
            <a:ext cx="1976310" cy="369332"/>
          </a:xfrm>
          <a:prstGeom prst="rect">
            <a:avLst/>
          </a:prstGeom>
        </p:spPr>
        <p:txBody>
          <a:bodyPr wrap="none">
            <a:spAutoFit/>
          </a:bodyPr>
          <a:lstStyle/>
          <a:p>
            <a:pPr algn="ctr"/>
            <a:r>
              <a:rPr lang="en-IN" b="1" dirty="0">
                <a:solidFill>
                  <a:srgbClr val="C00000"/>
                </a:solidFill>
              </a:rPr>
              <a:t>Assignment No. 10</a:t>
            </a:r>
          </a:p>
        </p:txBody>
      </p:sp>
      <p:sp>
        <p:nvSpPr>
          <p:cNvPr id="5" name="Rectangle 4"/>
          <p:cNvSpPr/>
          <p:nvPr/>
        </p:nvSpPr>
        <p:spPr>
          <a:xfrm>
            <a:off x="447027" y="916424"/>
            <a:ext cx="4264694" cy="369332"/>
          </a:xfrm>
          <a:prstGeom prst="rect">
            <a:avLst/>
          </a:prstGeom>
        </p:spPr>
        <p:txBody>
          <a:bodyPr wrap="none">
            <a:spAutoFit/>
          </a:bodyPr>
          <a:lstStyle/>
          <a:p>
            <a:pPr algn="ctr"/>
            <a:r>
              <a:rPr lang="en-IN" b="1" dirty="0" smtClean="0">
                <a:solidFill>
                  <a:srgbClr val="C00000"/>
                </a:solidFill>
              </a:rPr>
              <a:t>Sample diagram for Factory Design pattern</a:t>
            </a:r>
            <a:endParaRPr lang="en-IN" b="1" dirty="0">
              <a:solidFill>
                <a:srgbClr val="C00000"/>
              </a:solidFill>
            </a:endParaRPr>
          </a:p>
        </p:txBody>
      </p:sp>
    </p:spTree>
    <p:extLst>
      <p:ext uri="{BB962C8B-B14F-4D97-AF65-F5344CB8AC3E}">
        <p14:creationId xmlns:p14="http://schemas.microsoft.com/office/powerpoint/2010/main" val="364373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647</Words>
  <Application>Microsoft Office PowerPoint</Application>
  <PresentationFormat>Widescreen</PresentationFormat>
  <Paragraphs>178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dc:creator>
  <cp:lastModifiedBy>jaybhaye</cp:lastModifiedBy>
  <cp:revision>38</cp:revision>
  <dcterms:created xsi:type="dcterms:W3CDTF">2020-06-21T07:42:26Z</dcterms:created>
  <dcterms:modified xsi:type="dcterms:W3CDTF">2020-06-25T21:35:57Z</dcterms:modified>
</cp:coreProperties>
</file>