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72" r:id="rId8"/>
    <p:sldId id="268" r:id="rId9"/>
    <p:sldId id="269" r:id="rId10"/>
    <p:sldId id="270" r:id="rId11"/>
    <p:sldId id="267"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D555-603F-438D-8B6B-90568E4C3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466E00-08B8-4B95-A6CC-5B2E0604D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D019D1-D59E-45E4-8609-56B680619CE1}"/>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5" name="Footer Placeholder 4">
            <a:extLst>
              <a:ext uri="{FF2B5EF4-FFF2-40B4-BE49-F238E27FC236}">
                <a16:creationId xmlns:a16="http://schemas.microsoft.com/office/drawing/2014/main" id="{D83ACBC5-AA04-4934-8358-BDA894CBC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344CB-BFC1-4AC0-B764-080428BE52D6}"/>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054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E874-5082-413E-B025-D315FE04C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41298-90A2-42BA-A263-52D929F43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3DD418-B4DD-4F17-BBB8-3C45845D3C06}"/>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5" name="Footer Placeholder 4">
            <a:extLst>
              <a:ext uri="{FF2B5EF4-FFF2-40B4-BE49-F238E27FC236}">
                <a16:creationId xmlns:a16="http://schemas.microsoft.com/office/drawing/2014/main" id="{40E92F4A-9E75-4808-B158-A20840504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D25C3-6735-48E6-AC34-94B0A63A1810}"/>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186371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B347B-4059-48FF-994E-1015485DB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26BFA-1727-4414-8FA0-E58544176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F696B-2E29-44EE-AEC4-111DDBAE6E4D}"/>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5" name="Footer Placeholder 4">
            <a:extLst>
              <a:ext uri="{FF2B5EF4-FFF2-40B4-BE49-F238E27FC236}">
                <a16:creationId xmlns:a16="http://schemas.microsoft.com/office/drawing/2014/main" id="{0BFDEB26-77FB-4C27-93CE-B59339857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65DDD-7D16-40D2-BCBA-568C7899550C}"/>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08769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D177-DDD4-4823-BDDD-7FF4B989D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71D2EE-96D1-496B-A341-287E0638D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F1F40-16F2-4E14-B467-4B734C0F0657}"/>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5" name="Footer Placeholder 4">
            <a:extLst>
              <a:ext uri="{FF2B5EF4-FFF2-40B4-BE49-F238E27FC236}">
                <a16:creationId xmlns:a16="http://schemas.microsoft.com/office/drawing/2014/main" id="{EAA853E4-8AA9-4EA2-8A5D-714C34637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D015B-6CC0-436C-AD53-5B404C790A14}"/>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64280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AF0C-B446-41C8-9BD2-76AA27C2A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A5BF93-AAFF-4B66-8851-224DE5B67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8A434-7BE5-4CCC-B110-B078AF7EAC46}"/>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5" name="Footer Placeholder 4">
            <a:extLst>
              <a:ext uri="{FF2B5EF4-FFF2-40B4-BE49-F238E27FC236}">
                <a16:creationId xmlns:a16="http://schemas.microsoft.com/office/drawing/2014/main" id="{473B365B-1142-430E-9FC6-A7B0D3983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D6272-18F0-4180-BF04-AF313357FEFB}"/>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64728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05B9-6325-44BB-8025-D84834199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38751-3859-445F-B3B3-B135BF173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7F48AC-C9BC-42EF-92B2-1217B7978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4734FE-FD77-45B0-AEF1-C94944ACDFC9}"/>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6" name="Footer Placeholder 5">
            <a:extLst>
              <a:ext uri="{FF2B5EF4-FFF2-40B4-BE49-F238E27FC236}">
                <a16:creationId xmlns:a16="http://schemas.microsoft.com/office/drawing/2014/main" id="{5E9034A5-E474-4317-8DC0-7BFFBA9684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30F0FE-DA8E-46F0-960E-4F17C5FDF863}"/>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7226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90DC-E87B-44DF-9ADF-8F23E271B7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670220-2218-439E-8E2A-D5E98F49E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3CFCA4-EC3D-4F9F-A677-55CF64C85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8488C4-989D-4E7D-A58E-18CDC2E9E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895C0-23FB-4F51-9ED8-127CCEF4E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7DADD-8211-4DB3-871C-0B0FAC72C0CA}"/>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8" name="Footer Placeholder 7">
            <a:extLst>
              <a:ext uri="{FF2B5EF4-FFF2-40B4-BE49-F238E27FC236}">
                <a16:creationId xmlns:a16="http://schemas.microsoft.com/office/drawing/2014/main" id="{178B2E67-5F1F-4D64-B3B6-D6660E2E2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79163F-41B2-4EE4-9B00-357439E862EC}"/>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3457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E2FF-91BC-40C9-94FB-1F1BDCBC8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519E1B-9A72-4ED9-9213-8181C5EC49B7}"/>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4" name="Footer Placeholder 3">
            <a:extLst>
              <a:ext uri="{FF2B5EF4-FFF2-40B4-BE49-F238E27FC236}">
                <a16:creationId xmlns:a16="http://schemas.microsoft.com/office/drawing/2014/main" id="{CB936738-DBC4-4295-9E95-D1FF318C66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2A4A79-E70F-4AEC-86DF-0F5392A390BE}"/>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50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B0A05-D129-4653-A3E6-D3FC79EFE6DB}"/>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3" name="Footer Placeholder 2">
            <a:extLst>
              <a:ext uri="{FF2B5EF4-FFF2-40B4-BE49-F238E27FC236}">
                <a16:creationId xmlns:a16="http://schemas.microsoft.com/office/drawing/2014/main" id="{978E880A-70AE-4052-997B-FB16E44D65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861512-E97C-444C-899F-6E137B72A7A1}"/>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128234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D71F-58FF-495E-B08D-160C99F2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B19F31-8751-446F-91BE-10C7A891F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C28282-A50F-4CA3-8E74-E55C0FDDD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D8828-3CF7-4CED-8610-D115C9A7B300}"/>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6" name="Footer Placeholder 5">
            <a:extLst>
              <a:ext uri="{FF2B5EF4-FFF2-40B4-BE49-F238E27FC236}">
                <a16:creationId xmlns:a16="http://schemas.microsoft.com/office/drawing/2014/main" id="{2A411920-C0D1-43B5-A73B-FEF5B2578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5A98F0-34C3-48C1-8F00-41D2ECC69065}"/>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81272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F81-F852-4236-8BE7-AEDCAEE4F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D746F3-3AAC-4401-BB80-FCDE4754E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0E853A-341F-450E-8AC9-2EC02F502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30522-0C98-45F5-A13C-62F3CB2918AA}"/>
              </a:ext>
            </a:extLst>
          </p:cNvPr>
          <p:cNvSpPr>
            <a:spLocks noGrp="1"/>
          </p:cNvSpPr>
          <p:nvPr>
            <p:ph type="dt" sz="half" idx="10"/>
          </p:nvPr>
        </p:nvSpPr>
        <p:spPr/>
        <p:txBody>
          <a:bodyPr/>
          <a:lstStyle/>
          <a:p>
            <a:fld id="{A8BA3AAC-EA7F-43A1-8907-DF17F1E99B90}" type="datetimeFigureOut">
              <a:rPr lang="en-IN" smtClean="0"/>
              <a:t>06-11-2020</a:t>
            </a:fld>
            <a:endParaRPr lang="en-IN"/>
          </a:p>
        </p:txBody>
      </p:sp>
      <p:sp>
        <p:nvSpPr>
          <p:cNvPr id="6" name="Footer Placeholder 5">
            <a:extLst>
              <a:ext uri="{FF2B5EF4-FFF2-40B4-BE49-F238E27FC236}">
                <a16:creationId xmlns:a16="http://schemas.microsoft.com/office/drawing/2014/main" id="{74D81CD9-3BBE-4C7A-A4C1-BE0BCC915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816D6-E141-40D1-A5F4-2D6F75100B9D}"/>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76817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414083-0DE3-4861-947A-E254114E1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CA6B08-CC70-432C-9E61-CCC32F91E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A5B4D-2F94-437D-9ACA-6E9B31C11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A3AAC-EA7F-43A1-8907-DF17F1E99B90}" type="datetimeFigureOut">
              <a:rPr lang="en-IN" smtClean="0"/>
              <a:t>06-11-2020</a:t>
            </a:fld>
            <a:endParaRPr lang="en-IN"/>
          </a:p>
        </p:txBody>
      </p:sp>
      <p:sp>
        <p:nvSpPr>
          <p:cNvPr id="5" name="Footer Placeholder 4">
            <a:extLst>
              <a:ext uri="{FF2B5EF4-FFF2-40B4-BE49-F238E27FC236}">
                <a16:creationId xmlns:a16="http://schemas.microsoft.com/office/drawing/2014/main" id="{8DF388E0-244C-416A-B8F8-748144A3D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12DCD7-E135-4FAB-94BA-A95A8DE6D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64089-94F6-46B3-948F-3BB387731907}" type="slidenum">
              <a:rPr lang="en-IN" smtClean="0"/>
              <a:t>‹#›</a:t>
            </a:fld>
            <a:endParaRPr lang="en-IN"/>
          </a:p>
        </p:txBody>
      </p:sp>
    </p:spTree>
    <p:extLst>
      <p:ext uri="{BB962C8B-B14F-4D97-AF65-F5344CB8AC3E}">
        <p14:creationId xmlns:p14="http://schemas.microsoft.com/office/powerpoint/2010/main" val="278275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50800"/>
            <a:ext cx="313690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833120" y="599440"/>
            <a:ext cx="11247120" cy="4278094"/>
          </a:xfrm>
          <a:prstGeom prst="rect">
            <a:avLst/>
          </a:prstGeom>
          <a:noFill/>
        </p:spPr>
        <p:txBody>
          <a:bodyPr wrap="square" rtlCol="0">
            <a:spAutoFit/>
          </a:bodyPr>
          <a:lstStyle/>
          <a:p>
            <a:r>
              <a:rPr lang="en-US" sz="2000" b="1" dirty="0">
                <a:solidFill>
                  <a:srgbClr val="C00000"/>
                </a:solidFill>
              </a:rPr>
              <a:t>Title:</a:t>
            </a:r>
            <a:r>
              <a:rPr lang="en-US" dirty="0"/>
              <a:t>	</a:t>
            </a:r>
            <a:r>
              <a:rPr lang="en-US" sz="2000" b="1" dirty="0"/>
              <a:t>Strategy Design Pattern</a:t>
            </a:r>
            <a:br>
              <a:rPr lang="en-US" sz="2000" dirty="0"/>
            </a:br>
            <a:r>
              <a:rPr lang="en-US" dirty="0"/>
              <a:t> </a:t>
            </a:r>
            <a:endParaRPr lang="en-IN" dirty="0">
              <a:effectLst/>
            </a:endParaRPr>
          </a:p>
          <a:p>
            <a:pPr algn="just"/>
            <a:r>
              <a:rPr lang="en-US" sz="2000" b="1" dirty="0">
                <a:solidFill>
                  <a:srgbClr val="C00000"/>
                </a:solidFill>
              </a:rPr>
              <a:t>Aim:</a:t>
            </a:r>
            <a:r>
              <a:rPr lang="en-US" b="1" dirty="0"/>
              <a:t>	</a:t>
            </a:r>
            <a:r>
              <a:rPr lang="en-US" sz="2000" dirty="0">
                <a:solidFill>
                  <a:srgbClr val="002060"/>
                </a:solidFill>
              </a:rPr>
              <a:t>Implement and apply Strategy Design pattern for simple Shopping Cart where three payment strategies are used such as Credit Card, PayPal, </a:t>
            </a:r>
            <a:r>
              <a:rPr lang="en-US" sz="2000" dirty="0" err="1">
                <a:solidFill>
                  <a:srgbClr val="002060"/>
                </a:solidFill>
              </a:rPr>
              <a:t>BitCoin</a:t>
            </a:r>
            <a:r>
              <a:rPr lang="en-US" sz="2000" dirty="0">
                <a:solidFill>
                  <a:srgbClr val="002060"/>
                </a:solidFill>
              </a:rPr>
              <a:t>. Create the interface for strategy pattern and give concrete implementation for payment.</a:t>
            </a:r>
          </a:p>
          <a:p>
            <a:pPr algn="just"/>
            <a:r>
              <a:rPr lang="en-US" dirty="0"/>
              <a:t> </a:t>
            </a:r>
            <a:endParaRPr lang="en-IN" dirty="0">
              <a:effectLst/>
            </a:endParaRPr>
          </a:p>
          <a:p>
            <a:r>
              <a:rPr lang="en-US" sz="2000" b="1" dirty="0">
                <a:solidFill>
                  <a:srgbClr val="C00000"/>
                </a:solidFill>
              </a:rPr>
              <a:t>Objectives:</a:t>
            </a:r>
            <a:r>
              <a:rPr lang="en-US" b="1" dirty="0"/>
              <a:t> </a:t>
            </a:r>
            <a:r>
              <a:rPr lang="en-US" sz="2000" dirty="0">
                <a:solidFill>
                  <a:srgbClr val="002060"/>
                </a:solidFill>
              </a:rPr>
              <a:t>To learn the concept of  strategy design pattern </a:t>
            </a:r>
          </a:p>
          <a:p>
            <a:endParaRPr lang="en-IN" sz="2000" dirty="0">
              <a:solidFill>
                <a:srgbClr val="002060"/>
              </a:solidFill>
              <a:effectLst/>
            </a:endParaRPr>
          </a:p>
          <a:p>
            <a:r>
              <a:rPr lang="en-US" b="1" dirty="0">
                <a:solidFill>
                  <a:srgbClr val="C00000"/>
                </a:solidFill>
              </a:rPr>
              <a:t>Theory: </a:t>
            </a:r>
          </a:p>
          <a:p>
            <a:pPr marL="342900" indent="-342900">
              <a:buFont typeface="+mj-lt"/>
              <a:buAutoNum type="arabicPeriod"/>
            </a:pPr>
            <a:r>
              <a:rPr lang="en-US" sz="2000" dirty="0">
                <a:solidFill>
                  <a:srgbClr val="002060"/>
                </a:solidFill>
              </a:rPr>
              <a:t>Strategy design pattern </a:t>
            </a:r>
          </a:p>
          <a:p>
            <a:pPr marL="342900" indent="-342900">
              <a:buFont typeface="+mj-lt"/>
              <a:buAutoNum type="arabicPeriod"/>
            </a:pPr>
            <a:r>
              <a:rPr lang="en-US" sz="2000" dirty="0">
                <a:solidFill>
                  <a:srgbClr val="002060"/>
                </a:solidFill>
              </a:rPr>
              <a:t>Design pattern representation </a:t>
            </a:r>
          </a:p>
          <a:p>
            <a:pPr marL="342900" indent="-342900">
              <a:buFont typeface="+mj-lt"/>
              <a:buAutoNum type="arabicPeriod"/>
            </a:pPr>
            <a:r>
              <a:rPr lang="en-US" sz="2000" dirty="0">
                <a:solidFill>
                  <a:srgbClr val="002060"/>
                </a:solidFill>
              </a:rPr>
              <a:t>Intent of Design pattern </a:t>
            </a:r>
          </a:p>
          <a:p>
            <a:pPr marL="342900" indent="-342900">
              <a:buFont typeface="+mj-lt"/>
              <a:buAutoNum type="arabicPeriod"/>
            </a:pPr>
            <a:r>
              <a:rPr lang="en-US" sz="2000" dirty="0">
                <a:solidFill>
                  <a:srgbClr val="002060"/>
                </a:solidFill>
              </a:rPr>
              <a:t>Solution of given context with diagram </a:t>
            </a:r>
            <a:r>
              <a:rPr lang="en-US" b="1" dirty="0">
                <a:solidFill>
                  <a:srgbClr val="C00000"/>
                </a:solidFill>
              </a:rPr>
              <a:t>	</a:t>
            </a:r>
          </a:p>
          <a:p>
            <a:endParaRPr lang="en-US" b="1" dirty="0">
              <a:solidFill>
                <a:srgbClr val="C00000"/>
              </a:solidFill>
            </a:endParaRPr>
          </a:p>
        </p:txBody>
      </p:sp>
    </p:spTree>
    <p:extLst>
      <p:ext uri="{BB962C8B-B14F-4D97-AF65-F5344CB8AC3E}">
        <p14:creationId xmlns:p14="http://schemas.microsoft.com/office/powerpoint/2010/main" val="159164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132080"/>
            <a:ext cx="331978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5741106" y="670560"/>
            <a:ext cx="6400796" cy="1200329"/>
          </a:xfrm>
          <a:prstGeom prst="rect">
            <a:avLst/>
          </a:prstGeom>
          <a:noFill/>
          <a:ln w="22225">
            <a:solidFill>
              <a:srgbClr val="FF0000"/>
            </a:solidFill>
          </a:ln>
        </p:spPr>
        <p:txBody>
          <a:bodyPr wrap="square" rtlCol="0">
            <a:spAutoFit/>
          </a:bodyPr>
          <a:lstStyle/>
          <a:p>
            <a:r>
              <a:rPr lang="en-US" dirty="0"/>
              <a:t>Strategy Pattern –</a:t>
            </a:r>
          </a:p>
          <a:p>
            <a:r>
              <a:rPr lang="en-US" dirty="0"/>
              <a:t>100 paid using </a:t>
            </a:r>
            <a:r>
              <a:rPr lang="en-US" dirty="0" err="1"/>
              <a:t>Paypal</a:t>
            </a:r>
            <a:r>
              <a:rPr lang="en-US" dirty="0"/>
              <a:t>.</a:t>
            </a:r>
          </a:p>
          <a:p>
            <a:r>
              <a:rPr lang="en-US" dirty="0"/>
              <a:t>100 paid with credit/debit card</a:t>
            </a:r>
          </a:p>
          <a:p>
            <a:r>
              <a:rPr lang="en-US" dirty="0"/>
              <a:t>BUILD SUCCESSFUL (total time: 1 second)</a:t>
            </a:r>
          </a:p>
        </p:txBody>
      </p:sp>
      <p:sp>
        <p:nvSpPr>
          <p:cNvPr id="5" name="TextBox 4">
            <a:extLst>
              <a:ext uri="{FF2B5EF4-FFF2-40B4-BE49-F238E27FC236}">
                <a16:creationId xmlns:a16="http://schemas.microsoft.com/office/drawing/2014/main" id="{E2ED4105-F386-4A86-A0BF-801C477E09BB}"/>
              </a:ext>
            </a:extLst>
          </p:cNvPr>
          <p:cNvSpPr txBox="1"/>
          <p:nvPr/>
        </p:nvSpPr>
        <p:spPr>
          <a:xfrm>
            <a:off x="153106" y="670560"/>
            <a:ext cx="5588000" cy="4832092"/>
          </a:xfrm>
          <a:prstGeom prst="rect">
            <a:avLst/>
          </a:prstGeom>
          <a:noFill/>
          <a:ln w="22225">
            <a:solidFill>
              <a:srgbClr val="FF0000"/>
            </a:solidFill>
          </a:ln>
        </p:spPr>
        <p:txBody>
          <a:bodyPr wrap="square" rtlCol="0">
            <a:spAutoFit/>
          </a:bodyPr>
          <a:lstStyle/>
          <a:p>
            <a:r>
              <a:rPr lang="en-US" sz="1400" dirty="0"/>
              <a:t>package </a:t>
            </a:r>
            <a:r>
              <a:rPr lang="en-US" sz="1400" dirty="0" err="1"/>
              <a:t>strategyclass</a:t>
            </a:r>
            <a:r>
              <a:rPr lang="en-US" sz="1400" dirty="0"/>
              <a:t>;</a:t>
            </a:r>
          </a:p>
          <a:p>
            <a:r>
              <a:rPr lang="en-US" sz="1400" dirty="0"/>
              <a:t>public class </a:t>
            </a:r>
            <a:r>
              <a:rPr lang="en-US" sz="1400" dirty="0" err="1"/>
              <a:t>ShoppingCartTest</a:t>
            </a:r>
            <a:r>
              <a:rPr lang="en-US" sz="1400" dirty="0"/>
              <a:t> {</a:t>
            </a:r>
          </a:p>
          <a:p>
            <a:endParaRPr lang="en-US" sz="1400" dirty="0"/>
          </a:p>
          <a:p>
            <a:r>
              <a:rPr lang="en-US" sz="1400" dirty="0"/>
              <a:t>	public static void main(String[] </a:t>
            </a:r>
            <a:r>
              <a:rPr lang="en-US" sz="1400" dirty="0" err="1"/>
              <a:t>args</a:t>
            </a:r>
            <a:r>
              <a:rPr lang="en-US" sz="1400" dirty="0"/>
              <a:t>) {</a:t>
            </a:r>
          </a:p>
          <a:p>
            <a:r>
              <a:rPr lang="en-US" sz="1400" dirty="0"/>
              <a:t>		</a:t>
            </a:r>
            <a:r>
              <a:rPr lang="en-US" sz="1400" dirty="0" err="1"/>
              <a:t>ShoppingCart</a:t>
            </a:r>
            <a:r>
              <a:rPr lang="en-US" sz="1400" dirty="0"/>
              <a:t> cart = new </a:t>
            </a:r>
            <a:r>
              <a:rPr lang="en-US" sz="1400" dirty="0" err="1"/>
              <a:t>ShoppingCart</a:t>
            </a:r>
            <a:r>
              <a:rPr lang="en-US" sz="1400" dirty="0"/>
              <a:t>();</a:t>
            </a:r>
          </a:p>
          <a:p>
            <a:r>
              <a:rPr lang="en-US" sz="1400" dirty="0"/>
              <a:t>		</a:t>
            </a:r>
          </a:p>
          <a:p>
            <a:r>
              <a:rPr lang="en-US" sz="1400" dirty="0"/>
              <a:t>		product product1 = new product("1234",60);</a:t>
            </a:r>
          </a:p>
          <a:p>
            <a:r>
              <a:rPr lang="en-US" sz="1400" dirty="0"/>
              <a:t>		product product2 = new product("5678",40);</a:t>
            </a:r>
          </a:p>
          <a:p>
            <a:r>
              <a:rPr lang="en-US" sz="1400" dirty="0"/>
              <a:t>		</a:t>
            </a:r>
          </a:p>
          <a:p>
            <a:r>
              <a:rPr lang="en-US" sz="1400" dirty="0"/>
              <a:t>		</a:t>
            </a:r>
            <a:r>
              <a:rPr lang="en-US" sz="1400" dirty="0" err="1"/>
              <a:t>cart.addproduct</a:t>
            </a:r>
            <a:r>
              <a:rPr lang="en-US" sz="1400" dirty="0"/>
              <a:t>(product1);</a:t>
            </a:r>
          </a:p>
          <a:p>
            <a:r>
              <a:rPr lang="en-US" sz="1400" dirty="0"/>
              <a:t>		</a:t>
            </a:r>
            <a:r>
              <a:rPr lang="en-US" sz="1400" dirty="0" err="1"/>
              <a:t>cart.addproduct</a:t>
            </a:r>
            <a:r>
              <a:rPr lang="en-US" sz="1400" dirty="0"/>
              <a:t>(product2);</a:t>
            </a:r>
          </a:p>
          <a:p>
            <a:r>
              <a:rPr lang="en-US" sz="1400" dirty="0"/>
              <a:t>		</a:t>
            </a:r>
          </a:p>
          <a:p>
            <a:r>
              <a:rPr lang="en-US" sz="1400" dirty="0"/>
              <a:t>		//pay by </a:t>
            </a:r>
            <a:r>
              <a:rPr lang="en-US" sz="1400" dirty="0" err="1"/>
              <a:t>paypal</a:t>
            </a:r>
            <a:endParaRPr lang="en-US" sz="1400" dirty="0"/>
          </a:p>
          <a:p>
            <a:r>
              <a:rPr lang="en-US" sz="1400" dirty="0"/>
              <a:t>		</a:t>
            </a:r>
            <a:r>
              <a:rPr lang="en-US" sz="1400" dirty="0" err="1"/>
              <a:t>cart.pay</a:t>
            </a:r>
            <a:r>
              <a:rPr lang="en-US" sz="1400" dirty="0"/>
              <a:t>(new </a:t>
            </a:r>
            <a:r>
              <a:rPr lang="en-US" sz="1400" dirty="0" err="1"/>
              <a:t>PaypalStrategy</a:t>
            </a:r>
            <a:r>
              <a:rPr lang="en-US" sz="1400" dirty="0"/>
              <a:t>("myemail@example.com", "</a:t>
            </a:r>
            <a:r>
              <a:rPr lang="en-US" sz="1400" dirty="0" err="1"/>
              <a:t>pwd</a:t>
            </a:r>
            <a:r>
              <a:rPr lang="en-US" sz="1400" dirty="0"/>
              <a:t>"));</a:t>
            </a:r>
          </a:p>
          <a:p>
            <a:r>
              <a:rPr lang="en-US" sz="1400" dirty="0"/>
              <a:t>		</a:t>
            </a:r>
          </a:p>
          <a:p>
            <a:r>
              <a:rPr lang="en-US" sz="1400" dirty="0"/>
              <a:t>		//pay by credit card</a:t>
            </a:r>
          </a:p>
          <a:p>
            <a:r>
              <a:rPr lang="en-US" sz="1400" dirty="0"/>
              <a:t>		</a:t>
            </a:r>
            <a:r>
              <a:rPr lang="en-US" sz="1400" dirty="0" err="1"/>
              <a:t>cart.pay</a:t>
            </a:r>
            <a:r>
              <a:rPr lang="en-US" sz="1400" dirty="0"/>
              <a:t>(new </a:t>
            </a:r>
            <a:r>
              <a:rPr lang="en-US" sz="1400" dirty="0" err="1"/>
              <a:t>CreditCardStrategy</a:t>
            </a:r>
            <a:r>
              <a:rPr lang="en-US" sz="1400" dirty="0"/>
              <a:t>("</a:t>
            </a:r>
            <a:r>
              <a:rPr lang="en-US" sz="1400" dirty="0" err="1"/>
              <a:t>Aparna</a:t>
            </a:r>
            <a:r>
              <a:rPr lang="en-US" sz="1400" dirty="0"/>
              <a:t> </a:t>
            </a:r>
            <a:r>
              <a:rPr lang="en-US" sz="1400" dirty="0" err="1"/>
              <a:t>Bindage</a:t>
            </a:r>
            <a:r>
              <a:rPr lang="en-US" sz="1400" dirty="0"/>
              <a:t>", "1234567890123456", "786", "12/15"));</a:t>
            </a:r>
          </a:p>
          <a:p>
            <a:r>
              <a:rPr lang="en-US" sz="1400" dirty="0"/>
              <a:t>	}</a:t>
            </a:r>
          </a:p>
          <a:p>
            <a:endParaRPr lang="en-US" sz="1400" dirty="0"/>
          </a:p>
          <a:p>
            <a:r>
              <a:rPr lang="en-US" sz="1400" dirty="0"/>
              <a:t>}</a:t>
            </a:r>
          </a:p>
        </p:txBody>
      </p:sp>
    </p:spTree>
    <p:extLst>
      <p:ext uri="{BB962C8B-B14F-4D97-AF65-F5344CB8AC3E}">
        <p14:creationId xmlns:p14="http://schemas.microsoft.com/office/powerpoint/2010/main" val="205038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8921" y="274320"/>
            <a:ext cx="10175508" cy="5726430"/>
          </a:xfrm>
          <a:prstGeom prst="rect">
            <a:avLst/>
          </a:prstGeom>
        </p:spPr>
      </p:pic>
    </p:spTree>
    <p:extLst>
      <p:ext uri="{BB962C8B-B14F-4D97-AF65-F5344CB8AC3E}">
        <p14:creationId xmlns:p14="http://schemas.microsoft.com/office/powerpoint/2010/main" val="114610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120" y="371386"/>
            <a:ext cx="6096000" cy="1200329"/>
          </a:xfrm>
          <a:prstGeom prst="rect">
            <a:avLst/>
          </a:prstGeom>
        </p:spPr>
        <p:txBody>
          <a:bodyPr>
            <a:spAutoFit/>
          </a:bodyPr>
          <a:lstStyle/>
          <a:p>
            <a:r>
              <a:rPr lang="en-US" dirty="0"/>
              <a:t>120 paid using </a:t>
            </a:r>
            <a:r>
              <a:rPr lang="en-US" dirty="0" err="1"/>
              <a:t>Paypal</a:t>
            </a:r>
            <a:r>
              <a:rPr lang="en-US" dirty="0"/>
              <a:t>.</a:t>
            </a:r>
          </a:p>
          <a:p>
            <a:r>
              <a:rPr lang="en-US" dirty="0"/>
              <a:t>120 paid with credit/debit card</a:t>
            </a:r>
          </a:p>
          <a:p>
            <a:r>
              <a:rPr lang="en-US" dirty="0"/>
              <a:t>BUILD SUCCESSFUL (total time: 0 seconds)</a:t>
            </a:r>
          </a:p>
          <a:p>
            <a:endParaRPr lang="en-US" dirty="0"/>
          </a:p>
        </p:txBody>
      </p:sp>
      <p:pic>
        <p:nvPicPr>
          <p:cNvPr id="3" name="Picture 2"/>
          <p:cNvPicPr>
            <a:picLocks noChangeAspect="1"/>
          </p:cNvPicPr>
          <p:nvPr/>
        </p:nvPicPr>
        <p:blipFill>
          <a:blip r:embed="rId2"/>
          <a:stretch>
            <a:fillRect/>
          </a:stretch>
        </p:blipFill>
        <p:spPr>
          <a:xfrm>
            <a:off x="841761" y="1359268"/>
            <a:ext cx="10713969" cy="4870082"/>
          </a:xfrm>
          <a:prstGeom prst="rect">
            <a:avLst/>
          </a:prstGeom>
        </p:spPr>
      </p:pic>
    </p:spTree>
    <p:extLst>
      <p:ext uri="{BB962C8B-B14F-4D97-AF65-F5344CB8AC3E}">
        <p14:creationId xmlns:p14="http://schemas.microsoft.com/office/powerpoint/2010/main" val="174107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121920"/>
            <a:ext cx="355981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902970" y="583585"/>
            <a:ext cx="9772650" cy="3693319"/>
          </a:xfrm>
          <a:prstGeom prst="rect">
            <a:avLst/>
          </a:prstGeom>
          <a:noFill/>
        </p:spPr>
        <p:txBody>
          <a:bodyPr wrap="square" rtlCol="0">
            <a:spAutoFit/>
          </a:bodyPr>
          <a:lstStyle/>
          <a:p>
            <a:pPr algn="just"/>
            <a:r>
              <a:rPr lang="en-US" dirty="0"/>
              <a:t>In Strategy pattern, a class behavior or its algorithm can be changed at run time. This type of design pattern comes under behavior pattern. In Strategy pattern, we create objects which represent various strategies and a context object whose behavior varies as per its strategy object. </a:t>
            </a:r>
          </a:p>
          <a:p>
            <a:pPr algn="just"/>
            <a:r>
              <a:rPr lang="en-US" dirty="0"/>
              <a:t>The strategy object changes the executing algorithm of the context object.</a:t>
            </a:r>
          </a:p>
          <a:p>
            <a:pPr algn="just"/>
            <a:r>
              <a:rPr lang="en-US" dirty="0"/>
              <a:t>We are going to create a Strategy interface defining an action and concrete strategy classes implementing the Strategy interface. Context is a class which uses a Strategy.</a:t>
            </a:r>
          </a:p>
          <a:p>
            <a:pPr algn="just"/>
            <a:r>
              <a:rPr lang="en-US" dirty="0" err="1"/>
              <a:t>StrategyPatternDemo</a:t>
            </a:r>
            <a:r>
              <a:rPr lang="en-US" dirty="0"/>
              <a:t>, our demo class, will use Context and strategy objects to demonstrate</a:t>
            </a:r>
          </a:p>
          <a:p>
            <a:endParaRPr lang="en-US" dirty="0"/>
          </a:p>
          <a:p>
            <a:endParaRPr lang="en-US" b="1" dirty="0">
              <a:solidFill>
                <a:srgbClr val="C00000"/>
              </a:solidFill>
            </a:endParaRPr>
          </a:p>
          <a:p>
            <a:endParaRPr lang="en-US" dirty="0"/>
          </a:p>
          <a:p>
            <a:r>
              <a:rPr lang="en-US" b="1" dirty="0">
                <a:solidFill>
                  <a:srgbClr val="C00000"/>
                </a:solidFill>
              </a:rPr>
              <a:t>	</a:t>
            </a:r>
            <a:endParaRPr lang="en-US" dirty="0"/>
          </a:p>
          <a:p>
            <a:endParaRPr lang="en-US" b="1" dirty="0">
              <a:solidFill>
                <a:srgbClr val="C00000"/>
              </a:solidFill>
            </a:endParaRPr>
          </a:p>
          <a:p>
            <a:endParaRPr lang="en-IN"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0994" y="2788920"/>
            <a:ext cx="7387582" cy="3856723"/>
          </a:xfrm>
          <a:prstGeom prst="rect">
            <a:avLst/>
          </a:prstGeom>
          <a:noFill/>
          <a:ln>
            <a:noFill/>
          </a:ln>
        </p:spPr>
      </p:pic>
    </p:spTree>
    <p:extLst>
      <p:ext uri="{BB962C8B-B14F-4D97-AF65-F5344CB8AC3E}">
        <p14:creationId xmlns:p14="http://schemas.microsoft.com/office/powerpoint/2010/main" val="208241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5" y="132080"/>
            <a:ext cx="4108454" cy="461665"/>
          </a:xfrm>
          <a:prstGeom prst="rect">
            <a:avLst/>
          </a:prstGeom>
          <a:noFill/>
        </p:spPr>
        <p:txBody>
          <a:bodyPr wrap="square" rtlCol="0">
            <a:spAutoFit/>
          </a:bodyPr>
          <a:lstStyle/>
          <a:p>
            <a:pPr algn="ctr"/>
            <a:r>
              <a:rPr lang="en-IN" sz="2400" b="1" dirty="0">
                <a:solidFill>
                  <a:srgbClr val="C00000"/>
                </a:solidFill>
              </a:rPr>
              <a:t>Sample -Assignment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5741106" y="670560"/>
            <a:ext cx="6400796" cy="4524315"/>
          </a:xfrm>
          <a:prstGeom prst="rect">
            <a:avLst/>
          </a:prstGeom>
          <a:noFill/>
          <a:ln w="22225">
            <a:solidFill>
              <a:srgbClr val="FF0000"/>
            </a:solidFill>
          </a:ln>
        </p:spPr>
        <p:txBody>
          <a:bodyPr wrap="square" rtlCol="0">
            <a:spAutoFit/>
          </a:bodyPr>
          <a:lstStyle/>
          <a:p>
            <a:r>
              <a:rPr lang="en-IN" dirty="0"/>
              <a:t>OperationSubstract.java</a:t>
            </a:r>
          </a:p>
          <a:p>
            <a:r>
              <a:rPr lang="en-IN" dirty="0"/>
              <a:t>public class </a:t>
            </a:r>
            <a:r>
              <a:rPr lang="en-IN" dirty="0" err="1"/>
              <a:t>OperationSubstract</a:t>
            </a:r>
            <a:r>
              <a:rPr lang="en-IN" dirty="0"/>
              <a:t> implements Strategy</a:t>
            </a:r>
          </a:p>
          <a:p>
            <a:r>
              <a:rPr lang="en-IN" dirty="0"/>
              <a:t>{   @Override</a:t>
            </a:r>
          </a:p>
          <a:p>
            <a:r>
              <a:rPr lang="en-IN" dirty="0"/>
              <a:t>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a:t>
            </a:r>
          </a:p>
          <a:p>
            <a:r>
              <a:rPr lang="en-IN" dirty="0"/>
              <a:t> { </a:t>
            </a:r>
          </a:p>
          <a:p>
            <a:r>
              <a:rPr lang="en-IN" dirty="0"/>
              <a:t>  return num1 - num2;</a:t>
            </a:r>
          </a:p>
          <a:p>
            <a:r>
              <a:rPr lang="en-IN" dirty="0"/>
              <a:t> }</a:t>
            </a:r>
          </a:p>
          <a:p>
            <a:r>
              <a:rPr lang="en-IN" dirty="0"/>
              <a:t>}</a:t>
            </a:r>
          </a:p>
          <a:p>
            <a:r>
              <a:rPr lang="en-IN" dirty="0"/>
              <a:t> </a:t>
            </a:r>
          </a:p>
          <a:p>
            <a:r>
              <a:rPr lang="en-IN" dirty="0"/>
              <a:t>OperationMultiply.java</a:t>
            </a:r>
          </a:p>
          <a:p>
            <a:r>
              <a:rPr lang="en-IN" dirty="0"/>
              <a:t> public class </a:t>
            </a:r>
            <a:r>
              <a:rPr lang="en-IN" dirty="0" err="1"/>
              <a:t>OperationMultiply</a:t>
            </a:r>
            <a:r>
              <a:rPr lang="en-IN" dirty="0"/>
              <a:t> implements Strategy</a:t>
            </a:r>
          </a:p>
          <a:p>
            <a:r>
              <a:rPr lang="en-IN" dirty="0"/>
              <a:t>{ @Override</a:t>
            </a:r>
          </a:p>
          <a:p>
            <a:r>
              <a:rPr lang="en-IN" dirty="0"/>
              <a:t>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 </a:t>
            </a:r>
          </a:p>
          <a:p>
            <a:r>
              <a:rPr lang="en-IN" dirty="0"/>
              <a:t>{ return num1 * num2;</a:t>
            </a:r>
          </a:p>
          <a:p>
            <a:r>
              <a:rPr lang="en-IN" dirty="0"/>
              <a:t>}</a:t>
            </a:r>
          </a:p>
          <a:p>
            <a:r>
              <a:rPr lang="en-IN" dirty="0"/>
              <a:t>}</a:t>
            </a:r>
          </a:p>
        </p:txBody>
      </p:sp>
      <p:sp>
        <p:nvSpPr>
          <p:cNvPr id="5" name="TextBox 4">
            <a:extLst>
              <a:ext uri="{FF2B5EF4-FFF2-40B4-BE49-F238E27FC236}">
                <a16:creationId xmlns:a16="http://schemas.microsoft.com/office/drawing/2014/main" id="{E2ED4105-F386-4A86-A0BF-801C477E09BB}"/>
              </a:ext>
            </a:extLst>
          </p:cNvPr>
          <p:cNvSpPr txBox="1"/>
          <p:nvPr/>
        </p:nvSpPr>
        <p:spPr>
          <a:xfrm>
            <a:off x="60960" y="680720"/>
            <a:ext cx="5588000" cy="5078313"/>
          </a:xfrm>
          <a:prstGeom prst="rect">
            <a:avLst/>
          </a:prstGeom>
          <a:noFill/>
          <a:ln w="22225">
            <a:solidFill>
              <a:srgbClr val="FF0000"/>
            </a:solidFill>
          </a:ln>
        </p:spPr>
        <p:txBody>
          <a:bodyPr wrap="square" rtlCol="0">
            <a:spAutoFit/>
          </a:bodyPr>
          <a:lstStyle/>
          <a:p>
            <a:r>
              <a:rPr lang="en-IN" dirty="0"/>
              <a:t>Step 1</a:t>
            </a:r>
          </a:p>
          <a:p>
            <a:r>
              <a:rPr lang="en-IN" dirty="0"/>
              <a:t>Create an interface.</a:t>
            </a:r>
          </a:p>
          <a:p>
            <a:r>
              <a:rPr lang="en-IN" dirty="0"/>
              <a:t>Strategy.java</a:t>
            </a:r>
          </a:p>
          <a:p>
            <a:r>
              <a:rPr lang="en-IN" dirty="0"/>
              <a:t>public interface Strategy</a:t>
            </a:r>
          </a:p>
          <a:p>
            <a:r>
              <a:rPr lang="en-IN" dirty="0"/>
              <a:t> {   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a:t>
            </a:r>
          </a:p>
          <a:p>
            <a:r>
              <a:rPr lang="en-IN" dirty="0"/>
              <a:t>}</a:t>
            </a:r>
          </a:p>
          <a:p>
            <a:endParaRPr lang="en-IN" dirty="0"/>
          </a:p>
          <a:p>
            <a:endParaRPr lang="en-IN" dirty="0"/>
          </a:p>
          <a:p>
            <a:r>
              <a:rPr lang="en-IN" dirty="0"/>
              <a:t>Step 2</a:t>
            </a:r>
          </a:p>
          <a:p>
            <a:r>
              <a:rPr lang="en-IN" dirty="0"/>
              <a:t>Create concrete classes implementing the same interface.</a:t>
            </a:r>
          </a:p>
          <a:p>
            <a:r>
              <a:rPr lang="en-IN" dirty="0"/>
              <a:t>OperationAdd.java</a:t>
            </a:r>
          </a:p>
          <a:p>
            <a:r>
              <a:rPr lang="en-IN" dirty="0"/>
              <a:t>public class </a:t>
            </a:r>
            <a:r>
              <a:rPr lang="en-IN" dirty="0" err="1"/>
              <a:t>OperationAdd</a:t>
            </a:r>
            <a:r>
              <a:rPr lang="en-IN" dirty="0"/>
              <a:t> implements Strategy{ </a:t>
            </a:r>
          </a:p>
          <a:p>
            <a:r>
              <a:rPr lang="en-IN" dirty="0"/>
              <a:t>@Override</a:t>
            </a:r>
          </a:p>
          <a:p>
            <a:r>
              <a:rPr lang="en-IN" dirty="0"/>
              <a:t>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 </a:t>
            </a:r>
          </a:p>
          <a:p>
            <a:r>
              <a:rPr lang="en-IN" dirty="0"/>
              <a:t>{</a:t>
            </a:r>
          </a:p>
          <a:p>
            <a:r>
              <a:rPr lang="en-IN" dirty="0"/>
              <a:t>return num1 + num2;</a:t>
            </a:r>
          </a:p>
          <a:p>
            <a:r>
              <a:rPr lang="en-IN" dirty="0"/>
              <a:t>}</a:t>
            </a:r>
          </a:p>
          <a:p>
            <a:r>
              <a:rPr lang="en-IN" dirty="0"/>
              <a:t>}</a:t>
            </a:r>
          </a:p>
        </p:txBody>
      </p:sp>
    </p:spTree>
    <p:extLst>
      <p:ext uri="{BB962C8B-B14F-4D97-AF65-F5344CB8AC3E}">
        <p14:creationId xmlns:p14="http://schemas.microsoft.com/office/powerpoint/2010/main" val="114341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5" y="132080"/>
            <a:ext cx="3891284" cy="461665"/>
          </a:xfrm>
          <a:prstGeom prst="rect">
            <a:avLst/>
          </a:prstGeom>
          <a:noFill/>
        </p:spPr>
        <p:txBody>
          <a:bodyPr wrap="square" rtlCol="0">
            <a:spAutoFit/>
          </a:bodyPr>
          <a:lstStyle/>
          <a:p>
            <a:pPr algn="ctr"/>
            <a:r>
              <a:rPr lang="en-IN" sz="2400" b="1" dirty="0">
                <a:solidFill>
                  <a:srgbClr val="C00000"/>
                </a:solidFill>
              </a:rPr>
              <a:t>Sample -Assignment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5741106" y="670560"/>
            <a:ext cx="6400796" cy="5632311"/>
          </a:xfrm>
          <a:prstGeom prst="rect">
            <a:avLst/>
          </a:prstGeom>
          <a:noFill/>
          <a:ln w="22225">
            <a:solidFill>
              <a:srgbClr val="FF0000"/>
            </a:solidFill>
          </a:ln>
        </p:spPr>
        <p:txBody>
          <a:bodyPr wrap="square" rtlCol="0">
            <a:spAutoFit/>
          </a:bodyPr>
          <a:lstStyle/>
          <a:p>
            <a:r>
              <a:rPr lang="en-IN" dirty="0"/>
              <a:t>Step 4</a:t>
            </a:r>
          </a:p>
          <a:p>
            <a:r>
              <a:rPr lang="en-IN" dirty="0"/>
              <a:t> Use the Context to see change in behaviour when it changes its Strategy.</a:t>
            </a:r>
          </a:p>
          <a:p>
            <a:r>
              <a:rPr lang="en-IN" dirty="0"/>
              <a:t>StrategyPatternDemo.java</a:t>
            </a:r>
          </a:p>
          <a:p>
            <a:r>
              <a:rPr lang="en-IN" dirty="0"/>
              <a:t>public class </a:t>
            </a:r>
            <a:r>
              <a:rPr lang="en-IN" dirty="0" err="1"/>
              <a:t>StrategyPatternDemo</a:t>
            </a:r>
            <a:r>
              <a:rPr lang="en-IN" dirty="0"/>
              <a:t> {</a:t>
            </a:r>
          </a:p>
          <a:p>
            <a:r>
              <a:rPr lang="en-IN" dirty="0"/>
              <a:t>public static void main(String[] </a:t>
            </a:r>
            <a:r>
              <a:rPr lang="en-IN" dirty="0" err="1"/>
              <a:t>args</a:t>
            </a:r>
            <a:r>
              <a:rPr lang="en-IN" dirty="0"/>
              <a:t>) {</a:t>
            </a:r>
          </a:p>
          <a:p>
            <a:r>
              <a:rPr lang="en-IN" dirty="0"/>
              <a:t>Context </a:t>
            </a:r>
            <a:r>
              <a:rPr lang="en-IN" dirty="0" err="1"/>
              <a:t>context</a:t>
            </a:r>
            <a:r>
              <a:rPr lang="en-IN" dirty="0"/>
              <a:t> = new Context(new </a:t>
            </a:r>
            <a:r>
              <a:rPr lang="en-IN" dirty="0" err="1"/>
              <a:t>OperationAdd</a:t>
            </a:r>
            <a:r>
              <a:rPr lang="en-IN" dirty="0"/>
              <a:t>());</a:t>
            </a:r>
          </a:p>
          <a:p>
            <a:r>
              <a:rPr lang="en-IN" dirty="0" err="1"/>
              <a:t>System.out.println</a:t>
            </a:r>
            <a:r>
              <a:rPr lang="en-IN" dirty="0"/>
              <a:t>("10 + 5 = " + </a:t>
            </a:r>
            <a:r>
              <a:rPr lang="en-IN" dirty="0" err="1"/>
              <a:t>context.executeStrategy</a:t>
            </a:r>
            <a:r>
              <a:rPr lang="en-IN" dirty="0"/>
              <a:t>(10, 5));</a:t>
            </a:r>
          </a:p>
          <a:p>
            <a:r>
              <a:rPr lang="en-IN" dirty="0"/>
              <a:t>context = new Context(new </a:t>
            </a:r>
            <a:r>
              <a:rPr lang="en-IN" dirty="0" err="1"/>
              <a:t>OperationSubstract</a:t>
            </a:r>
            <a:r>
              <a:rPr lang="en-IN" dirty="0"/>
              <a:t>());</a:t>
            </a:r>
          </a:p>
          <a:p>
            <a:r>
              <a:rPr lang="en-IN" dirty="0" err="1"/>
              <a:t>System.out.println</a:t>
            </a:r>
            <a:r>
              <a:rPr lang="en-IN" dirty="0"/>
              <a:t>("10 - 5 = " + </a:t>
            </a:r>
            <a:r>
              <a:rPr lang="en-IN" dirty="0" err="1"/>
              <a:t>context.executeStrategy</a:t>
            </a:r>
            <a:r>
              <a:rPr lang="en-IN" dirty="0"/>
              <a:t>(10, 5));</a:t>
            </a:r>
          </a:p>
          <a:p>
            <a:r>
              <a:rPr lang="en-IN" dirty="0"/>
              <a:t> </a:t>
            </a:r>
          </a:p>
          <a:p>
            <a:r>
              <a:rPr lang="en-IN" dirty="0"/>
              <a:t>context = new Context(new </a:t>
            </a:r>
            <a:r>
              <a:rPr lang="en-IN" dirty="0" err="1"/>
              <a:t>OperationMultiply</a:t>
            </a:r>
            <a:r>
              <a:rPr lang="en-IN" dirty="0"/>
              <a:t>());</a:t>
            </a:r>
          </a:p>
          <a:p>
            <a:r>
              <a:rPr lang="en-IN" dirty="0" err="1"/>
              <a:t>System.out.println</a:t>
            </a:r>
            <a:r>
              <a:rPr lang="en-IN" dirty="0"/>
              <a:t>("10 * 5 = " + </a:t>
            </a:r>
            <a:r>
              <a:rPr lang="en-IN" dirty="0" err="1"/>
              <a:t>context.executeStrategy</a:t>
            </a:r>
            <a:r>
              <a:rPr lang="en-IN" dirty="0"/>
              <a:t>(10, 5));</a:t>
            </a:r>
          </a:p>
          <a:p>
            <a:r>
              <a:rPr lang="en-IN" dirty="0"/>
              <a:t>}</a:t>
            </a:r>
          </a:p>
          <a:p>
            <a:r>
              <a:rPr lang="en-IN" dirty="0"/>
              <a:t>}</a:t>
            </a:r>
          </a:p>
          <a:p>
            <a:endParaRPr lang="en-IN" dirty="0"/>
          </a:p>
          <a:p>
            <a:r>
              <a:rPr lang="en-IN" dirty="0">
                <a:solidFill>
                  <a:srgbClr val="C00000"/>
                </a:solidFill>
              </a:rPr>
              <a:t>Output: </a:t>
            </a:r>
          </a:p>
          <a:p>
            <a:r>
              <a:rPr lang="en-IN" dirty="0"/>
              <a:t> 10 + 5 = 15</a:t>
            </a:r>
          </a:p>
          <a:p>
            <a:r>
              <a:rPr lang="en-IN" dirty="0"/>
              <a:t>10 - 5 = 5</a:t>
            </a:r>
          </a:p>
          <a:p>
            <a:r>
              <a:rPr lang="en-IN" dirty="0"/>
              <a:t>10 * 5 = 50</a:t>
            </a:r>
          </a:p>
        </p:txBody>
      </p:sp>
      <p:sp>
        <p:nvSpPr>
          <p:cNvPr id="5" name="TextBox 4">
            <a:extLst>
              <a:ext uri="{FF2B5EF4-FFF2-40B4-BE49-F238E27FC236}">
                <a16:creationId xmlns:a16="http://schemas.microsoft.com/office/drawing/2014/main" id="{E2ED4105-F386-4A86-A0BF-801C477E09BB}"/>
              </a:ext>
            </a:extLst>
          </p:cNvPr>
          <p:cNvSpPr txBox="1"/>
          <p:nvPr/>
        </p:nvSpPr>
        <p:spPr>
          <a:xfrm>
            <a:off x="60960" y="680720"/>
            <a:ext cx="5588000" cy="4247317"/>
          </a:xfrm>
          <a:prstGeom prst="rect">
            <a:avLst/>
          </a:prstGeom>
          <a:noFill/>
          <a:ln w="22225">
            <a:solidFill>
              <a:srgbClr val="FF0000"/>
            </a:solidFill>
          </a:ln>
        </p:spPr>
        <p:txBody>
          <a:bodyPr wrap="square" rtlCol="0">
            <a:spAutoFit/>
          </a:bodyPr>
          <a:lstStyle/>
          <a:p>
            <a:r>
              <a:rPr lang="en-IN" dirty="0"/>
              <a:t>Step 3</a:t>
            </a:r>
          </a:p>
          <a:p>
            <a:endParaRPr lang="en-IN" dirty="0"/>
          </a:p>
          <a:p>
            <a:r>
              <a:rPr lang="en-IN" dirty="0"/>
              <a:t>Create Context Class.</a:t>
            </a:r>
          </a:p>
          <a:p>
            <a:r>
              <a:rPr lang="en-IN" dirty="0"/>
              <a:t> </a:t>
            </a:r>
          </a:p>
          <a:p>
            <a:r>
              <a:rPr lang="en-IN" dirty="0"/>
              <a:t>Context.java</a:t>
            </a:r>
          </a:p>
          <a:p>
            <a:r>
              <a:rPr lang="en-IN" dirty="0"/>
              <a:t>public class Context </a:t>
            </a:r>
          </a:p>
          <a:p>
            <a:r>
              <a:rPr lang="en-IN" dirty="0"/>
              <a:t>{</a:t>
            </a:r>
          </a:p>
          <a:p>
            <a:r>
              <a:rPr lang="en-IN" dirty="0"/>
              <a:t>private Strategy </a:t>
            </a:r>
            <a:r>
              <a:rPr lang="en-IN" dirty="0" err="1"/>
              <a:t>strategy</a:t>
            </a:r>
            <a:r>
              <a:rPr lang="en-IN" dirty="0"/>
              <a:t>;</a:t>
            </a:r>
          </a:p>
          <a:p>
            <a:r>
              <a:rPr lang="en-IN" dirty="0"/>
              <a:t>public Context(Strategy strategy){</a:t>
            </a:r>
          </a:p>
          <a:p>
            <a:r>
              <a:rPr lang="en-IN" dirty="0" err="1"/>
              <a:t>this.strategy</a:t>
            </a:r>
            <a:r>
              <a:rPr lang="en-IN" dirty="0"/>
              <a:t> = strategy;</a:t>
            </a:r>
          </a:p>
          <a:p>
            <a:r>
              <a:rPr lang="en-IN" dirty="0"/>
              <a:t>}</a:t>
            </a:r>
          </a:p>
          <a:p>
            <a:r>
              <a:rPr lang="en-IN" dirty="0"/>
              <a:t>public </a:t>
            </a:r>
            <a:r>
              <a:rPr lang="en-IN" dirty="0" err="1"/>
              <a:t>int</a:t>
            </a:r>
            <a:r>
              <a:rPr lang="en-IN" dirty="0"/>
              <a:t> </a:t>
            </a:r>
            <a:r>
              <a:rPr lang="en-IN" dirty="0" err="1"/>
              <a:t>executeStrategy</a:t>
            </a:r>
            <a:r>
              <a:rPr lang="en-IN" dirty="0"/>
              <a:t>(</a:t>
            </a:r>
            <a:r>
              <a:rPr lang="en-IN" dirty="0" err="1"/>
              <a:t>int</a:t>
            </a:r>
            <a:r>
              <a:rPr lang="en-IN" dirty="0"/>
              <a:t> num1, </a:t>
            </a:r>
            <a:r>
              <a:rPr lang="en-IN" dirty="0" err="1"/>
              <a:t>int</a:t>
            </a:r>
            <a:r>
              <a:rPr lang="en-IN" dirty="0"/>
              <a:t> num2){ return </a:t>
            </a:r>
            <a:r>
              <a:rPr lang="en-IN" dirty="0" err="1"/>
              <a:t>strategy.doOperation</a:t>
            </a:r>
            <a:r>
              <a:rPr lang="en-IN" dirty="0"/>
              <a:t>(num1, num2);</a:t>
            </a:r>
          </a:p>
          <a:p>
            <a:r>
              <a:rPr lang="en-IN" dirty="0"/>
              <a:t>}</a:t>
            </a:r>
          </a:p>
          <a:p>
            <a:r>
              <a:rPr lang="en-IN" dirty="0"/>
              <a:t>}</a:t>
            </a:r>
          </a:p>
        </p:txBody>
      </p:sp>
    </p:spTree>
    <p:extLst>
      <p:ext uri="{BB962C8B-B14F-4D97-AF65-F5344CB8AC3E}">
        <p14:creationId xmlns:p14="http://schemas.microsoft.com/office/powerpoint/2010/main" val="31205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345440"/>
            <a:ext cx="294259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685796" y="1267460"/>
            <a:ext cx="8859520" cy="4339650"/>
          </a:xfrm>
          <a:prstGeom prst="rect">
            <a:avLst/>
          </a:prstGeom>
          <a:noFill/>
        </p:spPr>
        <p:txBody>
          <a:bodyPr wrap="square" rtlCol="0">
            <a:spAutoFit/>
          </a:bodyPr>
          <a:lstStyle/>
          <a:p>
            <a:r>
              <a:rPr lang="en-US" sz="2000" b="1" dirty="0">
                <a:solidFill>
                  <a:srgbClr val="C00000"/>
                </a:solidFill>
              </a:rPr>
              <a:t>Test case or Validation:</a:t>
            </a:r>
          </a:p>
          <a:p>
            <a:pPr marL="342900" indent="-342900">
              <a:buFont typeface="+mj-lt"/>
              <a:buAutoNum type="arabicPeriod"/>
            </a:pPr>
            <a:r>
              <a:rPr lang="en-US" dirty="0">
                <a:solidFill>
                  <a:schemeClr val="accent6">
                    <a:lumMod val="50000"/>
                  </a:schemeClr>
                </a:solidFill>
              </a:rPr>
              <a:t>Identify an algorithm (i.e. a behavior) </a:t>
            </a:r>
          </a:p>
          <a:p>
            <a:pPr marL="342900" indent="-342900">
              <a:buFont typeface="+mj-lt"/>
              <a:buAutoNum type="arabicPeriod"/>
            </a:pPr>
            <a:r>
              <a:rPr lang="en-US" dirty="0">
                <a:solidFill>
                  <a:schemeClr val="accent6">
                    <a:lumMod val="50000"/>
                  </a:schemeClr>
                </a:solidFill>
              </a:rPr>
              <a:t>Specify the signature for that algorithm in an interface.</a:t>
            </a:r>
          </a:p>
          <a:p>
            <a:pPr marL="342900" indent="-342900">
              <a:buFont typeface="+mj-lt"/>
              <a:buAutoNum type="arabicPeriod"/>
            </a:pPr>
            <a:r>
              <a:rPr lang="en-US" dirty="0">
                <a:solidFill>
                  <a:schemeClr val="accent6">
                    <a:lumMod val="50000"/>
                  </a:schemeClr>
                </a:solidFill>
              </a:rPr>
              <a:t>Bury the alternative implementation details in derived classes.</a:t>
            </a:r>
          </a:p>
          <a:p>
            <a:endParaRPr lang="en-US" altLang="en-US" b="1" dirty="0">
              <a:solidFill>
                <a:srgbClr val="3A3A3A"/>
              </a:solidFill>
            </a:endParaRPr>
          </a:p>
          <a:p>
            <a:endParaRPr lang="en-US" altLang="en-US" dirty="0"/>
          </a:p>
          <a:p>
            <a:r>
              <a:rPr lang="en-US" altLang="en-US" sz="2000" b="1" dirty="0">
                <a:solidFill>
                  <a:srgbClr val="C00000"/>
                </a:solidFill>
              </a:rPr>
              <a:t>Text Book referred for assignment 11</a:t>
            </a:r>
          </a:p>
          <a:p>
            <a:endParaRPr lang="en-US" altLang="en-US" sz="2000" b="1" dirty="0">
              <a:solidFill>
                <a:srgbClr val="C00000"/>
              </a:solidFill>
            </a:endParaRPr>
          </a:p>
          <a:p>
            <a:pPr marL="285750" indent="-285750">
              <a:buFont typeface="Arial" panose="020B0604020202020204" pitchFamily="34" charset="0"/>
              <a:buChar char="•"/>
            </a:pPr>
            <a:r>
              <a:rPr lang="en-US" altLang="en-US" b="1" dirty="0">
                <a:solidFill>
                  <a:srgbClr val="002060"/>
                </a:solidFill>
              </a:rPr>
              <a:t>Erich Gamma, Richard Helm ,Ralph Johnson, John </a:t>
            </a:r>
            <a:r>
              <a:rPr lang="en-US" altLang="en-US" b="1" dirty="0" err="1">
                <a:solidFill>
                  <a:srgbClr val="002060"/>
                </a:solidFill>
              </a:rPr>
              <a:t>Vlissides</a:t>
            </a:r>
            <a:r>
              <a:rPr lang="en-US" altLang="en-US" b="1" dirty="0">
                <a:solidFill>
                  <a:srgbClr val="002060"/>
                </a:solidFill>
              </a:rPr>
              <a:t>, “Design Patterns ,Elements of  Reusable Object- Oriented Software” ISBN-13: 978-0201633610</a:t>
            </a:r>
          </a:p>
          <a:p>
            <a:pPr marL="285750" indent="-285750">
              <a:buFont typeface="Arial" panose="020B0604020202020204" pitchFamily="34" charset="0"/>
              <a:buChar char="•"/>
            </a:pPr>
            <a:r>
              <a:rPr lang="en-US" altLang="en-US" b="1" dirty="0">
                <a:solidFill>
                  <a:srgbClr val="002060"/>
                </a:solidFill>
              </a:rPr>
              <a:t> </a:t>
            </a:r>
            <a:r>
              <a:rPr lang="en-US" altLang="en-US" b="1" dirty="0" err="1">
                <a:solidFill>
                  <a:srgbClr val="002060"/>
                </a:solidFill>
              </a:rPr>
              <a:t>Rohit</a:t>
            </a:r>
            <a:r>
              <a:rPr lang="en-US" altLang="en-US" b="1" dirty="0">
                <a:solidFill>
                  <a:srgbClr val="002060"/>
                </a:solidFill>
              </a:rPr>
              <a:t> Joshi, “Java Design patterns, Reusable solutions to common problems” Java Code Geeks</a:t>
            </a:r>
          </a:p>
          <a:p>
            <a:pPr marL="285750" indent="-285750">
              <a:buFont typeface="Arial" panose="020B0604020202020204" pitchFamily="34" charset="0"/>
              <a:buChar char="•"/>
            </a:pPr>
            <a:endParaRPr lang="en-US" altLang="en-US" b="1" dirty="0">
              <a:solidFill>
                <a:srgbClr val="002060"/>
              </a:solidFill>
            </a:endParaRPr>
          </a:p>
          <a:p>
            <a:endParaRPr kumimoji="0" lang="en-US" altLang="en-US" b="0" i="0" u="none" strike="noStrike" cap="none" normalizeH="0" baseline="0" dirty="0">
              <a:ln>
                <a:noFill/>
              </a:ln>
              <a:solidFill>
                <a:schemeClr val="tx1"/>
              </a:solidFill>
              <a:effectLst/>
            </a:endParaRPr>
          </a:p>
          <a:p>
            <a:endParaRPr lang="en-US" dirty="0"/>
          </a:p>
        </p:txBody>
      </p:sp>
      <p:sp>
        <p:nvSpPr>
          <p:cNvPr id="4" name="Rectangle 1">
            <a:extLst>
              <a:ext uri="{FF2B5EF4-FFF2-40B4-BE49-F238E27FC236}">
                <a16:creationId xmlns:a16="http://schemas.microsoft.com/office/drawing/2014/main" id="{9CF49939-8D01-4559-A1CC-5A2169833C8E}"/>
              </a:ext>
            </a:extLst>
          </p:cNvPr>
          <p:cNvSpPr>
            <a:spLocks noChangeArrowheads="1"/>
          </p:cNvSpPr>
          <p:nvPr/>
        </p:nvSpPr>
        <p:spPr bwMode="auto">
          <a:xfrm>
            <a:off x="6095967" y="90100"/>
            <a:ext cx="6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418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152400"/>
            <a:ext cx="360553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833120" y="741680"/>
            <a:ext cx="10982960" cy="5324535"/>
          </a:xfrm>
          <a:prstGeom prst="rect">
            <a:avLst/>
          </a:prstGeom>
          <a:noFill/>
        </p:spPr>
        <p:txBody>
          <a:bodyPr wrap="square" rtlCol="0">
            <a:spAutoFit/>
          </a:bodyPr>
          <a:lstStyle/>
          <a:p>
            <a:r>
              <a:rPr lang="en-US" sz="2000" b="1" dirty="0">
                <a:solidFill>
                  <a:srgbClr val="C00000"/>
                </a:solidFill>
              </a:rPr>
              <a:t>Frequently Asked Question:</a:t>
            </a:r>
          </a:p>
          <a:p>
            <a:pPr marL="457200" indent="-457200">
              <a:buFont typeface="+mj-lt"/>
              <a:buAutoNum type="arabicPeriod"/>
            </a:pPr>
            <a:r>
              <a:rPr lang="en-US" sz="2000" b="1" dirty="0">
                <a:solidFill>
                  <a:schemeClr val="accent6">
                    <a:lumMod val="50000"/>
                  </a:schemeClr>
                </a:solidFill>
              </a:rPr>
              <a:t>Give intents of Strategy Design pattern</a:t>
            </a:r>
          </a:p>
          <a:p>
            <a:pPr marL="457200" indent="-457200">
              <a:buFont typeface="+mj-lt"/>
              <a:buAutoNum type="arabicPeriod"/>
            </a:pPr>
            <a:r>
              <a:rPr lang="en-US" sz="2000" b="1" dirty="0">
                <a:solidFill>
                  <a:schemeClr val="accent6">
                    <a:lumMod val="50000"/>
                  </a:schemeClr>
                </a:solidFill>
              </a:rPr>
              <a:t>How problems can be designed  and solved using design pattern  </a:t>
            </a:r>
          </a:p>
          <a:p>
            <a:pPr marL="457200" indent="-457200">
              <a:buFont typeface="+mj-lt"/>
              <a:buAutoNum type="arabicPeriod"/>
            </a:pPr>
            <a:r>
              <a:rPr lang="en-US" sz="2000" b="1" dirty="0">
                <a:solidFill>
                  <a:schemeClr val="accent6">
                    <a:lumMod val="50000"/>
                  </a:schemeClr>
                </a:solidFill>
              </a:rPr>
              <a:t>Represent Solution of real world problem using Strategy design pattern </a:t>
            </a:r>
          </a:p>
          <a:p>
            <a:pPr marL="457200" indent="-457200">
              <a:buFont typeface="+mj-lt"/>
              <a:buAutoNum type="arabicPeriod"/>
            </a:pPr>
            <a:r>
              <a:rPr lang="en-US" sz="2000" b="1" dirty="0">
                <a:solidFill>
                  <a:schemeClr val="accent6">
                    <a:lumMod val="50000"/>
                  </a:schemeClr>
                </a:solidFill>
              </a:rPr>
              <a:t> Give Real-World Analogy of strategy design pattern .</a:t>
            </a:r>
          </a:p>
          <a:p>
            <a:pPr marL="457200" indent="-457200">
              <a:buFont typeface="+mj-lt"/>
              <a:buAutoNum type="arabicPeriod"/>
            </a:pPr>
            <a:r>
              <a:rPr lang="en-US" sz="2000" b="1" dirty="0">
                <a:solidFill>
                  <a:schemeClr val="accent6">
                    <a:lumMod val="50000"/>
                  </a:schemeClr>
                </a:solidFill>
              </a:rPr>
              <a:t>Design application by applying the  Strategy design  pattern .</a:t>
            </a:r>
          </a:p>
          <a:p>
            <a:pPr marL="457200" indent="-457200">
              <a:buFont typeface="+mj-lt"/>
              <a:buAutoNum type="arabicPeriod"/>
            </a:pPr>
            <a:r>
              <a:rPr lang="en-US" sz="2000" b="1" dirty="0">
                <a:solidFill>
                  <a:schemeClr val="accent6">
                    <a:lumMod val="50000"/>
                  </a:schemeClr>
                </a:solidFill>
              </a:rPr>
              <a:t>Represent  and implement   Strategy  design pattern to perform mathematical operations such as </a:t>
            </a:r>
            <a:r>
              <a:rPr lang="en-US" sz="2000" b="1" dirty="0" err="1">
                <a:solidFill>
                  <a:schemeClr val="accent6">
                    <a:lumMod val="50000"/>
                  </a:schemeClr>
                </a:solidFill>
              </a:rPr>
              <a:t>add,sub,mul,div</a:t>
            </a:r>
            <a:endParaRPr lang="en-US" sz="2000" b="1" dirty="0">
              <a:solidFill>
                <a:schemeClr val="accent6">
                  <a:lumMod val="50000"/>
                </a:schemeClr>
              </a:solidFill>
            </a:endParaRPr>
          </a:p>
          <a:p>
            <a:pPr marL="457200" indent="-457200">
              <a:buFont typeface="+mj-lt"/>
              <a:buAutoNum type="arabicPeriod"/>
            </a:pPr>
            <a:r>
              <a:rPr lang="en-US" sz="2000" b="1" dirty="0">
                <a:solidFill>
                  <a:schemeClr val="accent6">
                    <a:lumMod val="50000"/>
                  </a:schemeClr>
                </a:solidFill>
              </a:rPr>
              <a:t>Represent  and implement   Strategy  design pattern for sorting operation such as Quick sort ,Merge sort </a:t>
            </a:r>
            <a:r>
              <a:rPr lang="en-US" sz="2000" b="1" dirty="0" err="1">
                <a:solidFill>
                  <a:schemeClr val="accent6">
                    <a:lumMod val="50000"/>
                  </a:schemeClr>
                </a:solidFill>
              </a:rPr>
              <a:t>etc</a:t>
            </a:r>
            <a:endParaRPr lang="en-US" sz="2000" b="1" dirty="0">
              <a:solidFill>
                <a:schemeClr val="accent6">
                  <a:lumMod val="50000"/>
                </a:schemeClr>
              </a:solidFill>
            </a:endParaRPr>
          </a:p>
          <a:p>
            <a:pPr marL="457200" indent="-457200">
              <a:buFont typeface="+mj-lt"/>
              <a:buAutoNum type="arabicPeriod"/>
            </a:pPr>
            <a:r>
              <a:rPr lang="en-US" sz="2000" b="1" dirty="0">
                <a:solidFill>
                  <a:schemeClr val="accent6">
                    <a:lumMod val="50000"/>
                  </a:schemeClr>
                </a:solidFill>
              </a:rPr>
              <a:t> Represent  and implement   Strategy  design pattern for searching  techniques such as  Sequential Search, Binary Search etc.</a:t>
            </a:r>
          </a:p>
          <a:p>
            <a:pPr marL="457200" indent="-457200">
              <a:buAutoNum type="arabicPeriod"/>
            </a:pPr>
            <a:endParaRPr lang="en-US" sz="2000" dirty="0"/>
          </a:p>
          <a:p>
            <a:endParaRPr lang="en-US" sz="2000" b="1" dirty="0">
              <a:solidFill>
                <a:srgbClr val="C00000"/>
              </a:solidFill>
            </a:endParaRPr>
          </a:p>
          <a:p>
            <a:r>
              <a:rPr lang="en-US" sz="2000" b="1" dirty="0">
                <a:solidFill>
                  <a:srgbClr val="C00000"/>
                </a:solidFill>
              </a:rPr>
              <a:t>Mapping of Course Outcomes for Assignment 11: CO6</a:t>
            </a:r>
          </a:p>
          <a:p>
            <a:r>
              <a:rPr lang="en-US" sz="2000" b="1" dirty="0"/>
              <a:t>CO6</a:t>
            </a:r>
            <a:r>
              <a:rPr lang="en-US" sz="2000" dirty="0"/>
              <a:t>: </a:t>
            </a:r>
            <a:r>
              <a:rPr lang="en-US" sz="2000" b="1" dirty="0">
                <a:solidFill>
                  <a:srgbClr val="00B050"/>
                </a:solidFill>
              </a:rPr>
              <a:t>Apply appropriate design patterns to provide object-oriented solutions</a:t>
            </a:r>
          </a:p>
          <a:p>
            <a:endParaRPr lang="en-US" sz="2000" b="1" dirty="0">
              <a:solidFill>
                <a:srgbClr val="C00000"/>
              </a:solidFill>
            </a:endParaRPr>
          </a:p>
        </p:txBody>
      </p:sp>
    </p:spTree>
    <p:extLst>
      <p:ext uri="{BB962C8B-B14F-4D97-AF65-F5344CB8AC3E}">
        <p14:creationId xmlns:p14="http://schemas.microsoft.com/office/powerpoint/2010/main" val="324554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8980" y="1441531"/>
            <a:ext cx="7834039" cy="4458526"/>
          </a:xfrm>
          <a:prstGeom prst="rect">
            <a:avLst/>
          </a:prstGeom>
        </p:spPr>
      </p:pic>
    </p:spTree>
    <p:extLst>
      <p:ext uri="{BB962C8B-B14F-4D97-AF65-F5344CB8AC3E}">
        <p14:creationId xmlns:p14="http://schemas.microsoft.com/office/powerpoint/2010/main" val="356442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132080"/>
            <a:ext cx="331978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5741106" y="670560"/>
            <a:ext cx="6400796" cy="5539978"/>
          </a:xfrm>
          <a:prstGeom prst="rect">
            <a:avLst/>
          </a:prstGeom>
          <a:noFill/>
          <a:ln w="22225">
            <a:solidFill>
              <a:srgbClr val="FF0000"/>
            </a:solidFill>
          </a:ln>
        </p:spPr>
        <p:txBody>
          <a:bodyPr wrap="square" rtlCol="0">
            <a:spAutoFit/>
          </a:bodyPr>
          <a:lstStyle/>
          <a:p>
            <a:r>
              <a:rPr lang="en-US" sz="1600" dirty="0"/>
              <a:t>product.java</a:t>
            </a:r>
          </a:p>
          <a:p>
            <a:r>
              <a:rPr lang="en-US" sz="1600" dirty="0"/>
              <a:t>package </a:t>
            </a:r>
            <a:r>
              <a:rPr lang="en-US" sz="1600" dirty="0" err="1"/>
              <a:t>strategyclass</a:t>
            </a:r>
            <a:r>
              <a:rPr lang="en-US" sz="1600" dirty="0"/>
              <a:t>;</a:t>
            </a:r>
          </a:p>
          <a:p>
            <a:r>
              <a:rPr lang="en-US" sz="1600" dirty="0"/>
              <a:t>public class product {</a:t>
            </a:r>
          </a:p>
          <a:p>
            <a:endParaRPr lang="en-US" sz="1600" dirty="0"/>
          </a:p>
          <a:p>
            <a:r>
              <a:rPr lang="en-US" sz="1600" dirty="0"/>
              <a:t>	private String </a:t>
            </a:r>
            <a:r>
              <a:rPr lang="en-US" sz="1600" dirty="0" err="1"/>
              <a:t>upcCode</a:t>
            </a:r>
            <a:r>
              <a:rPr lang="en-US" sz="1600" dirty="0"/>
              <a:t>;</a:t>
            </a:r>
          </a:p>
          <a:p>
            <a:r>
              <a:rPr lang="en-US" sz="1600" dirty="0"/>
              <a:t>	private </a:t>
            </a:r>
            <a:r>
              <a:rPr lang="en-US" sz="1600" dirty="0" err="1"/>
              <a:t>int</a:t>
            </a:r>
            <a:r>
              <a:rPr lang="en-US" sz="1600" dirty="0"/>
              <a:t> price;</a:t>
            </a:r>
          </a:p>
          <a:p>
            <a:r>
              <a:rPr lang="en-US" sz="1600" dirty="0"/>
              <a:t>	</a:t>
            </a:r>
          </a:p>
          <a:p>
            <a:r>
              <a:rPr lang="en-US" sz="1600" dirty="0"/>
              <a:t>	public product(String </a:t>
            </a:r>
            <a:r>
              <a:rPr lang="en-US" sz="1600" dirty="0" err="1"/>
              <a:t>upc</a:t>
            </a:r>
            <a:r>
              <a:rPr lang="en-US" sz="1600" dirty="0"/>
              <a:t>, int cost){</a:t>
            </a:r>
          </a:p>
          <a:p>
            <a:r>
              <a:rPr lang="en-US" sz="1600" dirty="0"/>
              <a:t>		</a:t>
            </a:r>
            <a:r>
              <a:rPr lang="en-US" sz="1600" dirty="0" err="1"/>
              <a:t>this.upcCode</a:t>
            </a:r>
            <a:r>
              <a:rPr lang="en-US" sz="1600" dirty="0"/>
              <a:t>=</a:t>
            </a:r>
            <a:r>
              <a:rPr lang="en-US" sz="1600" dirty="0" err="1"/>
              <a:t>upc</a:t>
            </a:r>
            <a:r>
              <a:rPr lang="en-US" sz="1600" dirty="0"/>
              <a:t>;</a:t>
            </a:r>
          </a:p>
          <a:p>
            <a:r>
              <a:rPr lang="en-US" sz="1600" dirty="0"/>
              <a:t>		</a:t>
            </a:r>
            <a:r>
              <a:rPr lang="en-US" sz="1600" dirty="0" err="1"/>
              <a:t>this.price</a:t>
            </a:r>
            <a:r>
              <a:rPr lang="en-US" sz="1600" dirty="0"/>
              <a:t>=cost;</a:t>
            </a:r>
          </a:p>
          <a:p>
            <a:r>
              <a:rPr lang="en-US" sz="1600" dirty="0"/>
              <a:t>	}</a:t>
            </a:r>
          </a:p>
          <a:p>
            <a:endParaRPr lang="en-US" sz="1600" dirty="0"/>
          </a:p>
          <a:p>
            <a:r>
              <a:rPr lang="en-US" sz="1600" dirty="0"/>
              <a:t>	public String </a:t>
            </a:r>
            <a:r>
              <a:rPr lang="en-US" sz="1600" dirty="0" err="1"/>
              <a:t>getUpcCode</a:t>
            </a:r>
            <a:r>
              <a:rPr lang="en-US" sz="1600" dirty="0"/>
              <a:t>() {</a:t>
            </a:r>
          </a:p>
          <a:p>
            <a:r>
              <a:rPr lang="en-US" sz="1600" dirty="0"/>
              <a:t>		return </a:t>
            </a:r>
            <a:r>
              <a:rPr lang="en-US" sz="1600" dirty="0" err="1"/>
              <a:t>upcCode</a:t>
            </a:r>
            <a:r>
              <a:rPr lang="en-US" sz="1600" dirty="0"/>
              <a:t>;</a:t>
            </a:r>
          </a:p>
          <a:p>
            <a:r>
              <a:rPr lang="en-US" sz="1600" dirty="0"/>
              <a:t>	}</a:t>
            </a:r>
          </a:p>
          <a:p>
            <a:endParaRPr lang="en-US" sz="1600" dirty="0"/>
          </a:p>
          <a:p>
            <a:r>
              <a:rPr lang="en-US" sz="1600" dirty="0"/>
              <a:t>	public </a:t>
            </a:r>
            <a:r>
              <a:rPr lang="en-US" sz="1600" dirty="0" err="1"/>
              <a:t>int</a:t>
            </a:r>
            <a:r>
              <a:rPr lang="en-US" sz="1600" dirty="0"/>
              <a:t> </a:t>
            </a:r>
            <a:r>
              <a:rPr lang="en-US" sz="1600" dirty="0" err="1"/>
              <a:t>getPrice</a:t>
            </a:r>
            <a:r>
              <a:rPr lang="en-US" sz="1600" dirty="0"/>
              <a:t>() {</a:t>
            </a:r>
          </a:p>
          <a:p>
            <a:r>
              <a:rPr lang="en-US" sz="1600" dirty="0"/>
              <a:t>		return price;</a:t>
            </a:r>
          </a:p>
          <a:p>
            <a:r>
              <a:rPr lang="en-US" sz="1600" dirty="0"/>
              <a:t>	}</a:t>
            </a:r>
          </a:p>
          <a:p>
            <a:r>
              <a:rPr lang="en-US" sz="1600" dirty="0"/>
              <a:t>	</a:t>
            </a:r>
          </a:p>
          <a:p>
            <a:r>
              <a:rPr lang="en-US" sz="1600" dirty="0"/>
              <a:t>}</a:t>
            </a:r>
          </a:p>
          <a:p>
            <a:endParaRPr lang="en-US" dirty="0"/>
          </a:p>
        </p:txBody>
      </p:sp>
      <p:sp>
        <p:nvSpPr>
          <p:cNvPr id="5" name="TextBox 4">
            <a:extLst>
              <a:ext uri="{FF2B5EF4-FFF2-40B4-BE49-F238E27FC236}">
                <a16:creationId xmlns:a16="http://schemas.microsoft.com/office/drawing/2014/main" id="{E2ED4105-F386-4A86-A0BF-801C477E09BB}"/>
              </a:ext>
            </a:extLst>
          </p:cNvPr>
          <p:cNvSpPr txBox="1"/>
          <p:nvPr/>
        </p:nvSpPr>
        <p:spPr>
          <a:xfrm>
            <a:off x="60960" y="680720"/>
            <a:ext cx="5588000" cy="6278642"/>
          </a:xfrm>
          <a:prstGeom prst="rect">
            <a:avLst/>
          </a:prstGeom>
          <a:noFill/>
          <a:ln w="22225">
            <a:solidFill>
              <a:srgbClr val="FF0000"/>
            </a:solidFill>
          </a:ln>
        </p:spPr>
        <p:txBody>
          <a:bodyPr wrap="square" rtlCol="0">
            <a:spAutoFit/>
          </a:bodyPr>
          <a:lstStyle/>
          <a:p>
            <a:r>
              <a:rPr lang="en-US" sz="1600" dirty="0" err="1">
                <a:solidFill>
                  <a:srgbClr val="C00000"/>
                </a:solidFill>
              </a:rPr>
              <a:t>CreditCardStrategy</a:t>
            </a:r>
            <a:r>
              <a:rPr lang="en-US" sz="1600" dirty="0">
                <a:solidFill>
                  <a:srgbClr val="C00000"/>
                </a:solidFill>
              </a:rPr>
              <a:t> .java</a:t>
            </a:r>
          </a:p>
          <a:p>
            <a:r>
              <a:rPr lang="en-US" sz="1600" dirty="0"/>
              <a:t>package </a:t>
            </a:r>
            <a:r>
              <a:rPr lang="en-US" sz="1600" dirty="0" err="1"/>
              <a:t>strategyclass</a:t>
            </a:r>
            <a:r>
              <a:rPr lang="en-US" sz="1600" dirty="0"/>
              <a:t>;</a:t>
            </a:r>
          </a:p>
          <a:p>
            <a:endParaRPr lang="en-US" sz="1600" dirty="0"/>
          </a:p>
          <a:p>
            <a:r>
              <a:rPr lang="en-US" sz="1600" dirty="0"/>
              <a:t>public class </a:t>
            </a:r>
            <a:r>
              <a:rPr lang="en-US" sz="1600" dirty="0" err="1"/>
              <a:t>CreditCardStrategy</a:t>
            </a:r>
            <a:r>
              <a:rPr lang="en-US" sz="1600" dirty="0"/>
              <a:t> implements </a:t>
            </a:r>
            <a:r>
              <a:rPr lang="en-US" sz="1600" dirty="0" err="1"/>
              <a:t>PaymentStrategy</a:t>
            </a:r>
            <a:r>
              <a:rPr lang="en-US" sz="1600" dirty="0"/>
              <a:t> {</a:t>
            </a:r>
          </a:p>
          <a:p>
            <a:endParaRPr lang="en-US" sz="1600" dirty="0"/>
          </a:p>
          <a:p>
            <a:r>
              <a:rPr lang="en-US" sz="1600" dirty="0"/>
              <a:t>	private String name;</a:t>
            </a:r>
          </a:p>
          <a:p>
            <a:r>
              <a:rPr lang="en-US" sz="1600" dirty="0"/>
              <a:t>	private String </a:t>
            </a:r>
            <a:r>
              <a:rPr lang="en-US" sz="1600" dirty="0" err="1"/>
              <a:t>cardNumber</a:t>
            </a:r>
            <a:r>
              <a:rPr lang="en-US" sz="1600" dirty="0"/>
              <a:t>;</a:t>
            </a:r>
          </a:p>
          <a:p>
            <a:r>
              <a:rPr lang="en-US" sz="1600" dirty="0"/>
              <a:t>	private String </a:t>
            </a:r>
            <a:r>
              <a:rPr lang="en-US" sz="1600" dirty="0" err="1"/>
              <a:t>cvv</a:t>
            </a:r>
            <a:r>
              <a:rPr lang="en-US" sz="1600" dirty="0"/>
              <a:t>;</a:t>
            </a:r>
          </a:p>
          <a:p>
            <a:r>
              <a:rPr lang="en-US" sz="1600" dirty="0"/>
              <a:t>	private String </a:t>
            </a:r>
            <a:r>
              <a:rPr lang="en-US" sz="1600" dirty="0" err="1"/>
              <a:t>dateOfExpiry</a:t>
            </a:r>
            <a:r>
              <a:rPr lang="en-US" sz="1600" dirty="0"/>
              <a:t>;</a:t>
            </a:r>
          </a:p>
          <a:p>
            <a:r>
              <a:rPr lang="en-US" sz="1600" dirty="0"/>
              <a:t>	</a:t>
            </a:r>
          </a:p>
          <a:p>
            <a:r>
              <a:rPr lang="en-US" sz="1600" dirty="0"/>
              <a:t>public </a:t>
            </a:r>
            <a:r>
              <a:rPr lang="en-US" sz="1600" dirty="0" err="1"/>
              <a:t>CreditCardStrategy</a:t>
            </a:r>
            <a:r>
              <a:rPr lang="en-US" sz="1600" dirty="0"/>
              <a:t>(String nm, String </a:t>
            </a:r>
            <a:r>
              <a:rPr lang="en-US" sz="1600" dirty="0" err="1"/>
              <a:t>ccNum</a:t>
            </a:r>
            <a:r>
              <a:rPr lang="en-US" sz="1600" dirty="0"/>
              <a:t>, String </a:t>
            </a:r>
            <a:r>
              <a:rPr lang="en-US" sz="1600" dirty="0" err="1"/>
              <a:t>cvv</a:t>
            </a:r>
            <a:r>
              <a:rPr lang="en-US" sz="1600" dirty="0"/>
              <a:t>, String </a:t>
            </a:r>
            <a:r>
              <a:rPr lang="en-US" sz="1600" dirty="0" err="1"/>
              <a:t>expiryDate</a:t>
            </a:r>
            <a:r>
              <a:rPr lang="en-US" sz="1600" dirty="0"/>
              <a:t>){</a:t>
            </a:r>
          </a:p>
          <a:p>
            <a:r>
              <a:rPr lang="en-US" sz="1600" dirty="0"/>
              <a:t>		this.name=nm;</a:t>
            </a:r>
          </a:p>
          <a:p>
            <a:r>
              <a:rPr lang="en-US" sz="1600" dirty="0"/>
              <a:t>		</a:t>
            </a:r>
            <a:r>
              <a:rPr lang="en-US" sz="1600" dirty="0" err="1"/>
              <a:t>this.cardNumber</a:t>
            </a:r>
            <a:r>
              <a:rPr lang="en-US" sz="1600" dirty="0"/>
              <a:t>=</a:t>
            </a:r>
            <a:r>
              <a:rPr lang="en-US" sz="1600" dirty="0" err="1"/>
              <a:t>ccNum</a:t>
            </a:r>
            <a:r>
              <a:rPr lang="en-US" sz="1600" dirty="0"/>
              <a:t>;</a:t>
            </a:r>
          </a:p>
          <a:p>
            <a:r>
              <a:rPr lang="en-US" sz="1600" dirty="0"/>
              <a:t>		</a:t>
            </a:r>
            <a:r>
              <a:rPr lang="en-US" sz="1600" dirty="0" err="1"/>
              <a:t>this.cvv</a:t>
            </a:r>
            <a:r>
              <a:rPr lang="en-US" sz="1600" dirty="0"/>
              <a:t>=</a:t>
            </a:r>
            <a:r>
              <a:rPr lang="en-US" sz="1600" dirty="0" err="1"/>
              <a:t>cvv</a:t>
            </a:r>
            <a:r>
              <a:rPr lang="en-US" sz="1600" dirty="0"/>
              <a:t>;</a:t>
            </a:r>
          </a:p>
          <a:p>
            <a:r>
              <a:rPr lang="en-US" sz="1600" dirty="0"/>
              <a:t>		</a:t>
            </a:r>
            <a:r>
              <a:rPr lang="en-US" sz="1600" dirty="0" err="1"/>
              <a:t>this.dateOfExpiry</a:t>
            </a:r>
            <a:r>
              <a:rPr lang="en-US" sz="1600" dirty="0"/>
              <a:t>=</a:t>
            </a:r>
            <a:r>
              <a:rPr lang="en-US" sz="1600" dirty="0" err="1"/>
              <a:t>expiryDate</a:t>
            </a:r>
            <a:r>
              <a:rPr lang="en-US" sz="1600" dirty="0"/>
              <a:t>;</a:t>
            </a:r>
          </a:p>
          <a:p>
            <a:r>
              <a:rPr lang="en-US" sz="1600" dirty="0"/>
              <a:t>	}</a:t>
            </a:r>
          </a:p>
          <a:p>
            <a:r>
              <a:rPr lang="en-US" sz="1600" dirty="0"/>
              <a:t>	@Override</a:t>
            </a:r>
          </a:p>
          <a:p>
            <a:r>
              <a:rPr lang="en-US" sz="1600" dirty="0"/>
              <a:t>	public void pay(</a:t>
            </a:r>
            <a:r>
              <a:rPr lang="en-US" sz="1600" dirty="0" err="1"/>
              <a:t>int</a:t>
            </a:r>
            <a:r>
              <a:rPr lang="en-US" sz="1600" dirty="0"/>
              <a:t> amount) {</a:t>
            </a:r>
          </a:p>
          <a:p>
            <a:r>
              <a:rPr lang="en-US" sz="1600" dirty="0"/>
              <a:t>	</a:t>
            </a:r>
            <a:r>
              <a:rPr lang="en-US" sz="1600" dirty="0" err="1"/>
              <a:t>System.out.println</a:t>
            </a:r>
            <a:r>
              <a:rPr lang="en-US" sz="1600" dirty="0"/>
              <a:t>(amount +" paid with credit/debit card");</a:t>
            </a:r>
          </a:p>
          <a:p>
            <a:r>
              <a:rPr lang="en-US" sz="1600" dirty="0"/>
              <a:t>	}</a:t>
            </a:r>
          </a:p>
          <a:p>
            <a:endParaRPr lang="en-US" sz="1600" dirty="0"/>
          </a:p>
          <a:p>
            <a:r>
              <a:rPr lang="en-US" sz="1600" dirty="0"/>
              <a:t>}</a:t>
            </a:r>
          </a:p>
          <a:p>
            <a:endParaRPr lang="en-US" dirty="0"/>
          </a:p>
        </p:txBody>
      </p:sp>
    </p:spTree>
    <p:extLst>
      <p:ext uri="{BB962C8B-B14F-4D97-AF65-F5344CB8AC3E}">
        <p14:creationId xmlns:p14="http://schemas.microsoft.com/office/powerpoint/2010/main" val="97659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B7C93-B2DF-47DB-8421-5013D0FC66F1}"/>
              </a:ext>
            </a:extLst>
          </p:cNvPr>
          <p:cNvSpPr txBox="1"/>
          <p:nvPr/>
        </p:nvSpPr>
        <p:spPr>
          <a:xfrm flipH="1">
            <a:off x="5115556" y="132080"/>
            <a:ext cx="3319783" cy="461665"/>
          </a:xfrm>
          <a:prstGeom prst="rect">
            <a:avLst/>
          </a:prstGeom>
          <a:noFill/>
        </p:spPr>
        <p:txBody>
          <a:bodyPr wrap="square" rtlCol="0">
            <a:spAutoFit/>
          </a:bodyPr>
          <a:lstStyle/>
          <a:p>
            <a:pPr algn="ctr"/>
            <a:r>
              <a:rPr lang="en-IN" sz="2400" b="1" dirty="0">
                <a:solidFill>
                  <a:srgbClr val="C00000"/>
                </a:solidFill>
              </a:rPr>
              <a:t>Assignment No. 11</a:t>
            </a:r>
          </a:p>
        </p:txBody>
      </p:sp>
      <p:sp>
        <p:nvSpPr>
          <p:cNvPr id="3" name="TextBox 2">
            <a:extLst>
              <a:ext uri="{FF2B5EF4-FFF2-40B4-BE49-F238E27FC236}">
                <a16:creationId xmlns:a16="http://schemas.microsoft.com/office/drawing/2014/main" id="{3F64F864-661D-444F-98E0-BC18B8D4A73A}"/>
              </a:ext>
            </a:extLst>
          </p:cNvPr>
          <p:cNvSpPr txBox="1"/>
          <p:nvPr/>
        </p:nvSpPr>
        <p:spPr>
          <a:xfrm>
            <a:off x="60960" y="2764115"/>
            <a:ext cx="5588000" cy="4278094"/>
          </a:xfrm>
          <a:prstGeom prst="rect">
            <a:avLst/>
          </a:prstGeom>
          <a:noFill/>
          <a:ln w="22225">
            <a:solidFill>
              <a:srgbClr val="FF0000"/>
            </a:solidFill>
          </a:ln>
        </p:spPr>
        <p:txBody>
          <a:bodyPr wrap="square" rtlCol="0">
            <a:spAutoFit/>
          </a:bodyPr>
          <a:lstStyle/>
          <a:p>
            <a:r>
              <a:rPr lang="en-US" sz="1600" dirty="0"/>
              <a:t>package </a:t>
            </a:r>
            <a:r>
              <a:rPr lang="en-US" sz="1600" dirty="0" err="1"/>
              <a:t>strategyclass</a:t>
            </a:r>
            <a:r>
              <a:rPr lang="en-US" sz="1600" dirty="0"/>
              <a:t>;</a:t>
            </a:r>
          </a:p>
          <a:p>
            <a:r>
              <a:rPr lang="en-US" sz="1600" dirty="0"/>
              <a:t>public class </a:t>
            </a:r>
            <a:r>
              <a:rPr lang="en-US" sz="1600" dirty="0" err="1"/>
              <a:t>PaypalStrategy</a:t>
            </a:r>
            <a:r>
              <a:rPr lang="en-US" sz="1600" dirty="0"/>
              <a:t> implements </a:t>
            </a:r>
            <a:r>
              <a:rPr lang="en-US" sz="1600" dirty="0" err="1"/>
              <a:t>PaymentStrategy</a:t>
            </a:r>
            <a:r>
              <a:rPr lang="en-US" sz="1600" dirty="0"/>
              <a:t> {</a:t>
            </a:r>
          </a:p>
          <a:p>
            <a:endParaRPr lang="en-US" sz="1600" dirty="0"/>
          </a:p>
          <a:p>
            <a:r>
              <a:rPr lang="en-US" sz="1600" dirty="0"/>
              <a:t>	private String </a:t>
            </a:r>
            <a:r>
              <a:rPr lang="en-US" sz="1600" dirty="0" err="1"/>
              <a:t>emailId</a:t>
            </a:r>
            <a:r>
              <a:rPr lang="en-US" sz="1600" dirty="0"/>
              <a:t>;</a:t>
            </a:r>
          </a:p>
          <a:p>
            <a:r>
              <a:rPr lang="en-US" sz="1600" dirty="0"/>
              <a:t>	private String password;</a:t>
            </a:r>
          </a:p>
          <a:p>
            <a:r>
              <a:rPr lang="en-US" sz="1600" dirty="0"/>
              <a:t>	</a:t>
            </a:r>
          </a:p>
          <a:p>
            <a:r>
              <a:rPr lang="en-US" sz="1600" dirty="0"/>
              <a:t>	public </a:t>
            </a:r>
            <a:r>
              <a:rPr lang="en-US" sz="1600" dirty="0" err="1"/>
              <a:t>PaypalStrategy</a:t>
            </a:r>
            <a:r>
              <a:rPr lang="en-US" sz="1600" dirty="0"/>
              <a:t>(String email, String </a:t>
            </a:r>
            <a:r>
              <a:rPr lang="en-US" sz="1600" dirty="0" err="1"/>
              <a:t>pwd</a:t>
            </a:r>
            <a:r>
              <a:rPr lang="en-US" sz="1600" dirty="0"/>
              <a:t>){</a:t>
            </a:r>
          </a:p>
          <a:p>
            <a:r>
              <a:rPr lang="en-US" sz="1600" dirty="0"/>
              <a:t>		</a:t>
            </a:r>
            <a:r>
              <a:rPr lang="en-US" sz="1600" dirty="0" err="1"/>
              <a:t>this.emailId</a:t>
            </a:r>
            <a:r>
              <a:rPr lang="en-US" sz="1600" dirty="0"/>
              <a:t>=email;</a:t>
            </a:r>
          </a:p>
          <a:p>
            <a:r>
              <a:rPr lang="en-US" sz="1600" dirty="0"/>
              <a:t>		</a:t>
            </a:r>
            <a:r>
              <a:rPr lang="en-US" sz="1600" dirty="0" err="1"/>
              <a:t>this.password</a:t>
            </a:r>
            <a:r>
              <a:rPr lang="en-US" sz="1600" dirty="0"/>
              <a:t>=</a:t>
            </a:r>
            <a:r>
              <a:rPr lang="en-US" sz="1600" dirty="0" err="1"/>
              <a:t>pwd</a:t>
            </a:r>
            <a:r>
              <a:rPr lang="en-US" sz="1600" dirty="0"/>
              <a:t>;</a:t>
            </a:r>
          </a:p>
          <a:p>
            <a:r>
              <a:rPr lang="en-US" sz="1600" dirty="0"/>
              <a:t>	}</a:t>
            </a:r>
          </a:p>
          <a:p>
            <a:r>
              <a:rPr lang="en-US" sz="1600" dirty="0"/>
              <a:t>		@Override</a:t>
            </a:r>
          </a:p>
          <a:p>
            <a:r>
              <a:rPr lang="en-US" sz="1600" dirty="0"/>
              <a:t>	public void pay(</a:t>
            </a:r>
            <a:r>
              <a:rPr lang="en-US" sz="1600" dirty="0" err="1"/>
              <a:t>int</a:t>
            </a:r>
            <a:r>
              <a:rPr lang="en-US" sz="1600" dirty="0"/>
              <a:t> amount) {</a:t>
            </a:r>
          </a:p>
          <a:p>
            <a:r>
              <a:rPr lang="en-US" sz="1600" dirty="0"/>
              <a:t>		</a:t>
            </a:r>
            <a:r>
              <a:rPr lang="en-US" sz="1600" dirty="0" err="1"/>
              <a:t>System.out.println</a:t>
            </a:r>
            <a:r>
              <a:rPr lang="en-US" sz="1600" dirty="0"/>
              <a:t>(amount + " paid using </a:t>
            </a:r>
            <a:r>
              <a:rPr lang="en-US" sz="1600" dirty="0" err="1"/>
              <a:t>Paypal</a:t>
            </a:r>
            <a:r>
              <a:rPr lang="en-US" sz="1600" dirty="0"/>
              <a:t>.");</a:t>
            </a:r>
          </a:p>
          <a:p>
            <a:r>
              <a:rPr lang="en-US" sz="1600" dirty="0"/>
              <a:t>	}</a:t>
            </a:r>
          </a:p>
          <a:p>
            <a:endParaRPr lang="en-US" sz="1600" dirty="0"/>
          </a:p>
          <a:p>
            <a:r>
              <a:rPr lang="en-US" sz="1600" dirty="0"/>
              <a:t>}</a:t>
            </a:r>
          </a:p>
        </p:txBody>
      </p:sp>
      <p:sp>
        <p:nvSpPr>
          <p:cNvPr id="5" name="TextBox 4">
            <a:extLst>
              <a:ext uri="{FF2B5EF4-FFF2-40B4-BE49-F238E27FC236}">
                <a16:creationId xmlns:a16="http://schemas.microsoft.com/office/drawing/2014/main" id="{E2ED4105-F386-4A86-A0BF-801C477E09BB}"/>
              </a:ext>
            </a:extLst>
          </p:cNvPr>
          <p:cNvSpPr txBox="1"/>
          <p:nvPr/>
        </p:nvSpPr>
        <p:spPr>
          <a:xfrm>
            <a:off x="60960" y="680720"/>
            <a:ext cx="5588000" cy="2031325"/>
          </a:xfrm>
          <a:prstGeom prst="rect">
            <a:avLst/>
          </a:prstGeom>
          <a:noFill/>
          <a:ln w="22225">
            <a:solidFill>
              <a:srgbClr val="FF0000"/>
            </a:solidFill>
          </a:ln>
        </p:spPr>
        <p:txBody>
          <a:bodyPr wrap="square" rtlCol="0">
            <a:spAutoFit/>
          </a:bodyPr>
          <a:lstStyle/>
          <a:p>
            <a:r>
              <a:rPr lang="en-US" dirty="0"/>
              <a:t>package </a:t>
            </a:r>
            <a:r>
              <a:rPr lang="en-US" dirty="0" err="1"/>
              <a:t>strategyclass</a:t>
            </a:r>
            <a:r>
              <a:rPr lang="en-US" dirty="0"/>
              <a:t>;</a:t>
            </a:r>
          </a:p>
          <a:p>
            <a:endParaRPr lang="en-US" dirty="0"/>
          </a:p>
          <a:p>
            <a:endParaRPr lang="en-US" dirty="0"/>
          </a:p>
          <a:p>
            <a:r>
              <a:rPr lang="en-US" dirty="0"/>
              <a:t>public interface </a:t>
            </a:r>
            <a:r>
              <a:rPr lang="en-US" dirty="0" err="1"/>
              <a:t>PaymentStrategy</a:t>
            </a:r>
            <a:r>
              <a:rPr lang="en-US" dirty="0"/>
              <a:t> {</a:t>
            </a:r>
          </a:p>
          <a:p>
            <a:endParaRPr lang="en-US" dirty="0"/>
          </a:p>
          <a:p>
            <a:r>
              <a:rPr lang="en-US" dirty="0"/>
              <a:t>	public void pay(int amount);</a:t>
            </a:r>
          </a:p>
          <a:p>
            <a:r>
              <a:rPr lang="en-US" dirty="0"/>
              <a:t>}</a:t>
            </a:r>
          </a:p>
        </p:txBody>
      </p:sp>
      <p:sp>
        <p:nvSpPr>
          <p:cNvPr id="6" name="TextBox 5">
            <a:extLst>
              <a:ext uri="{FF2B5EF4-FFF2-40B4-BE49-F238E27FC236}">
                <a16:creationId xmlns:a16="http://schemas.microsoft.com/office/drawing/2014/main" id="{3F64F864-661D-444F-98E0-BC18B8D4A73A}"/>
              </a:ext>
            </a:extLst>
          </p:cNvPr>
          <p:cNvSpPr txBox="1"/>
          <p:nvPr/>
        </p:nvSpPr>
        <p:spPr>
          <a:xfrm>
            <a:off x="5848350" y="680720"/>
            <a:ext cx="5588000" cy="6370975"/>
          </a:xfrm>
          <a:prstGeom prst="rect">
            <a:avLst/>
          </a:prstGeom>
          <a:noFill/>
          <a:ln w="22225">
            <a:solidFill>
              <a:srgbClr val="FF0000"/>
            </a:solidFill>
          </a:ln>
        </p:spPr>
        <p:txBody>
          <a:bodyPr wrap="square" rtlCol="0">
            <a:spAutoFit/>
          </a:bodyPr>
          <a:lstStyle/>
          <a:p>
            <a:r>
              <a:rPr lang="en-US" sz="1200" dirty="0"/>
              <a:t>package </a:t>
            </a:r>
            <a:r>
              <a:rPr lang="en-US" sz="1200" dirty="0" err="1"/>
              <a:t>strategyclass</a:t>
            </a:r>
            <a:r>
              <a:rPr lang="en-US" sz="1200" dirty="0"/>
              <a:t>;</a:t>
            </a:r>
          </a:p>
          <a:p>
            <a:r>
              <a:rPr lang="en-US" sz="1200" dirty="0"/>
              <a:t>import </a:t>
            </a:r>
            <a:r>
              <a:rPr lang="en-US" sz="1200" dirty="0" err="1"/>
              <a:t>java.text.DecimalFormat</a:t>
            </a:r>
            <a:r>
              <a:rPr lang="en-US" sz="1200" dirty="0"/>
              <a:t>;</a:t>
            </a:r>
          </a:p>
          <a:p>
            <a:r>
              <a:rPr lang="en-US" sz="1200" dirty="0"/>
              <a:t>import </a:t>
            </a:r>
            <a:r>
              <a:rPr lang="en-US" sz="1200" dirty="0" err="1"/>
              <a:t>java.util.ArrayList</a:t>
            </a:r>
            <a:r>
              <a:rPr lang="en-US" sz="1200" dirty="0"/>
              <a:t>;</a:t>
            </a:r>
          </a:p>
          <a:p>
            <a:r>
              <a:rPr lang="en-US" sz="1200" dirty="0"/>
              <a:t>import </a:t>
            </a:r>
            <a:r>
              <a:rPr lang="en-US" sz="1200" dirty="0" err="1"/>
              <a:t>java.util.List</a:t>
            </a:r>
            <a:r>
              <a:rPr lang="en-US" sz="1200" dirty="0"/>
              <a:t>;</a:t>
            </a:r>
          </a:p>
          <a:p>
            <a:endParaRPr lang="en-US" sz="1200" dirty="0"/>
          </a:p>
          <a:p>
            <a:r>
              <a:rPr lang="en-US" sz="1200" dirty="0"/>
              <a:t>public class </a:t>
            </a:r>
            <a:r>
              <a:rPr lang="en-US" sz="1200" dirty="0" err="1"/>
              <a:t>ShoppingCart</a:t>
            </a:r>
            <a:r>
              <a:rPr lang="en-US" sz="1200" dirty="0"/>
              <a:t> {</a:t>
            </a:r>
          </a:p>
          <a:p>
            <a:r>
              <a:rPr lang="en-US" sz="1200" dirty="0"/>
              <a:t>	//List of products</a:t>
            </a:r>
          </a:p>
          <a:p>
            <a:r>
              <a:rPr lang="en-US" sz="1200" dirty="0"/>
              <a:t>	List&lt;product&gt; products;</a:t>
            </a:r>
          </a:p>
          <a:p>
            <a:r>
              <a:rPr lang="en-US" sz="1200" dirty="0"/>
              <a:t>	</a:t>
            </a:r>
          </a:p>
          <a:p>
            <a:r>
              <a:rPr lang="en-US" sz="1200" dirty="0"/>
              <a:t>	public </a:t>
            </a:r>
            <a:r>
              <a:rPr lang="en-US" sz="1200" dirty="0" err="1"/>
              <a:t>ShoppingCart</a:t>
            </a:r>
            <a:r>
              <a:rPr lang="en-US" sz="1200" dirty="0"/>
              <a:t>(){</a:t>
            </a:r>
          </a:p>
          <a:p>
            <a:r>
              <a:rPr lang="en-US" sz="1200" dirty="0"/>
              <a:t>		</a:t>
            </a:r>
            <a:r>
              <a:rPr lang="en-US" sz="1200" dirty="0" err="1"/>
              <a:t>this.products</a:t>
            </a:r>
            <a:r>
              <a:rPr lang="en-US" sz="1200" dirty="0"/>
              <a:t>=new </a:t>
            </a:r>
            <a:r>
              <a:rPr lang="en-US" sz="1200" dirty="0" err="1"/>
              <a:t>ArrayList</a:t>
            </a:r>
            <a:r>
              <a:rPr lang="en-US" sz="1200" dirty="0"/>
              <a:t>&lt;product&gt;();</a:t>
            </a:r>
          </a:p>
          <a:p>
            <a:r>
              <a:rPr lang="en-US" sz="1200" dirty="0"/>
              <a:t>	}</a:t>
            </a:r>
          </a:p>
          <a:p>
            <a:r>
              <a:rPr lang="en-US" sz="1200" dirty="0"/>
              <a:t>	</a:t>
            </a:r>
          </a:p>
          <a:p>
            <a:r>
              <a:rPr lang="en-US" sz="1200" dirty="0"/>
              <a:t>	public void </a:t>
            </a:r>
            <a:r>
              <a:rPr lang="en-US" sz="1200" dirty="0" err="1"/>
              <a:t>addproduct</a:t>
            </a:r>
            <a:r>
              <a:rPr lang="en-US" sz="1200" dirty="0"/>
              <a:t>(product product){</a:t>
            </a:r>
          </a:p>
          <a:p>
            <a:r>
              <a:rPr lang="en-US" sz="1200" dirty="0"/>
              <a:t>		</a:t>
            </a:r>
            <a:r>
              <a:rPr lang="en-US" sz="1200" dirty="0" err="1"/>
              <a:t>this.products.add</a:t>
            </a:r>
            <a:r>
              <a:rPr lang="en-US" sz="1200" dirty="0"/>
              <a:t>(product);</a:t>
            </a:r>
          </a:p>
          <a:p>
            <a:r>
              <a:rPr lang="en-US" sz="1200" dirty="0"/>
              <a:t>	}</a:t>
            </a:r>
          </a:p>
          <a:p>
            <a:r>
              <a:rPr lang="en-US" sz="1200" dirty="0"/>
              <a:t>	</a:t>
            </a:r>
          </a:p>
          <a:p>
            <a:r>
              <a:rPr lang="en-US" sz="1200" dirty="0"/>
              <a:t>	public void </a:t>
            </a:r>
            <a:r>
              <a:rPr lang="en-US" sz="1200" dirty="0" err="1"/>
              <a:t>removeproduct</a:t>
            </a:r>
            <a:r>
              <a:rPr lang="en-US" sz="1200" dirty="0"/>
              <a:t>(product product){</a:t>
            </a:r>
          </a:p>
          <a:p>
            <a:r>
              <a:rPr lang="en-US" sz="1200" dirty="0"/>
              <a:t>		</a:t>
            </a:r>
            <a:r>
              <a:rPr lang="en-US" sz="1200" dirty="0" err="1"/>
              <a:t>this.products.remove</a:t>
            </a:r>
            <a:r>
              <a:rPr lang="en-US" sz="1200" dirty="0"/>
              <a:t>(product);</a:t>
            </a:r>
          </a:p>
          <a:p>
            <a:r>
              <a:rPr lang="en-US" sz="1200" dirty="0"/>
              <a:t>	}</a:t>
            </a:r>
          </a:p>
          <a:p>
            <a:r>
              <a:rPr lang="en-US" sz="1200" dirty="0"/>
              <a:t>	</a:t>
            </a:r>
          </a:p>
          <a:p>
            <a:r>
              <a:rPr lang="en-US" sz="1200" dirty="0"/>
              <a:t>	public </a:t>
            </a:r>
            <a:r>
              <a:rPr lang="en-US" sz="1200" dirty="0" err="1"/>
              <a:t>int</a:t>
            </a:r>
            <a:r>
              <a:rPr lang="en-US" sz="1200" dirty="0"/>
              <a:t> </a:t>
            </a:r>
            <a:r>
              <a:rPr lang="en-US" sz="1200" dirty="0" err="1"/>
              <a:t>calculateTotal</a:t>
            </a:r>
            <a:r>
              <a:rPr lang="en-US" sz="1200" dirty="0"/>
              <a:t>(){</a:t>
            </a:r>
          </a:p>
          <a:p>
            <a:r>
              <a:rPr lang="en-US" sz="1200" dirty="0"/>
              <a:t>		</a:t>
            </a:r>
            <a:r>
              <a:rPr lang="en-US" sz="1200" dirty="0" err="1"/>
              <a:t>int</a:t>
            </a:r>
            <a:r>
              <a:rPr lang="en-US" sz="1200" dirty="0"/>
              <a:t> sum = 0;</a:t>
            </a:r>
          </a:p>
          <a:p>
            <a:r>
              <a:rPr lang="en-US" sz="1200" dirty="0"/>
              <a:t>		for(product </a:t>
            </a:r>
            <a:r>
              <a:rPr lang="en-US" sz="1200" dirty="0" err="1"/>
              <a:t>product</a:t>
            </a:r>
            <a:r>
              <a:rPr lang="en-US" sz="1200" dirty="0"/>
              <a:t> : products){</a:t>
            </a:r>
          </a:p>
          <a:p>
            <a:r>
              <a:rPr lang="en-US" sz="1200" dirty="0"/>
              <a:t>			sum += </a:t>
            </a:r>
            <a:r>
              <a:rPr lang="en-US" sz="1200" dirty="0" err="1"/>
              <a:t>product.getPrice</a:t>
            </a:r>
            <a:r>
              <a:rPr lang="en-US" sz="1200" dirty="0"/>
              <a:t>();</a:t>
            </a:r>
          </a:p>
          <a:p>
            <a:r>
              <a:rPr lang="en-US" sz="1200" dirty="0"/>
              <a:t>		}</a:t>
            </a:r>
          </a:p>
          <a:p>
            <a:r>
              <a:rPr lang="en-US" sz="1200" dirty="0"/>
              <a:t>		return sum;</a:t>
            </a:r>
          </a:p>
          <a:p>
            <a:r>
              <a:rPr lang="en-US" sz="1200" dirty="0"/>
              <a:t>	}</a:t>
            </a:r>
          </a:p>
          <a:p>
            <a:r>
              <a:rPr lang="en-US" sz="1200" dirty="0"/>
              <a:t>	</a:t>
            </a:r>
          </a:p>
          <a:p>
            <a:r>
              <a:rPr lang="en-US" sz="1200" dirty="0"/>
              <a:t>	public void pay(</a:t>
            </a:r>
            <a:r>
              <a:rPr lang="en-US" sz="1200" dirty="0" err="1"/>
              <a:t>PaymentStrategy</a:t>
            </a:r>
            <a:r>
              <a:rPr lang="en-US" sz="1200" dirty="0"/>
              <a:t> </a:t>
            </a:r>
            <a:r>
              <a:rPr lang="en-US" sz="1200" dirty="0" err="1"/>
              <a:t>paymentMethod</a:t>
            </a:r>
            <a:r>
              <a:rPr lang="en-US" sz="1200" dirty="0"/>
              <a:t>){</a:t>
            </a:r>
          </a:p>
          <a:p>
            <a:r>
              <a:rPr lang="en-US" sz="1200" dirty="0"/>
              <a:t>		</a:t>
            </a:r>
            <a:r>
              <a:rPr lang="en-US" sz="1200" dirty="0" err="1"/>
              <a:t>int</a:t>
            </a:r>
            <a:r>
              <a:rPr lang="en-US" sz="1200" dirty="0"/>
              <a:t> amount = </a:t>
            </a:r>
            <a:r>
              <a:rPr lang="en-US" sz="1200" dirty="0" err="1"/>
              <a:t>calculateTotal</a:t>
            </a:r>
            <a:r>
              <a:rPr lang="en-US" sz="1200" dirty="0"/>
              <a:t>();</a:t>
            </a:r>
          </a:p>
          <a:p>
            <a:r>
              <a:rPr lang="en-US" sz="1200" dirty="0"/>
              <a:t>		</a:t>
            </a:r>
            <a:r>
              <a:rPr lang="en-US" sz="1200" dirty="0" err="1"/>
              <a:t>paymentMethod.pay</a:t>
            </a:r>
            <a:r>
              <a:rPr lang="en-US" sz="1200" dirty="0"/>
              <a:t>(amount);</a:t>
            </a:r>
          </a:p>
          <a:p>
            <a:r>
              <a:rPr lang="en-US" sz="1200" dirty="0"/>
              <a:t>	}</a:t>
            </a:r>
          </a:p>
          <a:p>
            <a:r>
              <a:rPr lang="en-US" sz="1200" dirty="0"/>
              <a:t>}</a:t>
            </a:r>
          </a:p>
        </p:txBody>
      </p:sp>
    </p:spTree>
    <p:extLst>
      <p:ext uri="{BB962C8B-B14F-4D97-AF65-F5344CB8AC3E}">
        <p14:creationId xmlns:p14="http://schemas.microsoft.com/office/powerpoint/2010/main" val="3128059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1379</Words>
  <Application>Microsoft Office PowerPoint</Application>
  <PresentationFormat>Widescreen</PresentationFormat>
  <Paragraphs>245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dc:creator>
  <cp:lastModifiedBy>Anita Gawali</cp:lastModifiedBy>
  <cp:revision>31</cp:revision>
  <dcterms:created xsi:type="dcterms:W3CDTF">2020-06-21T07:42:26Z</dcterms:created>
  <dcterms:modified xsi:type="dcterms:W3CDTF">2020-11-06T05:48:34Z</dcterms:modified>
</cp:coreProperties>
</file>