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29414D-2466-4757-B20B-226CC7017488}" v="5685" dt="2020-04-05T04:55:34.748"/>
    <p1510:client id="{B6818CCC-0369-476D-93F8-E0758AE96AC0}" v="617" dt="2020-04-05T15:00:11.176"/>
    <p1510:client id="{FF367908-16B9-4AAB-9849-58AB4512A8CB}" v="132" dt="2020-04-04T14:29:53.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7D510D74-7510-4D9D-BFF1-CD9D28A974D6}"/>
              </a:ext>
            </a:extLst>
          </p:cNvPr>
          <p:cNvGraphicFramePr>
            <a:graphicFrameLocks noGrp="1"/>
          </p:cNvGraphicFramePr>
          <p:nvPr>
            <p:ph idx="1"/>
            <p:extLst>
              <p:ext uri="{D42A27DB-BD31-4B8C-83A1-F6EECF244321}">
                <p14:modId xmlns:p14="http://schemas.microsoft.com/office/powerpoint/2010/main" val="1259733985"/>
              </p:ext>
            </p:extLst>
          </p:nvPr>
        </p:nvGraphicFramePr>
        <p:xfrm>
          <a:off x="927265" y="2528248"/>
          <a:ext cx="10515599" cy="2382520"/>
        </p:xfrm>
        <a:graphic>
          <a:graphicData uri="http://schemas.openxmlformats.org/drawingml/2006/table">
            <a:tbl>
              <a:tblPr firstRow="1" bandRow="1">
                <a:tableStyleId>{5C22544A-7EE6-4342-B048-85BDC9FD1C3A}</a:tableStyleId>
              </a:tblPr>
              <a:tblGrid>
                <a:gridCol w="2783279">
                  <a:extLst>
                    <a:ext uri="{9D8B030D-6E8A-4147-A177-3AD203B41FA5}">
                      <a16:colId xmlns:a16="http://schemas.microsoft.com/office/drawing/2014/main" val="657864941"/>
                    </a:ext>
                  </a:extLst>
                </a:gridCol>
                <a:gridCol w="7732320">
                  <a:extLst>
                    <a:ext uri="{9D8B030D-6E8A-4147-A177-3AD203B41FA5}">
                      <a16:colId xmlns:a16="http://schemas.microsoft.com/office/drawing/2014/main" val="2898807824"/>
                    </a:ext>
                  </a:extLst>
                </a:gridCol>
              </a:tblGrid>
              <a:tr h="370840">
                <a:tc>
                  <a:txBody>
                    <a:bodyPr/>
                    <a:lstStyle/>
                    <a:p>
                      <a:r>
                        <a:rPr lang="en-US" dirty="0">
                          <a:solidFill>
                            <a:schemeClr val="tx1"/>
                          </a:solidFill>
                        </a:rPr>
                        <a:t>PRESENTED BY</a:t>
                      </a:r>
                      <a:endParaRPr lang="en-US" dirty="0"/>
                    </a:p>
                  </a:txBody>
                  <a:tcPr>
                    <a:solidFill>
                      <a:schemeClr val="bg2"/>
                    </a:solidFill>
                  </a:tcPr>
                </a:tc>
                <a:tc>
                  <a:txBody>
                    <a:bodyPr/>
                    <a:lstStyle/>
                    <a:p>
                      <a:r>
                        <a:rPr lang="en-US" dirty="0">
                          <a:solidFill>
                            <a:schemeClr val="tx1"/>
                          </a:solidFill>
                        </a:rPr>
                        <a:t>Yuvraj Pandya</a:t>
                      </a:r>
                      <a:endParaRPr lang="en-US" dirty="0"/>
                    </a:p>
                  </a:txBody>
                  <a:tcPr>
                    <a:solidFill>
                      <a:schemeClr val="bg2"/>
                    </a:solidFill>
                  </a:tcPr>
                </a:tc>
                <a:extLst>
                  <a:ext uri="{0D108BD9-81ED-4DB2-BD59-A6C34878D82A}">
                    <a16:rowId xmlns:a16="http://schemas.microsoft.com/office/drawing/2014/main" val="1461041334"/>
                  </a:ext>
                </a:extLst>
              </a:tr>
              <a:tr h="370839">
                <a:tc>
                  <a:txBody>
                    <a:bodyPr/>
                    <a:lstStyle/>
                    <a:p>
                      <a:pPr lvl="0">
                        <a:buNone/>
                      </a:pPr>
                      <a:r>
                        <a:rPr lang="en-US" b="1" dirty="0">
                          <a:solidFill>
                            <a:schemeClr val="tx1"/>
                          </a:solidFill>
                        </a:rPr>
                        <a:t>AGENDA</a:t>
                      </a:r>
                    </a:p>
                  </a:txBody>
                  <a:tcPr>
                    <a:solidFill>
                      <a:schemeClr val="bg2"/>
                    </a:solidFill>
                  </a:tcPr>
                </a:tc>
                <a:tc>
                  <a:txBody>
                    <a:bodyPr/>
                    <a:lstStyle/>
                    <a:p>
                      <a:pPr marL="285750" lvl="0" indent="-285750">
                        <a:buFont typeface="Arial"/>
                        <a:buChar char="•"/>
                      </a:pPr>
                      <a:r>
                        <a:rPr lang="en-US" b="1" dirty="0">
                          <a:solidFill>
                            <a:schemeClr val="tx1"/>
                          </a:solidFill>
                        </a:rPr>
                        <a:t>Present an Exploratory Data Analysis (EDA) on Capital </a:t>
                      </a:r>
                      <a:r>
                        <a:rPr lang="en-US" b="1" dirty="0" err="1">
                          <a:solidFill>
                            <a:schemeClr val="tx1"/>
                          </a:solidFill>
                        </a:rPr>
                        <a:t>BikeShare</a:t>
                      </a:r>
                      <a:r>
                        <a:rPr lang="en-US" b="1" dirty="0">
                          <a:solidFill>
                            <a:schemeClr val="tx1"/>
                          </a:solidFill>
                        </a:rPr>
                        <a:t> system, a one of its kind bike rental program in metro D.C. area launched in 2011</a:t>
                      </a:r>
                      <a:endParaRPr lang="en-US" dirty="0">
                        <a:solidFill>
                          <a:schemeClr val="tx1"/>
                        </a:solidFill>
                      </a:endParaRPr>
                    </a:p>
                    <a:p>
                      <a:pPr marL="285750" lvl="0" indent="-285750">
                        <a:buFont typeface="Arial"/>
                        <a:buChar char="•"/>
                      </a:pPr>
                      <a:r>
                        <a:rPr lang="en-US" sz="1800" b="1" i="0" u="none" strike="noStrike" noProof="0" dirty="0">
                          <a:solidFill>
                            <a:schemeClr val="tx1"/>
                          </a:solidFill>
                          <a:latin typeface="Calibri"/>
                        </a:rPr>
                        <a:t>To unlock hidden piece of information </a:t>
                      </a:r>
                      <a:r>
                        <a:rPr lang="en-US" b="1" dirty="0">
                          <a:solidFill>
                            <a:schemeClr val="tx1"/>
                          </a:solidFill>
                        </a:rPr>
                        <a:t>by analyzing automated data generated over 2 years of operations in 2011 &amp; 2012</a:t>
                      </a:r>
                    </a:p>
                    <a:p>
                      <a:pPr marL="285750" lvl="0" indent="-285750">
                        <a:buFont typeface="Arial"/>
                        <a:buChar char="•"/>
                      </a:pPr>
                      <a:r>
                        <a:rPr lang="en-US" b="1" dirty="0">
                          <a:solidFill>
                            <a:schemeClr val="tx1"/>
                          </a:solidFill>
                        </a:rPr>
                        <a:t>The study shall provide actionable insights to the management on how effective the program has been, the overall response by the citizens, and some sort of predictions on growth in coming years</a:t>
                      </a:r>
                    </a:p>
                  </a:txBody>
                  <a:tcPr>
                    <a:solidFill>
                      <a:schemeClr val="bg2"/>
                    </a:solidFill>
                  </a:tcPr>
                </a:tc>
                <a:extLst>
                  <a:ext uri="{0D108BD9-81ED-4DB2-BD59-A6C34878D82A}">
                    <a16:rowId xmlns:a16="http://schemas.microsoft.com/office/drawing/2014/main" val="3596457425"/>
                  </a:ext>
                </a:extLst>
              </a:tr>
            </a:tbl>
          </a:graphicData>
        </a:graphic>
      </p:graphicFrame>
      <p:sp>
        <p:nvSpPr>
          <p:cNvPr id="8" name="TextBox 7">
            <a:extLst>
              <a:ext uri="{FF2B5EF4-FFF2-40B4-BE49-F238E27FC236}">
                <a16:creationId xmlns:a16="http://schemas.microsoft.com/office/drawing/2014/main" id="{50E23316-0850-4E50-BB95-2E2B0B7ACB7C}"/>
              </a:ext>
            </a:extLst>
          </p:cNvPr>
          <p:cNvSpPr txBox="1"/>
          <p:nvPr/>
        </p:nvSpPr>
        <p:spPr>
          <a:xfrm>
            <a:off x="2298619" y="1200149"/>
            <a:ext cx="6503717" cy="461665"/>
          </a:xfrm>
          <a:prstGeom prst="rect">
            <a:avLst/>
          </a:prstGeom>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t>EDA on Capital </a:t>
            </a:r>
            <a:r>
              <a:rPr lang="en-US" sz="2400" dirty="0" err="1"/>
              <a:t>BikeShare</a:t>
            </a:r>
            <a:r>
              <a:rPr lang="en-US" sz="2400" dirty="0"/>
              <a:t> </a:t>
            </a:r>
            <a:endParaRPr lang="en-US" sz="2400"/>
          </a:p>
        </p:txBody>
      </p:sp>
      <p:pic>
        <p:nvPicPr>
          <p:cNvPr id="9" name="Picture 9" descr="A picture containing drawing&#10;&#10;Description generated with very high confidence">
            <a:extLst>
              <a:ext uri="{FF2B5EF4-FFF2-40B4-BE49-F238E27FC236}">
                <a16:creationId xmlns:a16="http://schemas.microsoft.com/office/drawing/2014/main" id="{4D7AA8B5-AC44-44AE-889D-4A0BA505C8BE}"/>
              </a:ext>
            </a:extLst>
          </p:cNvPr>
          <p:cNvPicPr>
            <a:picLocks noChangeAspect="1"/>
          </p:cNvPicPr>
          <p:nvPr/>
        </p:nvPicPr>
        <p:blipFill>
          <a:blip r:embed="rId2"/>
          <a:stretch>
            <a:fillRect/>
          </a:stretch>
        </p:blipFill>
        <p:spPr>
          <a:xfrm>
            <a:off x="7257803" y="992322"/>
            <a:ext cx="1050968" cy="667512"/>
          </a:xfrm>
          <a:prstGeom prst="rect">
            <a:avLst/>
          </a:prstGeom>
        </p:spPr>
      </p:pic>
    </p:spTree>
    <p:extLst>
      <p:ext uri="{BB962C8B-B14F-4D97-AF65-F5344CB8AC3E}">
        <p14:creationId xmlns:p14="http://schemas.microsoft.com/office/powerpoint/2010/main" val="116377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642995-9385-4CE8-B74A-4A1B1359FB7F}"/>
              </a:ext>
            </a:extLst>
          </p:cNvPr>
          <p:cNvSpPr>
            <a:spLocks noGrp="1"/>
          </p:cNvSpPr>
          <p:nvPr>
            <p:ph type="title"/>
          </p:nvPr>
        </p:nvSpPr>
        <p:spPr>
          <a:xfrm>
            <a:off x="643468" y="623392"/>
            <a:ext cx="3363974" cy="1607060"/>
          </a:xfrm>
          <a:noFill/>
          <a:ln w="19050">
            <a:solidFill>
              <a:schemeClr val="tx1"/>
            </a:solidFill>
          </a:ln>
        </p:spPr>
        <p:txBody>
          <a:bodyPr vert="horz" wrap="square" lIns="91440" tIns="45720" rIns="91440" bIns="45720" rtlCol="0" anchor="ctr">
            <a:normAutofit/>
          </a:bodyPr>
          <a:lstStyle/>
          <a:p>
            <a:pPr algn="ctr"/>
            <a:r>
              <a:rPr lang="en-US" sz="2800" b="1" kern="1200">
                <a:solidFill>
                  <a:schemeClr val="tx1"/>
                </a:solidFill>
                <a:latin typeface="+mj-lt"/>
                <a:ea typeface="+mj-ea"/>
                <a:cs typeface="+mj-cs"/>
              </a:rPr>
              <a:t>Year-Over-Year Growth</a:t>
            </a:r>
          </a:p>
        </p:txBody>
      </p:sp>
      <p:sp>
        <p:nvSpPr>
          <p:cNvPr id="16" name="Title 1">
            <a:extLst>
              <a:ext uri="{FF2B5EF4-FFF2-40B4-BE49-F238E27FC236}">
                <a16:creationId xmlns:a16="http://schemas.microsoft.com/office/drawing/2014/main" id="{6C8319E7-7F4E-4281-A589-2F6637556AAD}"/>
              </a:ext>
            </a:extLst>
          </p:cNvPr>
          <p:cNvSpPr txBox="1">
            <a:spLocks/>
          </p:cNvSpPr>
          <p:nvPr/>
        </p:nvSpPr>
        <p:spPr>
          <a:xfrm>
            <a:off x="643468" y="2638043"/>
            <a:ext cx="3363974" cy="3415623"/>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28600">
              <a:spcAft>
                <a:spcPts val="600"/>
              </a:spcAft>
              <a:buFont typeface="Arial" panose="020B0604020202020204" pitchFamily="34" charset="0"/>
              <a:buChar char="•"/>
            </a:pPr>
            <a:r>
              <a:rPr lang="en-US" sz="1700" b="1">
                <a:latin typeface="+mn-lt"/>
                <a:ea typeface="+mn-ea"/>
                <a:cs typeface="+mn-cs"/>
              </a:rPr>
              <a:t>Total 1.25 million trips and 2 million trips taken in 2011 &amp; 2012, respectively – a 60% growth over a year</a:t>
            </a:r>
            <a:br>
              <a:rPr lang="en-US" sz="1700" b="1">
                <a:latin typeface="+mn-lt"/>
                <a:ea typeface="+mn-ea"/>
                <a:cs typeface="+mn-cs"/>
              </a:rPr>
            </a:br>
            <a:endParaRPr lang="en-US" sz="1700" b="1">
              <a:latin typeface="+mn-lt"/>
              <a:ea typeface="+mn-ea"/>
              <a:cs typeface="+mn-cs"/>
            </a:endParaRPr>
          </a:p>
          <a:p>
            <a:pPr marL="285750" indent="-228600">
              <a:spcAft>
                <a:spcPts val="600"/>
              </a:spcAft>
              <a:buFont typeface="Arial" panose="020B0604020202020204" pitchFamily="34" charset="0"/>
              <a:buChar char="•"/>
            </a:pPr>
            <a:r>
              <a:rPr lang="en-US" sz="1700" b="1">
                <a:latin typeface="+mn-lt"/>
                <a:ea typeface="+mn-ea"/>
                <a:cs typeface="+mn-cs"/>
              </a:rPr>
              <a:t>Trips taken by registered users grew by 62.5% (from 1mn to 1.625mn trips)</a:t>
            </a:r>
            <a:br>
              <a:rPr lang="en-US" sz="1700" b="1">
                <a:latin typeface="+mn-lt"/>
                <a:ea typeface="+mn-ea"/>
                <a:cs typeface="+mn-cs"/>
              </a:rPr>
            </a:br>
            <a:endParaRPr lang="en-US" sz="1700" b="1">
              <a:latin typeface="+mn-lt"/>
              <a:ea typeface="+mn-ea"/>
              <a:cs typeface="+mn-cs"/>
            </a:endParaRPr>
          </a:p>
          <a:p>
            <a:pPr marL="285750" indent="-228600">
              <a:spcAft>
                <a:spcPts val="600"/>
              </a:spcAft>
              <a:buFont typeface="Arial" panose="020B0604020202020204" pitchFamily="34" charset="0"/>
              <a:buChar char="•"/>
            </a:pPr>
            <a:r>
              <a:rPr lang="en-US" sz="1700" b="1">
                <a:latin typeface="+mn-lt"/>
                <a:ea typeface="+mn-ea"/>
                <a:cs typeface="+mn-cs"/>
              </a:rPr>
              <a:t>Avg trips per day grew by ~57% (from ~3.5k trips a day to ~5.5k/day)</a:t>
            </a:r>
          </a:p>
          <a:p>
            <a:pPr marL="285750" indent="-228600">
              <a:spcAft>
                <a:spcPts val="600"/>
              </a:spcAft>
              <a:buFont typeface="Arial" panose="020B0604020202020204" pitchFamily="34" charset="0"/>
              <a:buChar char="•"/>
            </a:pPr>
            <a:endParaRPr lang="en-US" sz="1700" b="1">
              <a:latin typeface="+mn-lt"/>
              <a:ea typeface="+mn-ea"/>
              <a:cs typeface="+mn-cs"/>
            </a:endParaRPr>
          </a:p>
        </p:txBody>
      </p:sp>
      <p:pic>
        <p:nvPicPr>
          <p:cNvPr id="8" name="Picture 9" descr="A screenshot of a cell phone&#10;&#10;Description generated with very high confidence">
            <a:extLst>
              <a:ext uri="{FF2B5EF4-FFF2-40B4-BE49-F238E27FC236}">
                <a16:creationId xmlns:a16="http://schemas.microsoft.com/office/drawing/2014/main" id="{36E884B6-ABF2-4D4A-83E7-8629F0D7F1BA}"/>
              </a:ext>
            </a:extLst>
          </p:cNvPr>
          <p:cNvPicPr>
            <a:picLocks noGrp="1" noChangeAspect="1"/>
          </p:cNvPicPr>
          <p:nvPr>
            <p:ph idx="1"/>
          </p:nvPr>
        </p:nvPicPr>
        <p:blipFill>
          <a:blip r:embed="rId2"/>
          <a:stretch>
            <a:fillRect/>
          </a:stretch>
        </p:blipFill>
        <p:spPr>
          <a:xfrm>
            <a:off x="5130749" y="1293014"/>
            <a:ext cx="6720495" cy="3745760"/>
          </a:xfrm>
          <a:prstGeom prst="rect">
            <a:avLst/>
          </a:prstGeom>
        </p:spPr>
      </p:pic>
      <p:sp>
        <p:nvSpPr>
          <p:cNvPr id="12" name="Title 1">
            <a:extLst>
              <a:ext uri="{FF2B5EF4-FFF2-40B4-BE49-F238E27FC236}">
                <a16:creationId xmlns:a16="http://schemas.microsoft.com/office/drawing/2014/main" id="{93ECFAA5-77CA-45BC-AF01-D0A653ECE079}"/>
              </a:ext>
            </a:extLst>
          </p:cNvPr>
          <p:cNvSpPr txBox="1">
            <a:spLocks/>
          </p:cNvSpPr>
          <p:nvPr/>
        </p:nvSpPr>
        <p:spPr>
          <a:xfrm>
            <a:off x="8360079" y="1216895"/>
            <a:ext cx="3709793" cy="500934"/>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b="1" dirty="0"/>
          </a:p>
        </p:txBody>
      </p:sp>
    </p:spTree>
    <p:extLst>
      <p:ext uri="{BB962C8B-B14F-4D97-AF65-F5344CB8AC3E}">
        <p14:creationId xmlns:p14="http://schemas.microsoft.com/office/powerpoint/2010/main" val="261416023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5A49D88-97A7-45DF-BA45-65E258898A64}"/>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b="1" dirty="0">
                <a:latin typeface="Calibri"/>
                <a:cs typeface="Calibri Light"/>
              </a:rPr>
              <a:t>Behavior Of Rentals Over Months</a:t>
            </a:r>
            <a:endParaRPr lang="en-US" sz="2800" b="1">
              <a:latin typeface="Calibri"/>
              <a:cs typeface="Calibri Light"/>
            </a:endParaRPr>
          </a:p>
        </p:txBody>
      </p:sp>
      <p:sp>
        <p:nvSpPr>
          <p:cNvPr id="3" name="Content Placeholder 2">
            <a:extLst>
              <a:ext uri="{FF2B5EF4-FFF2-40B4-BE49-F238E27FC236}">
                <a16:creationId xmlns:a16="http://schemas.microsoft.com/office/drawing/2014/main" id="{85FC76A9-BC45-4142-BA37-55A5E7237D9F}"/>
              </a:ext>
            </a:extLst>
          </p:cNvPr>
          <p:cNvSpPr>
            <a:spLocks noGrp="1"/>
          </p:cNvSpPr>
          <p:nvPr>
            <p:ph idx="1"/>
          </p:nvPr>
        </p:nvSpPr>
        <p:spPr>
          <a:xfrm>
            <a:off x="643468" y="2638043"/>
            <a:ext cx="3363974" cy="3415623"/>
          </a:xfrm>
        </p:spPr>
        <p:txBody>
          <a:bodyPr vert="horz" lIns="91440" tIns="45720" rIns="91440" bIns="45720" rtlCol="0">
            <a:normAutofit/>
          </a:bodyPr>
          <a:lstStyle/>
          <a:p>
            <a:r>
              <a:rPr lang="en-US" sz="1400" b="1">
                <a:cs typeface="Calibri"/>
              </a:rPr>
              <a:t>The median of the boxplots over the months across years is increasing</a:t>
            </a:r>
            <a:br>
              <a:rPr lang="en-US" sz="1400" b="1">
                <a:cs typeface="Calibri"/>
              </a:rPr>
            </a:br>
            <a:endParaRPr lang="en-US" sz="1400" b="1">
              <a:cs typeface="Calibri"/>
            </a:endParaRPr>
          </a:p>
          <a:p>
            <a:r>
              <a:rPr lang="en-US" sz="1400" b="1">
                <a:cs typeface="Calibri"/>
              </a:rPr>
              <a:t>The rentals show increasing trends from Jan to June months, and then start to decrease </a:t>
            </a:r>
          </a:p>
          <a:p>
            <a:r>
              <a:rPr lang="en-US" sz="1400" b="1">
                <a:cs typeface="Calibri"/>
              </a:rPr>
              <a:t>The pattern repeats in both the years clearly showing the cyclic behavior of the rentals</a:t>
            </a:r>
          </a:p>
          <a:p>
            <a:r>
              <a:rPr lang="en-US" sz="1400" b="1">
                <a:cs typeface="Calibri"/>
              </a:rPr>
              <a:t>The months of Summer season show the pick in demand</a:t>
            </a:r>
          </a:p>
          <a:p>
            <a:r>
              <a:rPr lang="en-US" sz="1400" b="1">
                <a:cs typeface="Calibri"/>
              </a:rPr>
              <a:t>Sluggish demand is seen in the months Winter season</a:t>
            </a:r>
          </a:p>
        </p:txBody>
      </p:sp>
      <p:pic>
        <p:nvPicPr>
          <p:cNvPr id="4" name="Picture 4" descr="A screenshot of a cell phone&#10;&#10;Description generated with very high confidence">
            <a:extLst>
              <a:ext uri="{FF2B5EF4-FFF2-40B4-BE49-F238E27FC236}">
                <a16:creationId xmlns:a16="http://schemas.microsoft.com/office/drawing/2014/main" id="{F54D85C9-3F10-4156-AD8D-BC32603BEB44}"/>
              </a:ext>
            </a:extLst>
          </p:cNvPr>
          <p:cNvPicPr>
            <a:picLocks noChangeAspect="1"/>
          </p:cNvPicPr>
          <p:nvPr/>
        </p:nvPicPr>
        <p:blipFill>
          <a:blip r:embed="rId2"/>
          <a:stretch>
            <a:fillRect/>
          </a:stretch>
        </p:blipFill>
        <p:spPr>
          <a:xfrm>
            <a:off x="5297763" y="1606165"/>
            <a:ext cx="6250769" cy="3484802"/>
          </a:xfrm>
          <a:prstGeom prst="rect">
            <a:avLst/>
          </a:prstGeom>
        </p:spPr>
      </p:pic>
    </p:spTree>
    <p:extLst>
      <p:ext uri="{BB962C8B-B14F-4D97-AF65-F5344CB8AC3E}">
        <p14:creationId xmlns:p14="http://schemas.microsoft.com/office/powerpoint/2010/main" val="159140524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8A4132F-DEC6-4332-A00C-A11AD4519B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64965EAE-E41A-435F-B993-07E824B6C9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0"/>
            <a:ext cx="7539895"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152F8994-E6D4-4311-9548-C3607BC436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7092985"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D63F5AF-0968-40B4-9956-55EE5A8A9A8F}"/>
              </a:ext>
            </a:extLst>
          </p:cNvPr>
          <p:cNvSpPr>
            <a:spLocks noGrp="1"/>
          </p:cNvSpPr>
          <p:nvPr>
            <p:ph type="title"/>
          </p:nvPr>
        </p:nvSpPr>
        <p:spPr>
          <a:xfrm>
            <a:off x="838199" y="365125"/>
            <a:ext cx="5529943" cy="1325563"/>
          </a:xfrm>
        </p:spPr>
        <p:txBody>
          <a:bodyPr>
            <a:normAutofit/>
          </a:bodyPr>
          <a:lstStyle/>
          <a:p>
            <a:r>
              <a:rPr lang="en-US" b="1">
                <a:cs typeface="Calibri Light"/>
              </a:rPr>
              <a:t>Behavior Of Rentals Over Seasons</a:t>
            </a:r>
          </a:p>
        </p:txBody>
      </p:sp>
      <p:sp>
        <p:nvSpPr>
          <p:cNvPr id="3" name="Content Placeholder 2">
            <a:extLst>
              <a:ext uri="{FF2B5EF4-FFF2-40B4-BE49-F238E27FC236}">
                <a16:creationId xmlns:a16="http://schemas.microsoft.com/office/drawing/2014/main" id="{EB103405-6F44-4174-9BC4-D3C18D66C4B9}"/>
              </a:ext>
            </a:extLst>
          </p:cNvPr>
          <p:cNvSpPr>
            <a:spLocks noGrp="1"/>
          </p:cNvSpPr>
          <p:nvPr>
            <p:ph idx="1"/>
          </p:nvPr>
        </p:nvSpPr>
        <p:spPr>
          <a:xfrm>
            <a:off x="838199" y="1825625"/>
            <a:ext cx="4142091" cy="3399518"/>
          </a:xfrm>
        </p:spPr>
        <p:txBody>
          <a:bodyPr vert="horz" lIns="91440" tIns="45720" rIns="91440" bIns="45720" rtlCol="0" anchor="t">
            <a:normAutofit lnSpcReduction="10000"/>
          </a:bodyPr>
          <a:lstStyle/>
          <a:p>
            <a:r>
              <a:rPr lang="en-US" sz="1600" b="1" dirty="0">
                <a:cs typeface="Calibri"/>
              </a:rPr>
              <a:t>The highest rental demands is seen during the Summer season, followed by Spring and Fall</a:t>
            </a:r>
          </a:p>
          <a:p>
            <a:r>
              <a:rPr lang="en-US" sz="1600" b="1" dirty="0">
                <a:cs typeface="Calibri"/>
              </a:rPr>
              <a:t>Users do not prefer to ride during the Winter season maybe due to unfavorable conditions such as less visibility, light snow and low temperatures</a:t>
            </a:r>
          </a:p>
          <a:p>
            <a:r>
              <a:rPr lang="en-US" sz="1600" b="1" dirty="0">
                <a:cs typeface="Calibri"/>
              </a:rPr>
              <a:t>An overlap between the season and the weather conditions indicate that the bikers prefer clear/slightly cloudy weather the most which is seen during Summer, Spring and Fall</a:t>
            </a:r>
          </a:p>
          <a:p>
            <a:r>
              <a:rPr lang="en-US" sz="1600" b="1" dirty="0">
                <a:cs typeface="Calibri"/>
              </a:rPr>
              <a:t>The pattern in rental demand is cyclic in nature – repeating across both the years</a:t>
            </a:r>
          </a:p>
          <a:p>
            <a:endParaRPr lang="en-US" sz="1600" b="1">
              <a:cs typeface="Calibri"/>
            </a:endParaRPr>
          </a:p>
        </p:txBody>
      </p:sp>
      <p:pic>
        <p:nvPicPr>
          <p:cNvPr id="8" name="Picture 8" descr="A screenshot of a cell phone&#10;&#10;Description generated with very high confidence">
            <a:extLst>
              <a:ext uri="{FF2B5EF4-FFF2-40B4-BE49-F238E27FC236}">
                <a16:creationId xmlns:a16="http://schemas.microsoft.com/office/drawing/2014/main" id="{1B16B9AF-656A-46CD-A9A2-898FC9FC3CC7}"/>
              </a:ext>
            </a:extLst>
          </p:cNvPr>
          <p:cNvPicPr>
            <a:picLocks noChangeAspect="1"/>
          </p:cNvPicPr>
          <p:nvPr/>
        </p:nvPicPr>
        <p:blipFill>
          <a:blip r:embed="rId2"/>
          <a:stretch>
            <a:fillRect/>
          </a:stretch>
        </p:blipFill>
        <p:spPr>
          <a:xfrm>
            <a:off x="7113415" y="1093344"/>
            <a:ext cx="4928131" cy="2688179"/>
          </a:xfrm>
          <a:prstGeom prst="rect">
            <a:avLst/>
          </a:prstGeom>
        </p:spPr>
      </p:pic>
      <p:pic>
        <p:nvPicPr>
          <p:cNvPr id="10" name="Picture 10" descr="A screen shot of a city&#10;&#10;Description generated with high confidence">
            <a:extLst>
              <a:ext uri="{FF2B5EF4-FFF2-40B4-BE49-F238E27FC236}">
                <a16:creationId xmlns:a16="http://schemas.microsoft.com/office/drawing/2014/main" id="{81CCE110-3E82-48B9-B356-D5E308E3D582}"/>
              </a:ext>
            </a:extLst>
          </p:cNvPr>
          <p:cNvPicPr>
            <a:picLocks noChangeAspect="1"/>
          </p:cNvPicPr>
          <p:nvPr/>
        </p:nvPicPr>
        <p:blipFill>
          <a:blip r:embed="rId3"/>
          <a:stretch>
            <a:fillRect/>
          </a:stretch>
        </p:blipFill>
        <p:spPr>
          <a:xfrm>
            <a:off x="6941663" y="3834038"/>
            <a:ext cx="5110322" cy="2785125"/>
          </a:xfrm>
          <a:prstGeom prst="rect">
            <a:avLst/>
          </a:prstGeom>
        </p:spPr>
      </p:pic>
    </p:spTree>
    <p:extLst>
      <p:ext uri="{BB962C8B-B14F-4D97-AF65-F5344CB8AC3E}">
        <p14:creationId xmlns:p14="http://schemas.microsoft.com/office/powerpoint/2010/main" val="288492658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0248DC1-10DB-418B-BFCB-F0EF224DA796}"/>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b="1">
                <a:cs typeface="Calibri Light"/>
              </a:rPr>
              <a:t>Behavior Of Rentals Over Hours Of The Day</a:t>
            </a:r>
          </a:p>
        </p:txBody>
      </p:sp>
      <p:sp>
        <p:nvSpPr>
          <p:cNvPr id="3" name="Content Placeholder 2">
            <a:extLst>
              <a:ext uri="{FF2B5EF4-FFF2-40B4-BE49-F238E27FC236}">
                <a16:creationId xmlns:a16="http://schemas.microsoft.com/office/drawing/2014/main" id="{95C6F046-66ED-4F7A-AC1D-9BD6075EE63C}"/>
              </a:ext>
            </a:extLst>
          </p:cNvPr>
          <p:cNvSpPr>
            <a:spLocks noGrp="1"/>
          </p:cNvSpPr>
          <p:nvPr>
            <p:ph idx="1"/>
          </p:nvPr>
        </p:nvSpPr>
        <p:spPr>
          <a:xfrm>
            <a:off x="643468" y="2638043"/>
            <a:ext cx="3363974" cy="3415623"/>
          </a:xfrm>
        </p:spPr>
        <p:txBody>
          <a:bodyPr vert="horz" lIns="91440" tIns="45720" rIns="91440" bIns="45720" rtlCol="0">
            <a:normAutofit/>
          </a:bodyPr>
          <a:lstStyle/>
          <a:p>
            <a:r>
              <a:rPr lang="en-US" sz="2000" b="1">
                <a:cs typeface="Calibri"/>
              </a:rPr>
              <a:t>Rental demand picks between 7am-8am and 5pm-6pm</a:t>
            </a:r>
          </a:p>
          <a:p>
            <a:r>
              <a:rPr lang="en-US" sz="2000" b="1">
                <a:cs typeface="Calibri"/>
              </a:rPr>
              <a:t>Can be attributed to the regular office workers which prefer bicycle as their transportation option</a:t>
            </a:r>
          </a:p>
          <a:p>
            <a:r>
              <a:rPr lang="en-US" sz="2000" b="1">
                <a:cs typeface="Calibri"/>
              </a:rPr>
              <a:t>Demand is almost relatively constant between the pick hours </a:t>
            </a:r>
          </a:p>
        </p:txBody>
      </p:sp>
      <p:pic>
        <p:nvPicPr>
          <p:cNvPr id="4" name="Picture 4" descr="A screenshot of a cell phone&#10;&#10;Description generated with high confidence">
            <a:extLst>
              <a:ext uri="{FF2B5EF4-FFF2-40B4-BE49-F238E27FC236}">
                <a16:creationId xmlns:a16="http://schemas.microsoft.com/office/drawing/2014/main" id="{DC3D8811-D715-4F2C-A2D1-25160507E8EC}"/>
              </a:ext>
            </a:extLst>
          </p:cNvPr>
          <p:cNvPicPr>
            <a:picLocks noChangeAspect="1"/>
          </p:cNvPicPr>
          <p:nvPr/>
        </p:nvPicPr>
        <p:blipFill>
          <a:blip r:embed="rId2"/>
          <a:stretch>
            <a:fillRect/>
          </a:stretch>
        </p:blipFill>
        <p:spPr>
          <a:xfrm>
            <a:off x="4942859" y="1386837"/>
            <a:ext cx="7096274" cy="3819073"/>
          </a:xfrm>
          <a:prstGeom prst="rect">
            <a:avLst/>
          </a:prstGeom>
        </p:spPr>
      </p:pic>
    </p:spTree>
    <p:extLst>
      <p:ext uri="{BB962C8B-B14F-4D97-AF65-F5344CB8AC3E}">
        <p14:creationId xmlns:p14="http://schemas.microsoft.com/office/powerpoint/2010/main" val="172458361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BD6125A-F922-4D50-9CCA-8A427B9A1742}"/>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b="1">
                <a:cs typeface="Calibri Light"/>
              </a:rPr>
              <a:t>Impact Of Temperature On Rental Demand</a:t>
            </a:r>
          </a:p>
        </p:txBody>
      </p:sp>
      <p:sp>
        <p:nvSpPr>
          <p:cNvPr id="3" name="Content Placeholder 2">
            <a:extLst>
              <a:ext uri="{FF2B5EF4-FFF2-40B4-BE49-F238E27FC236}">
                <a16:creationId xmlns:a16="http://schemas.microsoft.com/office/drawing/2014/main" id="{8709F4E0-B029-430C-BA4C-0B09BCB0B78E}"/>
              </a:ext>
            </a:extLst>
          </p:cNvPr>
          <p:cNvSpPr>
            <a:spLocks noGrp="1"/>
          </p:cNvSpPr>
          <p:nvPr>
            <p:ph idx="1"/>
          </p:nvPr>
        </p:nvSpPr>
        <p:spPr>
          <a:xfrm>
            <a:off x="643468" y="2638043"/>
            <a:ext cx="3363974" cy="3415623"/>
          </a:xfrm>
        </p:spPr>
        <p:txBody>
          <a:bodyPr vert="horz" lIns="91440" tIns="45720" rIns="91440" bIns="45720" rtlCol="0" anchor="t">
            <a:normAutofit/>
          </a:bodyPr>
          <a:lstStyle/>
          <a:p>
            <a:r>
              <a:rPr lang="en-US" sz="1400" b="1" dirty="0">
                <a:cs typeface="Calibri"/>
              </a:rPr>
              <a:t>Positive correlation between average temperature and average demand</a:t>
            </a:r>
          </a:p>
          <a:p>
            <a:r>
              <a:rPr lang="en-US" sz="1400" b="1" dirty="0">
                <a:cs typeface="Calibri"/>
              </a:rPr>
              <a:t>Average temperature and demand are highest during Summer season</a:t>
            </a:r>
          </a:p>
          <a:p>
            <a:r>
              <a:rPr lang="en-US" sz="1400" b="1" dirty="0">
                <a:cs typeface="Calibri"/>
              </a:rPr>
              <a:t>Overlap in average demand across Summer, Spring and Fall seasons however average temperature are different </a:t>
            </a:r>
          </a:p>
          <a:p>
            <a:r>
              <a:rPr lang="en-US" sz="1400" b="1" dirty="0">
                <a:cs typeface="Calibri"/>
              </a:rPr>
              <a:t>Temperature is not the only deciding factor behind renting a bike – other factors such as humidity, wind speed, feel-like temp might influence the decision to rent a bike</a:t>
            </a:r>
          </a:p>
        </p:txBody>
      </p:sp>
      <p:pic>
        <p:nvPicPr>
          <p:cNvPr id="6" name="Picture 6" descr="A close up of a map&#10;&#10;Description generated with high confidence">
            <a:extLst>
              <a:ext uri="{FF2B5EF4-FFF2-40B4-BE49-F238E27FC236}">
                <a16:creationId xmlns:a16="http://schemas.microsoft.com/office/drawing/2014/main" id="{882018AE-8495-464F-B09D-5487EF075DC0}"/>
              </a:ext>
            </a:extLst>
          </p:cNvPr>
          <p:cNvPicPr>
            <a:picLocks noChangeAspect="1"/>
          </p:cNvPicPr>
          <p:nvPr/>
        </p:nvPicPr>
        <p:blipFill>
          <a:blip r:embed="rId2"/>
          <a:stretch>
            <a:fillRect/>
          </a:stretch>
        </p:blipFill>
        <p:spPr>
          <a:xfrm>
            <a:off x="4744528" y="1377921"/>
            <a:ext cx="7409427" cy="2960084"/>
          </a:xfrm>
          <a:prstGeom prst="rect">
            <a:avLst/>
          </a:prstGeom>
        </p:spPr>
      </p:pic>
    </p:spTree>
    <p:extLst>
      <p:ext uri="{BB962C8B-B14F-4D97-AF65-F5344CB8AC3E}">
        <p14:creationId xmlns:p14="http://schemas.microsoft.com/office/powerpoint/2010/main" val="2392371077"/>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3678C4F-6E8A-4C0B-BB45-BA442307557A}"/>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US" sz="2800" b="1">
                <a:cs typeface="Calibri Light"/>
              </a:rPr>
              <a:t>Behavior Of Users Across Weekdays</a:t>
            </a:r>
            <a:endParaRPr lang="en-US" sz="2800" b="1"/>
          </a:p>
        </p:txBody>
      </p:sp>
      <p:sp>
        <p:nvSpPr>
          <p:cNvPr id="3" name="Content Placeholder 2">
            <a:extLst>
              <a:ext uri="{FF2B5EF4-FFF2-40B4-BE49-F238E27FC236}">
                <a16:creationId xmlns:a16="http://schemas.microsoft.com/office/drawing/2014/main" id="{712EBC22-105A-4244-85F7-6A918513FD22}"/>
              </a:ext>
            </a:extLst>
          </p:cNvPr>
          <p:cNvSpPr>
            <a:spLocks noGrp="1"/>
          </p:cNvSpPr>
          <p:nvPr>
            <p:ph idx="1"/>
          </p:nvPr>
        </p:nvSpPr>
        <p:spPr>
          <a:xfrm>
            <a:off x="643468" y="2638043"/>
            <a:ext cx="3363974" cy="3415623"/>
          </a:xfrm>
        </p:spPr>
        <p:txBody>
          <a:bodyPr vert="horz" lIns="91440" tIns="45720" rIns="91440" bIns="45720" rtlCol="0">
            <a:normAutofit/>
          </a:bodyPr>
          <a:lstStyle/>
          <a:p>
            <a:r>
              <a:rPr lang="en-US" sz="1600" b="1">
                <a:cs typeface="Calibri"/>
              </a:rPr>
              <a:t>Registered users demands are high on working days (Monday through Friday) while the casual users demands are high on weekends</a:t>
            </a:r>
          </a:p>
          <a:p>
            <a:r>
              <a:rPr lang="en-US" sz="1600" b="1">
                <a:cs typeface="Calibri"/>
              </a:rPr>
              <a:t>Both set of users suggest different set of puposes</a:t>
            </a:r>
          </a:p>
          <a:p>
            <a:r>
              <a:rPr lang="en-US" sz="1600" b="1">
                <a:cs typeface="Calibri"/>
              </a:rPr>
              <a:t>Registered users might be regular office workers, students for </a:t>
            </a:r>
          </a:p>
          <a:p>
            <a:r>
              <a:rPr lang="en-US" sz="1600" b="1">
                <a:cs typeface="Calibri"/>
              </a:rPr>
              <a:t>Casual users might be tourists, fitness enthusiasts who wants to explore the city</a:t>
            </a:r>
            <a:endParaRPr lang="en-US" sz="1600" b="1" dirty="0">
              <a:cs typeface="Calibri"/>
            </a:endParaRPr>
          </a:p>
        </p:txBody>
      </p:sp>
      <p:pic>
        <p:nvPicPr>
          <p:cNvPr id="4" name="Picture 4" descr="A close up of a map&#10;&#10;Description generated with very high confidence">
            <a:extLst>
              <a:ext uri="{FF2B5EF4-FFF2-40B4-BE49-F238E27FC236}">
                <a16:creationId xmlns:a16="http://schemas.microsoft.com/office/drawing/2014/main" id="{BE604CA0-3A4A-4402-93EE-A4F3422A19E2}"/>
              </a:ext>
            </a:extLst>
          </p:cNvPr>
          <p:cNvPicPr>
            <a:picLocks noChangeAspect="1"/>
          </p:cNvPicPr>
          <p:nvPr/>
        </p:nvPicPr>
        <p:blipFill>
          <a:blip r:embed="rId2"/>
          <a:stretch>
            <a:fillRect/>
          </a:stretch>
        </p:blipFill>
        <p:spPr>
          <a:xfrm>
            <a:off x="5297763" y="1145171"/>
            <a:ext cx="6250769" cy="4406791"/>
          </a:xfrm>
          <a:prstGeom prst="rect">
            <a:avLst/>
          </a:prstGeom>
        </p:spPr>
      </p:pic>
    </p:spTree>
    <p:extLst>
      <p:ext uri="{BB962C8B-B14F-4D97-AF65-F5344CB8AC3E}">
        <p14:creationId xmlns:p14="http://schemas.microsoft.com/office/powerpoint/2010/main" val="87087138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EB202-BCCD-41E6-8A8B-F6DB943A7A0A}"/>
              </a:ext>
            </a:extLst>
          </p:cNvPr>
          <p:cNvSpPr>
            <a:spLocks noGrp="1"/>
          </p:cNvSpPr>
          <p:nvPr>
            <p:ph type="title"/>
          </p:nvPr>
        </p:nvSpPr>
        <p:spPr/>
        <p:txBody>
          <a:bodyPr/>
          <a:lstStyle/>
          <a:p>
            <a:r>
              <a:rPr lang="en-US" b="1">
                <a:cs typeface="Calibri Light"/>
              </a:rPr>
              <a:t>Conclusion</a:t>
            </a:r>
            <a:endParaRPr lang="en-US"/>
          </a:p>
        </p:txBody>
      </p:sp>
      <p:sp>
        <p:nvSpPr>
          <p:cNvPr id="3" name="Content Placeholder 2">
            <a:extLst>
              <a:ext uri="{FF2B5EF4-FFF2-40B4-BE49-F238E27FC236}">
                <a16:creationId xmlns:a16="http://schemas.microsoft.com/office/drawing/2014/main" id="{FDD74A94-0690-4F49-90D6-DEBEAC426B4E}"/>
              </a:ext>
            </a:extLst>
          </p:cNvPr>
          <p:cNvSpPr>
            <a:spLocks noGrp="1"/>
          </p:cNvSpPr>
          <p:nvPr>
            <p:ph idx="1"/>
          </p:nvPr>
        </p:nvSpPr>
        <p:spPr/>
        <p:txBody>
          <a:bodyPr vert="horz" lIns="91440" tIns="45720" rIns="91440" bIns="45720" rtlCol="0" anchor="t">
            <a:normAutofit fontScale="85000" lnSpcReduction="10000"/>
          </a:bodyPr>
          <a:lstStyle/>
          <a:p>
            <a:pPr marL="514350" indent="-514350">
              <a:buAutoNum type="arabicPeriod"/>
            </a:pPr>
            <a:r>
              <a:rPr lang="en-US">
                <a:ea typeface="+mn-lt"/>
                <a:cs typeface="+mn-lt"/>
              </a:rPr>
              <a:t>The Bike Sharing Program overall has seen a good response and growth by  the </a:t>
            </a:r>
            <a:r>
              <a:rPr lang="en-US" dirty="0">
                <a:ea typeface="+mn-lt"/>
                <a:cs typeface="+mn-lt"/>
              </a:rPr>
              <a:t>citizens. The trend in the incresing demands suggest that the citizens are considering renting the bike as a serious alternative transportation option in </a:t>
            </a:r>
            <a:r>
              <a:rPr lang="en-US">
                <a:ea typeface="+mn-lt"/>
                <a:cs typeface="+mn-lt"/>
              </a:rPr>
              <a:t>their daily lives.</a:t>
            </a:r>
          </a:p>
          <a:p>
            <a:pPr marL="514350" indent="-514350">
              <a:buAutoNum type="arabicPeriod"/>
            </a:pPr>
            <a:r>
              <a:rPr lang="en-US">
                <a:ea typeface="+mn-lt"/>
                <a:cs typeface="+mn-lt"/>
              </a:rPr>
              <a:t>The trends and patterns of demands clearly are cyclic in nature. The demands pick during Summer, stay relative steady during Spring and Fall, considerably decrease during the Winter season. This pattern repeats the next year.</a:t>
            </a:r>
          </a:p>
          <a:p>
            <a:pPr marL="514350" indent="-514350">
              <a:buAutoNum type="arabicPeriod"/>
            </a:pPr>
            <a:r>
              <a:rPr lang="en-US">
                <a:ea typeface="+mn-lt"/>
                <a:cs typeface="+mn-lt"/>
              </a:rPr>
              <a:t>Temperature alone is not a deciding factor behind rental decision though there is a correlation. The other weather conditions might factor in too.</a:t>
            </a:r>
          </a:p>
          <a:p>
            <a:pPr marL="514350" indent="-514350">
              <a:buAutoNum type="arabicPeriod"/>
            </a:pPr>
            <a:r>
              <a:rPr lang="en-US">
                <a:ea typeface="+mn-lt"/>
                <a:cs typeface="+mn-lt"/>
              </a:rPr>
              <a:t>The purpose of the casual and registered users are different. Registered users opt for bikes to carry on in their routine lives so their sources and destinations can also be predicted, where as the casual users hire a bike to roam around the city - to explore its nooks and corners.</a:t>
            </a:r>
            <a:endParaRPr lang="en-US">
              <a:cs typeface="Calibri" panose="020F0502020204030204"/>
            </a:endParaRPr>
          </a:p>
        </p:txBody>
      </p:sp>
    </p:spTree>
    <p:extLst>
      <p:ext uri="{BB962C8B-B14F-4D97-AF65-F5344CB8AC3E}">
        <p14:creationId xmlns:p14="http://schemas.microsoft.com/office/powerpoint/2010/main" val="43964130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Year-Over-Year Growth</vt:lpstr>
      <vt:lpstr>Behavior Of Rentals Over Months</vt:lpstr>
      <vt:lpstr>Behavior Of Rentals Over Seasons</vt:lpstr>
      <vt:lpstr>Behavior Of Rentals Over Hours Of The Day</vt:lpstr>
      <vt:lpstr>Impact Of Temperature On Rental Demand</vt:lpstr>
      <vt:lpstr>Behavior Of Users Across Weekdays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913</cp:revision>
  <dcterms:created xsi:type="dcterms:W3CDTF">2020-04-04T14:23:29Z</dcterms:created>
  <dcterms:modified xsi:type="dcterms:W3CDTF">2020-04-05T15:05:27Z</dcterms:modified>
</cp:coreProperties>
</file>