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sldIdLst>
    <p:sldId id="256" r:id="rId2"/>
    <p:sldId id="257" r:id="rId3"/>
    <p:sldId id="258" r:id="rId4"/>
    <p:sldId id="259" r:id="rId5"/>
    <p:sldId id="267" r:id="rId6"/>
    <p:sldId id="268" r:id="rId7"/>
    <p:sldId id="269" r:id="rId8"/>
    <p:sldId id="270" r:id="rId9"/>
    <p:sldId id="271" r:id="rId10"/>
    <p:sldId id="272" r:id="rId11"/>
    <p:sldId id="275" r:id="rId12"/>
    <p:sldId id="27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382488-A7FD-4D1F-936E-64490379F6B5}" type="datetimeFigureOut">
              <a:rPr lang="en-IN" smtClean="0"/>
              <a:t>05-08-2025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7F916F50-0917-4D5B-A0B6-5327E5B25320}"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27812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82488-A7FD-4D1F-936E-64490379F6B5}"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916F50-0917-4D5B-A0B6-5327E5B25320}"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392673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82488-A7FD-4D1F-936E-64490379F6B5}"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916F50-0917-4D5B-A0B6-5327E5B25320}"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0219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82488-A7FD-4D1F-936E-64490379F6B5}"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916F50-0917-4D5B-A0B6-5327E5B25320}"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5044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382488-A7FD-4D1F-936E-64490379F6B5}"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F916F50-0917-4D5B-A0B6-5327E5B25320}"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134128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382488-A7FD-4D1F-936E-64490379F6B5}" type="datetimeFigureOut">
              <a:rPr lang="en-IN" smtClean="0"/>
              <a:t>05-08-2025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916F50-0917-4D5B-A0B6-5327E5B25320}"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4451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382488-A7FD-4D1F-936E-64490379F6B5}" type="datetimeFigureOut">
              <a:rPr lang="en-IN" smtClean="0"/>
              <a:t>05-08-2025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F916F50-0917-4D5B-A0B6-5327E5B25320}"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5712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382488-A7FD-4D1F-936E-64490379F6B5}" type="datetimeFigureOut">
              <a:rPr lang="en-IN" smtClean="0"/>
              <a:t>05-08-2025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F916F50-0917-4D5B-A0B6-5327E5B25320}"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5706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382488-A7FD-4D1F-936E-64490379F6B5}" type="datetimeFigureOut">
              <a:rPr lang="en-IN" smtClean="0"/>
              <a:t>05-08-2025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F916F50-0917-4D5B-A0B6-5327E5B25320}" type="slidenum">
              <a:rPr lang="en-IN" smtClean="0"/>
              <a:t>‹#›</a:t>
            </a:fld>
            <a:endParaRPr lang="en-IN"/>
          </a:p>
        </p:txBody>
      </p:sp>
    </p:spTree>
    <p:extLst>
      <p:ext uri="{BB962C8B-B14F-4D97-AF65-F5344CB8AC3E}">
        <p14:creationId xmlns:p14="http://schemas.microsoft.com/office/powerpoint/2010/main" val="220990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82488-A7FD-4D1F-936E-64490379F6B5}" type="datetimeFigureOut">
              <a:rPr lang="en-IN" smtClean="0"/>
              <a:t>05-08-2025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F916F50-0917-4D5B-A0B6-5327E5B25320}"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75922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3382488-A7FD-4D1F-936E-64490379F6B5}" type="datetimeFigureOut">
              <a:rPr lang="en-IN" smtClean="0"/>
              <a:t>05-08-2025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7F916F50-0917-4D5B-A0B6-5327E5B25320}"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64484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3382488-A7FD-4D1F-936E-64490379F6B5}" type="datetimeFigureOut">
              <a:rPr lang="en-IN" smtClean="0"/>
              <a:t>05-08-2025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F916F50-0917-4D5B-A0B6-5327E5B25320}"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8417510"/>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13" Type="http://schemas.microsoft.com/office/2007/relationships/hdphoto" Target="../media/hdphoto36.wdp"/><Relationship Id="rId3" Type="http://schemas.microsoft.com/office/2007/relationships/hdphoto" Target="../media/hdphoto31.wdp"/><Relationship Id="rId7" Type="http://schemas.microsoft.com/office/2007/relationships/hdphoto" Target="../media/hdphoto33.wdp"/><Relationship Id="rId12"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4.png"/><Relationship Id="rId11" Type="http://schemas.microsoft.com/office/2007/relationships/hdphoto" Target="../media/hdphoto35.wdp"/><Relationship Id="rId5" Type="http://schemas.microsoft.com/office/2007/relationships/hdphoto" Target="../media/hdphoto32.wdp"/><Relationship Id="rId10" Type="http://schemas.openxmlformats.org/officeDocument/2006/relationships/image" Target="../media/image36.png"/><Relationship Id="rId4" Type="http://schemas.openxmlformats.org/officeDocument/2006/relationships/image" Target="../media/image33.png"/><Relationship Id="rId9" Type="http://schemas.microsoft.com/office/2007/relationships/hdphoto" Target="../media/hdphoto34.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microsoft.com/office/2007/relationships/hdphoto" Target="../media/hdphoto6.wdp"/><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microsoft.com/office/2007/relationships/hdphoto" Target="../media/hdphoto5.wdp"/><Relationship Id="rId5" Type="http://schemas.microsoft.com/office/2007/relationships/hdphoto" Target="../media/hdphoto2.wdp"/><Relationship Id="rId10" Type="http://schemas.openxmlformats.org/officeDocument/2006/relationships/image" Target="../media/image6.png"/><Relationship Id="rId4" Type="http://schemas.openxmlformats.org/officeDocument/2006/relationships/image" Target="../media/image3.png"/><Relationship Id="rId9" Type="http://schemas.microsoft.com/office/2007/relationships/hdphoto" Target="../media/hdphoto4.wdp"/></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12.wdp"/><Relationship Id="rId3" Type="http://schemas.microsoft.com/office/2007/relationships/hdphoto" Target="../media/hdphoto7.wdp"/><Relationship Id="rId7" Type="http://schemas.microsoft.com/office/2007/relationships/hdphoto" Target="../media/hdphoto9.wdp"/><Relationship Id="rId12"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11" Type="http://schemas.microsoft.com/office/2007/relationships/hdphoto" Target="../media/hdphoto11.wdp"/><Relationship Id="rId5" Type="http://schemas.microsoft.com/office/2007/relationships/hdphoto" Target="../media/hdphoto8.wdp"/><Relationship Id="rId10" Type="http://schemas.openxmlformats.org/officeDocument/2006/relationships/image" Target="../media/image12.png"/><Relationship Id="rId4" Type="http://schemas.openxmlformats.org/officeDocument/2006/relationships/image" Target="../media/image9.png"/><Relationship Id="rId9" Type="http://schemas.microsoft.com/office/2007/relationships/hdphoto" Target="../media/hdphoto10.wdp"/></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13" Type="http://schemas.microsoft.com/office/2007/relationships/hdphoto" Target="../media/hdphoto18.wdp"/><Relationship Id="rId3" Type="http://schemas.microsoft.com/office/2007/relationships/hdphoto" Target="../media/hdphoto13.wdp"/><Relationship Id="rId7" Type="http://schemas.microsoft.com/office/2007/relationships/hdphoto" Target="../media/hdphoto15.wdp"/><Relationship Id="rId12"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6.png"/><Relationship Id="rId11" Type="http://schemas.microsoft.com/office/2007/relationships/hdphoto" Target="../media/hdphoto17.wdp"/><Relationship Id="rId5" Type="http://schemas.microsoft.com/office/2007/relationships/hdphoto" Target="../media/hdphoto14.wdp"/><Relationship Id="rId10" Type="http://schemas.openxmlformats.org/officeDocument/2006/relationships/image" Target="../media/image18.png"/><Relationship Id="rId4" Type="http://schemas.openxmlformats.org/officeDocument/2006/relationships/image" Target="../media/image15.png"/><Relationship Id="rId9" Type="http://schemas.microsoft.com/office/2007/relationships/hdphoto" Target="../media/hdphoto16.wdp"/></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13" Type="http://schemas.microsoft.com/office/2007/relationships/hdphoto" Target="../media/hdphoto24.wdp"/><Relationship Id="rId3" Type="http://schemas.microsoft.com/office/2007/relationships/hdphoto" Target="../media/hdphoto19.wdp"/><Relationship Id="rId7" Type="http://schemas.microsoft.com/office/2007/relationships/hdphoto" Target="../media/hdphoto21.wdp"/><Relationship Id="rId12"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2.png"/><Relationship Id="rId11" Type="http://schemas.microsoft.com/office/2007/relationships/hdphoto" Target="../media/hdphoto23.wdp"/><Relationship Id="rId5" Type="http://schemas.microsoft.com/office/2007/relationships/hdphoto" Target="../media/hdphoto20.wdp"/><Relationship Id="rId10" Type="http://schemas.openxmlformats.org/officeDocument/2006/relationships/image" Target="../media/image24.png"/><Relationship Id="rId4" Type="http://schemas.openxmlformats.org/officeDocument/2006/relationships/image" Target="../media/image21.png"/><Relationship Id="rId9" Type="http://schemas.microsoft.com/office/2007/relationships/hdphoto" Target="../media/hdphoto22.wdp"/></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13" Type="http://schemas.microsoft.com/office/2007/relationships/hdphoto" Target="../media/hdphoto30.wdp"/><Relationship Id="rId3" Type="http://schemas.microsoft.com/office/2007/relationships/hdphoto" Target="../media/hdphoto25.wdp"/><Relationship Id="rId7" Type="http://schemas.microsoft.com/office/2007/relationships/hdphoto" Target="../media/hdphoto27.wdp"/><Relationship Id="rId12"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8.png"/><Relationship Id="rId11" Type="http://schemas.microsoft.com/office/2007/relationships/hdphoto" Target="../media/hdphoto29.wdp"/><Relationship Id="rId5" Type="http://schemas.microsoft.com/office/2007/relationships/hdphoto" Target="../media/hdphoto26.wdp"/><Relationship Id="rId10" Type="http://schemas.openxmlformats.org/officeDocument/2006/relationships/image" Target="../media/image30.png"/><Relationship Id="rId4" Type="http://schemas.openxmlformats.org/officeDocument/2006/relationships/image" Target="../media/image27.png"/><Relationship Id="rId9" Type="http://schemas.microsoft.com/office/2007/relationships/hdphoto" Target="../media/hdphoto28.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D61EC-00AB-429B-9407-99D4A53A01D4}"/>
              </a:ext>
            </a:extLst>
          </p:cNvPr>
          <p:cNvSpPr>
            <a:spLocks noGrp="1"/>
          </p:cNvSpPr>
          <p:nvPr>
            <p:ph type="ctrTitle"/>
          </p:nvPr>
        </p:nvSpPr>
        <p:spPr>
          <a:xfrm>
            <a:off x="333375" y="1122363"/>
            <a:ext cx="11744325" cy="2306637"/>
          </a:xfrm>
        </p:spPr>
        <p:txBody>
          <a:bodyPr>
            <a:normAutofit/>
          </a:bodyPr>
          <a:lstStyle/>
          <a:p>
            <a:pPr algn="ctr"/>
            <a:r>
              <a:rPr lang="en-US" sz="4000" b="1" dirty="0"/>
              <a:t>   Case Study : Financial Consumer          Complaints – </a:t>
            </a:r>
            <a:r>
              <a:rPr lang="en-US" sz="3200" b="1" dirty="0"/>
              <a:t>Bank of America</a:t>
            </a:r>
            <a:endParaRPr lang="en-IN" sz="3200" b="1" dirty="0"/>
          </a:p>
        </p:txBody>
      </p:sp>
      <p:sp>
        <p:nvSpPr>
          <p:cNvPr id="3" name="Subtitle 2">
            <a:extLst>
              <a:ext uri="{FF2B5EF4-FFF2-40B4-BE49-F238E27FC236}">
                <a16:creationId xmlns:a16="http://schemas.microsoft.com/office/drawing/2014/main" id="{D43C50DC-9E24-4862-9B17-FEFD826CC78A}"/>
              </a:ext>
            </a:extLst>
          </p:cNvPr>
          <p:cNvSpPr>
            <a:spLocks noGrp="1"/>
          </p:cNvSpPr>
          <p:nvPr>
            <p:ph type="subTitle" idx="1"/>
          </p:nvPr>
        </p:nvSpPr>
        <p:spPr>
          <a:xfrm>
            <a:off x="333375" y="3531204"/>
            <a:ext cx="11744325" cy="1435243"/>
          </a:xfrm>
        </p:spPr>
        <p:txBody>
          <a:bodyPr>
            <a:noAutofit/>
          </a:bodyPr>
          <a:lstStyle/>
          <a:p>
            <a:pPr algn="ctr"/>
            <a:r>
              <a:rPr lang="en-IN" dirty="0"/>
              <a:t>Data Analysis   </a:t>
            </a:r>
          </a:p>
          <a:p>
            <a:pPr algn="ctr"/>
            <a:r>
              <a:rPr lang="en-IN" dirty="0"/>
              <a:t>By  Yuvraj  Pawar</a:t>
            </a:r>
          </a:p>
        </p:txBody>
      </p:sp>
    </p:spTree>
    <p:extLst>
      <p:ext uri="{BB962C8B-B14F-4D97-AF65-F5344CB8AC3E}">
        <p14:creationId xmlns:p14="http://schemas.microsoft.com/office/powerpoint/2010/main" val="2007594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97A02FAE-C66A-460B-8205-7FDC8C5F041A}"/>
              </a:ext>
            </a:extLst>
          </p:cNvPr>
          <p:cNvSpPr/>
          <p:nvPr/>
        </p:nvSpPr>
        <p:spPr>
          <a:xfrm>
            <a:off x="95132" y="4651397"/>
            <a:ext cx="10467413" cy="19292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dirty="0"/>
          </a:p>
        </p:txBody>
      </p:sp>
      <p:sp>
        <p:nvSpPr>
          <p:cNvPr id="12" name="Rectangle: Rounded Corners 11">
            <a:extLst>
              <a:ext uri="{FF2B5EF4-FFF2-40B4-BE49-F238E27FC236}">
                <a16:creationId xmlns:a16="http://schemas.microsoft.com/office/drawing/2014/main" id="{E31253B4-C07D-4DAD-986F-CE626DFC1F69}"/>
              </a:ext>
            </a:extLst>
          </p:cNvPr>
          <p:cNvSpPr/>
          <p:nvPr/>
        </p:nvSpPr>
        <p:spPr>
          <a:xfrm>
            <a:off x="95132" y="2211909"/>
            <a:ext cx="10467413" cy="193146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4" name="Rectangle: Rounded Corners 13">
            <a:extLst>
              <a:ext uri="{FF2B5EF4-FFF2-40B4-BE49-F238E27FC236}">
                <a16:creationId xmlns:a16="http://schemas.microsoft.com/office/drawing/2014/main" id="{68ED8509-40E5-40DE-A77A-38ABBC170043}"/>
              </a:ext>
            </a:extLst>
          </p:cNvPr>
          <p:cNvSpPr/>
          <p:nvPr/>
        </p:nvSpPr>
        <p:spPr>
          <a:xfrm>
            <a:off x="95132" y="124844"/>
            <a:ext cx="10467413" cy="1827781"/>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pic>
        <p:nvPicPr>
          <p:cNvPr id="18" name="Picture 17">
            <a:extLst>
              <a:ext uri="{FF2B5EF4-FFF2-40B4-BE49-F238E27FC236}">
                <a16:creationId xmlns:a16="http://schemas.microsoft.com/office/drawing/2014/main" id="{DD68601D-B768-44D1-861A-BB6E2F749158}"/>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68000"/>
                    </a14:imgEffect>
                  </a14:imgLayer>
                </a14:imgProps>
              </a:ext>
              <a:ext uri="{28A0092B-C50C-407E-A947-70E740481C1C}">
                <a14:useLocalDpi xmlns:a14="http://schemas.microsoft.com/office/drawing/2010/main" val="0"/>
              </a:ext>
            </a:extLst>
          </a:blip>
          <a:stretch>
            <a:fillRect/>
          </a:stretch>
        </p:blipFill>
        <p:spPr>
          <a:xfrm>
            <a:off x="247532" y="277394"/>
            <a:ext cx="5106113" cy="1495634"/>
          </a:xfrm>
          <a:prstGeom prst="rect">
            <a:avLst/>
          </a:prstGeom>
        </p:spPr>
      </p:pic>
      <p:pic>
        <p:nvPicPr>
          <p:cNvPr id="19" name="Picture 18">
            <a:extLst>
              <a:ext uri="{FF2B5EF4-FFF2-40B4-BE49-F238E27FC236}">
                <a16:creationId xmlns:a16="http://schemas.microsoft.com/office/drawing/2014/main" id="{2FC6A146-08BD-417A-A93E-BBB286ADCE99}"/>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68000"/>
                    </a14:imgEffect>
                  </a14:imgLayer>
                </a14:imgProps>
              </a:ext>
              <a:ext uri="{28A0092B-C50C-407E-A947-70E740481C1C}">
                <a14:useLocalDpi xmlns:a14="http://schemas.microsoft.com/office/drawing/2010/main" val="0"/>
              </a:ext>
            </a:extLst>
          </a:blip>
          <a:stretch>
            <a:fillRect/>
          </a:stretch>
        </p:blipFill>
        <p:spPr>
          <a:xfrm>
            <a:off x="247532" y="2345462"/>
            <a:ext cx="5106113" cy="1674088"/>
          </a:xfrm>
          <a:prstGeom prst="rect">
            <a:avLst/>
          </a:prstGeom>
        </p:spPr>
      </p:pic>
      <p:pic>
        <p:nvPicPr>
          <p:cNvPr id="20" name="Picture 19">
            <a:extLst>
              <a:ext uri="{FF2B5EF4-FFF2-40B4-BE49-F238E27FC236}">
                <a16:creationId xmlns:a16="http://schemas.microsoft.com/office/drawing/2014/main" id="{504828F6-D98F-4EDA-BBCB-700417D4CC0A}"/>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68000"/>
                    </a14:imgEffect>
                  </a14:imgLayer>
                </a14:imgProps>
              </a:ext>
              <a:ext uri="{28A0092B-C50C-407E-A947-70E740481C1C}">
                <a14:useLocalDpi xmlns:a14="http://schemas.microsoft.com/office/drawing/2010/main" val="0"/>
              </a:ext>
            </a:extLst>
          </a:blip>
          <a:stretch>
            <a:fillRect/>
          </a:stretch>
        </p:blipFill>
        <p:spPr>
          <a:xfrm>
            <a:off x="6077757" y="2345462"/>
            <a:ext cx="4382112" cy="1674088"/>
          </a:xfrm>
          <a:prstGeom prst="rect">
            <a:avLst/>
          </a:prstGeom>
        </p:spPr>
      </p:pic>
      <p:pic>
        <p:nvPicPr>
          <p:cNvPr id="21" name="Picture 20">
            <a:extLst>
              <a:ext uri="{FF2B5EF4-FFF2-40B4-BE49-F238E27FC236}">
                <a16:creationId xmlns:a16="http://schemas.microsoft.com/office/drawing/2014/main" id="{DE7FACD0-E685-4C72-8CD4-5A059BEBE436}"/>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68000"/>
                    </a14:imgEffect>
                  </a14:imgLayer>
                </a14:imgProps>
              </a:ext>
              <a:ext uri="{28A0092B-C50C-407E-A947-70E740481C1C}">
                <a14:useLocalDpi xmlns:a14="http://schemas.microsoft.com/office/drawing/2010/main" val="0"/>
              </a:ext>
            </a:extLst>
          </a:blip>
          <a:stretch>
            <a:fillRect/>
          </a:stretch>
        </p:blipFill>
        <p:spPr>
          <a:xfrm>
            <a:off x="247532" y="4716452"/>
            <a:ext cx="5106114" cy="1655773"/>
          </a:xfrm>
          <a:prstGeom prst="rect">
            <a:avLst/>
          </a:prstGeom>
        </p:spPr>
      </p:pic>
      <p:pic>
        <p:nvPicPr>
          <p:cNvPr id="3" name="Picture 2">
            <a:extLst>
              <a:ext uri="{FF2B5EF4-FFF2-40B4-BE49-F238E27FC236}">
                <a16:creationId xmlns:a16="http://schemas.microsoft.com/office/drawing/2014/main" id="{4276C830-1F6C-4956-9955-90B71332FAB8}"/>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78000"/>
                    </a14:imgEffect>
                  </a14:imgLayer>
                </a14:imgProps>
              </a:ext>
            </a:extLst>
          </a:blip>
          <a:stretch>
            <a:fillRect/>
          </a:stretch>
        </p:blipFill>
        <p:spPr>
          <a:xfrm>
            <a:off x="6055449" y="277393"/>
            <a:ext cx="4404419" cy="1495635"/>
          </a:xfrm>
          <a:prstGeom prst="rect">
            <a:avLst/>
          </a:prstGeom>
        </p:spPr>
      </p:pic>
      <p:pic>
        <p:nvPicPr>
          <p:cNvPr id="5" name="Picture 4">
            <a:extLst>
              <a:ext uri="{FF2B5EF4-FFF2-40B4-BE49-F238E27FC236}">
                <a16:creationId xmlns:a16="http://schemas.microsoft.com/office/drawing/2014/main" id="{C26ABBB4-74E5-4511-8D83-88589628D9BE}"/>
              </a:ext>
            </a:extLst>
          </p:cNvPr>
          <p:cNvPicPr>
            <a:picLocks noChangeAspect="1"/>
          </p:cNvPicPr>
          <p:nvPr/>
        </p:nvPicPr>
        <p:blipFill>
          <a:blip r:embed="rId12">
            <a:extLst>
              <a:ext uri="{BEBA8EAE-BF5A-486C-A8C5-ECC9F3942E4B}">
                <a14:imgProps xmlns:a14="http://schemas.microsoft.com/office/drawing/2010/main">
                  <a14:imgLayer r:embed="rId13">
                    <a14:imgEffect>
                      <a14:sharpenSoften amount="78000"/>
                    </a14:imgEffect>
                  </a14:imgLayer>
                </a14:imgProps>
              </a:ext>
            </a:extLst>
          </a:blip>
          <a:stretch>
            <a:fillRect/>
          </a:stretch>
        </p:blipFill>
        <p:spPr>
          <a:xfrm>
            <a:off x="5979249" y="4716452"/>
            <a:ext cx="4404419" cy="1655773"/>
          </a:xfrm>
          <a:prstGeom prst="rect">
            <a:avLst/>
          </a:prstGeom>
        </p:spPr>
      </p:pic>
    </p:spTree>
    <p:extLst>
      <p:ext uri="{BB962C8B-B14F-4D97-AF65-F5344CB8AC3E}">
        <p14:creationId xmlns:p14="http://schemas.microsoft.com/office/powerpoint/2010/main" val="36178318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2D9C5-2134-4987-A3E0-8350E511ED77}"/>
              </a:ext>
            </a:extLst>
          </p:cNvPr>
          <p:cNvSpPr>
            <a:spLocks noGrp="1"/>
          </p:cNvSpPr>
          <p:nvPr>
            <p:ph type="title"/>
          </p:nvPr>
        </p:nvSpPr>
        <p:spPr/>
        <p:txBody>
          <a:bodyPr>
            <a:normAutofit/>
          </a:bodyPr>
          <a:lstStyle/>
          <a:p>
            <a:r>
              <a:rPr lang="en-IN" sz="4000" b="1" dirty="0"/>
              <a:t>Final Insights :</a:t>
            </a:r>
          </a:p>
        </p:txBody>
      </p:sp>
      <p:sp>
        <p:nvSpPr>
          <p:cNvPr id="3" name="Content Placeholder 2">
            <a:extLst>
              <a:ext uri="{FF2B5EF4-FFF2-40B4-BE49-F238E27FC236}">
                <a16:creationId xmlns:a16="http://schemas.microsoft.com/office/drawing/2014/main" id="{34B30BDA-02EF-43B7-A982-38BA3F73ABBE}"/>
              </a:ext>
            </a:extLst>
          </p:cNvPr>
          <p:cNvSpPr>
            <a:spLocks noGrp="1"/>
          </p:cNvSpPr>
          <p:nvPr>
            <p:ph idx="1"/>
          </p:nvPr>
        </p:nvSpPr>
        <p:spPr/>
        <p:txBody>
          <a:bodyPr>
            <a:normAutofit fontScale="70000" lnSpcReduction="20000"/>
          </a:bodyPr>
          <a:lstStyle/>
          <a:p>
            <a:r>
              <a:rPr lang="en-US" dirty="0"/>
              <a:t>Final Insights Total Complaints: 62,516 (May 2017 – Dec 2023)</a:t>
            </a:r>
          </a:p>
          <a:p>
            <a:r>
              <a:rPr lang="en-US" dirty="0"/>
              <a:t>Trend: Growth till 2020, then stable in 2021–2023</a:t>
            </a:r>
          </a:p>
          <a:p>
            <a:r>
              <a:rPr lang="en-US" dirty="0"/>
              <a:t>Seasonal Spikes: Peaks in July &amp; December </a:t>
            </a:r>
          </a:p>
          <a:p>
            <a:r>
              <a:rPr lang="en-US" dirty="0"/>
              <a:t>Products: Most complaints → Credit Reporting, Mortgage, Credit Card </a:t>
            </a:r>
          </a:p>
          <a:p>
            <a:r>
              <a:rPr lang="en-US" dirty="0"/>
              <a:t>Issues: Top = Incorrect info on credit report; also loan servicing, billing disputes</a:t>
            </a:r>
          </a:p>
          <a:p>
            <a:r>
              <a:rPr lang="en-US" dirty="0"/>
              <a:t>Channels: Web dominates; Phone steady; Email/Post very low</a:t>
            </a:r>
          </a:p>
          <a:p>
            <a:r>
              <a:rPr lang="en-US" dirty="0"/>
              <a:t>States: Highest → California, Texas, Florida, New York, Georgia</a:t>
            </a:r>
          </a:p>
          <a:p>
            <a:r>
              <a:rPr lang="en-US" dirty="0"/>
              <a:t>Company Response: Mostly Closed with explanation; relief rare</a:t>
            </a:r>
          </a:p>
          <a:p>
            <a:r>
              <a:rPr lang="en-US" dirty="0"/>
              <a:t>Public Response: Most frequent → “Acted appropriately as authorized by contract/law”</a:t>
            </a:r>
          </a:p>
          <a:p>
            <a:r>
              <a:rPr lang="en-US" dirty="0"/>
              <a:t>Timeliness: ~90% timely; delays in credit card &amp; loan complaints</a:t>
            </a:r>
            <a:endParaRPr lang="en-IN" dirty="0"/>
          </a:p>
        </p:txBody>
      </p:sp>
    </p:spTree>
    <p:extLst>
      <p:ext uri="{BB962C8B-B14F-4D97-AF65-F5344CB8AC3E}">
        <p14:creationId xmlns:p14="http://schemas.microsoft.com/office/powerpoint/2010/main" val="24463580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A2544-8DEB-4400-BCA6-53E738B4C021}"/>
              </a:ext>
            </a:extLst>
          </p:cNvPr>
          <p:cNvSpPr>
            <a:spLocks noGrp="1"/>
          </p:cNvSpPr>
          <p:nvPr>
            <p:ph type="title"/>
          </p:nvPr>
        </p:nvSpPr>
        <p:spPr/>
        <p:txBody>
          <a:bodyPr>
            <a:normAutofit/>
          </a:bodyPr>
          <a:lstStyle/>
          <a:p>
            <a:r>
              <a:rPr lang="en-IN" sz="4000" b="1" dirty="0">
                <a:latin typeface="+mn-lt"/>
              </a:rPr>
              <a:t>ConCLUSION:</a:t>
            </a:r>
          </a:p>
        </p:txBody>
      </p:sp>
      <p:sp>
        <p:nvSpPr>
          <p:cNvPr id="3" name="Content Placeholder 2">
            <a:extLst>
              <a:ext uri="{FF2B5EF4-FFF2-40B4-BE49-F238E27FC236}">
                <a16:creationId xmlns:a16="http://schemas.microsoft.com/office/drawing/2014/main" id="{2C696856-27EA-49BC-8E45-3AB2CE3BA2B5}"/>
              </a:ext>
            </a:extLst>
          </p:cNvPr>
          <p:cNvSpPr>
            <a:spLocks noGrp="1"/>
          </p:cNvSpPr>
          <p:nvPr>
            <p:ph idx="1"/>
          </p:nvPr>
        </p:nvSpPr>
        <p:spPr/>
        <p:txBody>
          <a:bodyPr/>
          <a:lstStyle/>
          <a:p>
            <a:pPr marL="0" indent="0" algn="just">
              <a:buNone/>
            </a:pPr>
            <a:r>
              <a:rPr lang="en-US" dirty="0"/>
              <a:t>The consumer complaints dataset reveals that most issues are centered around products like credit reporting, mortgages, and debt collection. The majority of complaints were resolved with a "Closed with explanation" status, indicating limited financial compensation. While companies generally respond in a timely manner, certain product types show higher rates of delays. The web remains the dominant submission channel, reflecting a shift toward digital interaction. Overall, the data highlights key areas for improving transparency, response quality, and customer service in the financial sector.</a:t>
            </a:r>
          </a:p>
          <a:p>
            <a:pPr algn="just"/>
            <a:endParaRPr lang="en-IN" dirty="0"/>
          </a:p>
        </p:txBody>
      </p:sp>
    </p:spTree>
    <p:extLst>
      <p:ext uri="{BB962C8B-B14F-4D97-AF65-F5344CB8AC3E}">
        <p14:creationId xmlns:p14="http://schemas.microsoft.com/office/powerpoint/2010/main" val="176994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5A9F8-0AA5-4698-8F6F-5BEEA269D679}"/>
              </a:ext>
            </a:extLst>
          </p:cNvPr>
          <p:cNvSpPr>
            <a:spLocks noGrp="1"/>
          </p:cNvSpPr>
          <p:nvPr>
            <p:ph type="title"/>
          </p:nvPr>
        </p:nvSpPr>
        <p:spPr/>
        <p:txBody>
          <a:bodyPr>
            <a:normAutofit/>
          </a:bodyPr>
          <a:lstStyle/>
          <a:p>
            <a:r>
              <a:rPr lang="en-IN" sz="4000" b="1" dirty="0">
                <a:latin typeface="+mn-lt"/>
                <a:cs typeface="Arial" panose="020B0604020202020204" pitchFamily="34" charset="0"/>
              </a:rPr>
              <a:t>Problem Statement :</a:t>
            </a:r>
          </a:p>
        </p:txBody>
      </p:sp>
      <p:sp>
        <p:nvSpPr>
          <p:cNvPr id="3" name="Content Placeholder 2">
            <a:extLst>
              <a:ext uri="{FF2B5EF4-FFF2-40B4-BE49-F238E27FC236}">
                <a16:creationId xmlns:a16="http://schemas.microsoft.com/office/drawing/2014/main" id="{936BF0B4-F1DB-499B-80DA-2F28B0EED651}"/>
              </a:ext>
            </a:extLst>
          </p:cNvPr>
          <p:cNvSpPr>
            <a:spLocks noGrp="1"/>
          </p:cNvSpPr>
          <p:nvPr>
            <p:ph idx="1"/>
          </p:nvPr>
        </p:nvSpPr>
        <p:spPr/>
        <p:txBody>
          <a:bodyPr/>
          <a:lstStyle/>
          <a:p>
            <a:pPr marL="0" indent="0" algn="just">
              <a:buNone/>
            </a:pPr>
            <a:r>
              <a:rPr lang="en-US" sz="2400" dirty="0"/>
              <a:t>Bank of America receives thousands of consumer complaints related to various financial products and services. Understanding the nature, timing, and resolution of these complaints is crucial for improving customer satisfaction and regulatory compliance. However, the volume and complexity of data make it challenging to extract actionable insights. This case study aims to uncover patterns in complaint types, timeliness, and resolution outcomes.</a:t>
            </a:r>
          </a:p>
          <a:p>
            <a:endParaRPr lang="en-IN" dirty="0"/>
          </a:p>
        </p:txBody>
      </p:sp>
    </p:spTree>
    <p:extLst>
      <p:ext uri="{BB962C8B-B14F-4D97-AF65-F5344CB8AC3E}">
        <p14:creationId xmlns:p14="http://schemas.microsoft.com/office/powerpoint/2010/main" val="1784042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EA378-E26A-450D-BDE8-60BE5DE578AB}"/>
              </a:ext>
            </a:extLst>
          </p:cNvPr>
          <p:cNvSpPr>
            <a:spLocks noGrp="1"/>
          </p:cNvSpPr>
          <p:nvPr>
            <p:ph type="title"/>
          </p:nvPr>
        </p:nvSpPr>
        <p:spPr/>
        <p:txBody>
          <a:bodyPr>
            <a:normAutofit/>
          </a:bodyPr>
          <a:lstStyle/>
          <a:p>
            <a:r>
              <a:rPr lang="en-IN" sz="4000" b="1" dirty="0">
                <a:latin typeface="+mn-lt"/>
              </a:rPr>
              <a:t>Objectives</a:t>
            </a:r>
            <a:r>
              <a:rPr lang="en-IN" sz="4000" b="1" dirty="0"/>
              <a:t> :</a:t>
            </a:r>
          </a:p>
        </p:txBody>
      </p:sp>
      <p:sp>
        <p:nvSpPr>
          <p:cNvPr id="3" name="Content Placeholder 2">
            <a:extLst>
              <a:ext uri="{FF2B5EF4-FFF2-40B4-BE49-F238E27FC236}">
                <a16:creationId xmlns:a16="http://schemas.microsoft.com/office/drawing/2014/main" id="{69D284D1-2AF2-44EB-BBDF-1C46D92737E0}"/>
              </a:ext>
            </a:extLst>
          </p:cNvPr>
          <p:cNvSpPr>
            <a:spLocks noGrp="1"/>
          </p:cNvSpPr>
          <p:nvPr>
            <p:ph idx="1"/>
          </p:nvPr>
        </p:nvSpPr>
        <p:spPr/>
        <p:txBody>
          <a:bodyPr>
            <a:normAutofit fontScale="92500" lnSpcReduction="10000"/>
          </a:bodyPr>
          <a:lstStyle/>
          <a:p>
            <a:pPr marL="0" indent="0" algn="just">
              <a:buNone/>
            </a:pPr>
            <a:r>
              <a:rPr lang="en-US" sz="2400" b="1" dirty="0"/>
              <a:t>Complaint Volume Analysis – </a:t>
            </a:r>
            <a:r>
              <a:rPr lang="en-US" sz="2400" dirty="0"/>
              <a:t>Track monthly and yearly complaint trends to identify periods of increased consumer dissatisfaction.</a:t>
            </a:r>
          </a:p>
          <a:p>
            <a:pPr marL="0" indent="0" algn="just">
              <a:buNone/>
            </a:pPr>
            <a:r>
              <a:rPr lang="en-US" sz="2400" dirty="0"/>
              <a:t> </a:t>
            </a:r>
            <a:r>
              <a:rPr lang="en-US" sz="2400" b="1" dirty="0"/>
              <a:t>Product &amp; Issue Insights – </a:t>
            </a:r>
            <a:r>
              <a:rPr lang="en-US" sz="2400" dirty="0"/>
              <a:t>Determine which financial products and issues generate the highest volume of complaints.</a:t>
            </a:r>
          </a:p>
          <a:p>
            <a:pPr marL="0" indent="0" algn="just">
              <a:buNone/>
            </a:pPr>
            <a:r>
              <a:rPr lang="en-US" sz="2400" dirty="0"/>
              <a:t> </a:t>
            </a:r>
            <a:r>
              <a:rPr lang="en-US" sz="2400" b="1" dirty="0"/>
              <a:t>Response Assessment – </a:t>
            </a:r>
            <a:r>
              <a:rPr lang="en-US" sz="2400" dirty="0"/>
              <a:t>Analyze how complaints are resolved, including types of responses and whether they were provided in a timely manner.</a:t>
            </a:r>
          </a:p>
          <a:p>
            <a:pPr marL="0" indent="0" algn="just">
              <a:buNone/>
            </a:pPr>
            <a:r>
              <a:rPr lang="en-US" sz="2400" dirty="0"/>
              <a:t> </a:t>
            </a:r>
            <a:r>
              <a:rPr lang="en-US" sz="2400" b="1" dirty="0"/>
              <a:t>Channel Effectiveness – </a:t>
            </a:r>
            <a:r>
              <a:rPr lang="en-US" sz="2400" dirty="0"/>
              <a:t>Understand which submission channels (e.g., web,  phone) are most commonly used and their impact on resolution.</a:t>
            </a:r>
          </a:p>
          <a:p>
            <a:pPr marL="0" indent="0">
              <a:buNone/>
            </a:pPr>
            <a:endParaRPr lang="en-IN" sz="2400" dirty="0"/>
          </a:p>
        </p:txBody>
      </p:sp>
    </p:spTree>
    <p:extLst>
      <p:ext uri="{BB962C8B-B14F-4D97-AF65-F5344CB8AC3E}">
        <p14:creationId xmlns:p14="http://schemas.microsoft.com/office/powerpoint/2010/main" val="1546345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851C8-7B99-4538-AFC8-BF60E1F62954}"/>
              </a:ext>
            </a:extLst>
          </p:cNvPr>
          <p:cNvSpPr>
            <a:spLocks noGrp="1"/>
          </p:cNvSpPr>
          <p:nvPr>
            <p:ph type="title"/>
          </p:nvPr>
        </p:nvSpPr>
        <p:spPr/>
        <p:txBody>
          <a:bodyPr>
            <a:normAutofit fontScale="90000"/>
          </a:bodyPr>
          <a:lstStyle/>
          <a:p>
            <a:r>
              <a:rPr lang="en-US" sz="4000" b="1" dirty="0">
                <a:effectLst/>
                <a:latin typeface="+mn-lt"/>
                <a:ea typeface="Calibri" panose="020F0502020204030204" pitchFamily="34" charset="0"/>
              </a:rPr>
              <a:t>Dataset </a:t>
            </a:r>
            <a:r>
              <a:rPr lang="en-US" sz="4000" b="1" spc="-10" dirty="0">
                <a:effectLst/>
                <a:latin typeface="+mn-lt"/>
                <a:ea typeface="Calibri" panose="020F0502020204030204" pitchFamily="34" charset="0"/>
              </a:rPr>
              <a:t>Overview /</a:t>
            </a:r>
            <a:r>
              <a:rPr lang="en-US" sz="4000" b="1" dirty="0">
                <a:effectLst/>
                <a:latin typeface="+mn-lt"/>
                <a:ea typeface="Calibri" panose="020F0502020204030204" pitchFamily="34" charset="0"/>
              </a:rPr>
              <a:t>Key</a:t>
            </a:r>
            <a:r>
              <a:rPr lang="en-US" sz="4000" b="1" spc="-50" dirty="0">
                <a:effectLst/>
                <a:latin typeface="+mn-lt"/>
                <a:ea typeface="Calibri" panose="020F0502020204030204" pitchFamily="34" charset="0"/>
              </a:rPr>
              <a:t> </a:t>
            </a:r>
            <a:r>
              <a:rPr lang="en-US" sz="4000" b="1" dirty="0">
                <a:effectLst/>
                <a:latin typeface="+mn-lt"/>
                <a:ea typeface="Calibri" panose="020F0502020204030204" pitchFamily="34" charset="0"/>
              </a:rPr>
              <a:t>Features</a:t>
            </a:r>
            <a:r>
              <a:rPr lang="en-US" sz="4000" b="1" spc="-50" dirty="0">
                <a:effectLst/>
                <a:latin typeface="+mn-lt"/>
                <a:ea typeface="Calibri" panose="020F0502020204030204" pitchFamily="34" charset="0"/>
              </a:rPr>
              <a:t> </a:t>
            </a:r>
            <a:r>
              <a:rPr lang="en-US" sz="4000" b="1" dirty="0">
                <a:effectLst/>
                <a:latin typeface="+mn-lt"/>
                <a:ea typeface="Calibri" panose="020F0502020204030204" pitchFamily="34" charset="0"/>
              </a:rPr>
              <a:t>of</a:t>
            </a:r>
            <a:r>
              <a:rPr lang="en-US" sz="4000" b="1" spc="-50" dirty="0">
                <a:effectLst/>
                <a:latin typeface="+mn-lt"/>
                <a:ea typeface="Calibri" panose="020F0502020204030204" pitchFamily="34" charset="0"/>
              </a:rPr>
              <a:t> </a:t>
            </a:r>
            <a:r>
              <a:rPr lang="en-US" sz="4000" b="1" dirty="0">
                <a:effectLst/>
                <a:latin typeface="+mn-lt"/>
                <a:ea typeface="Calibri" panose="020F0502020204030204" pitchFamily="34" charset="0"/>
              </a:rPr>
              <a:t>the</a:t>
            </a:r>
            <a:r>
              <a:rPr lang="en-US" sz="4000" b="1" spc="-50" dirty="0">
                <a:effectLst/>
                <a:latin typeface="+mn-lt"/>
                <a:ea typeface="Calibri" panose="020F0502020204030204" pitchFamily="34" charset="0"/>
              </a:rPr>
              <a:t> </a:t>
            </a:r>
            <a:r>
              <a:rPr lang="en-US" sz="4000" b="1" dirty="0">
                <a:effectLst/>
                <a:latin typeface="+mn-lt"/>
                <a:ea typeface="Calibri" panose="020F0502020204030204" pitchFamily="34" charset="0"/>
              </a:rPr>
              <a:t>Dataset  :</a:t>
            </a:r>
            <a:endParaRPr lang="en-IN" sz="4000" dirty="0">
              <a:latin typeface="+mn-lt"/>
            </a:endParaRPr>
          </a:p>
        </p:txBody>
      </p:sp>
      <p:sp>
        <p:nvSpPr>
          <p:cNvPr id="3" name="Content Placeholder 2">
            <a:extLst>
              <a:ext uri="{FF2B5EF4-FFF2-40B4-BE49-F238E27FC236}">
                <a16:creationId xmlns:a16="http://schemas.microsoft.com/office/drawing/2014/main" id="{5EED4D3B-B043-453C-9315-0BCE5369E4C0}"/>
              </a:ext>
            </a:extLst>
          </p:cNvPr>
          <p:cNvSpPr>
            <a:spLocks noGrp="1"/>
          </p:cNvSpPr>
          <p:nvPr>
            <p:ph idx="1"/>
          </p:nvPr>
        </p:nvSpPr>
        <p:spPr/>
        <p:txBody>
          <a:bodyPr>
            <a:normAutofit fontScale="70000" lnSpcReduction="20000"/>
          </a:bodyPr>
          <a:lstStyle/>
          <a:p>
            <a:pPr marL="0" indent="0" algn="just">
              <a:buNone/>
            </a:pPr>
            <a:r>
              <a:rPr lang="en-US" sz="2900" b="1" dirty="0">
                <a:effectLst/>
                <a:latin typeface="+mn-lt"/>
                <a:ea typeface="Calibri" panose="020F0502020204030204" pitchFamily="34" charset="0"/>
              </a:rPr>
              <a:t>Dataset </a:t>
            </a:r>
            <a:r>
              <a:rPr lang="en-US" sz="2900" b="1" spc="-10" dirty="0">
                <a:effectLst/>
                <a:latin typeface="+mn-lt"/>
                <a:ea typeface="Calibri" panose="020F0502020204030204" pitchFamily="34" charset="0"/>
              </a:rPr>
              <a:t>Overview : </a:t>
            </a:r>
            <a:r>
              <a:rPr lang="en-US" sz="2400" dirty="0"/>
              <a:t>This dataset includes (62516) consumer complaints submitted to the Consumer Financial Protection Bureau (CFPB), focusing on issues reported against Bank of America. It captures details such as complaint date, product type, issue, submission channel, company response, and whether the response was timely.</a:t>
            </a:r>
          </a:p>
          <a:p>
            <a:pPr marL="0" indent="0" algn="just">
              <a:buNone/>
            </a:pPr>
            <a:r>
              <a:rPr lang="en-US" sz="2900" b="1" dirty="0">
                <a:effectLst/>
                <a:latin typeface="+mn-lt"/>
                <a:ea typeface="Calibri" panose="020F0502020204030204" pitchFamily="34" charset="0"/>
              </a:rPr>
              <a:t>Key</a:t>
            </a:r>
            <a:r>
              <a:rPr lang="en-US" sz="2900" b="1" spc="-50" dirty="0">
                <a:effectLst/>
                <a:latin typeface="+mn-lt"/>
                <a:ea typeface="Calibri" panose="020F0502020204030204" pitchFamily="34" charset="0"/>
              </a:rPr>
              <a:t> </a:t>
            </a:r>
            <a:r>
              <a:rPr lang="en-US" sz="2900" b="1" dirty="0">
                <a:effectLst/>
                <a:latin typeface="+mn-lt"/>
                <a:ea typeface="Calibri" panose="020F0502020204030204" pitchFamily="34" charset="0"/>
              </a:rPr>
              <a:t>Features</a:t>
            </a:r>
            <a:r>
              <a:rPr lang="en-US" sz="2900" b="1" spc="-50" dirty="0">
                <a:effectLst/>
                <a:latin typeface="+mn-lt"/>
                <a:ea typeface="Calibri" panose="020F0502020204030204" pitchFamily="34" charset="0"/>
              </a:rPr>
              <a:t> </a:t>
            </a:r>
            <a:r>
              <a:rPr lang="en-US" sz="2900" b="1" dirty="0">
                <a:effectLst/>
                <a:latin typeface="+mn-lt"/>
                <a:ea typeface="Calibri" panose="020F0502020204030204" pitchFamily="34" charset="0"/>
              </a:rPr>
              <a:t>of</a:t>
            </a:r>
            <a:r>
              <a:rPr lang="en-US" sz="2900" b="1" spc="-50" dirty="0">
                <a:effectLst/>
                <a:latin typeface="+mn-lt"/>
                <a:ea typeface="Calibri" panose="020F0502020204030204" pitchFamily="34" charset="0"/>
              </a:rPr>
              <a:t> </a:t>
            </a:r>
            <a:r>
              <a:rPr lang="en-US" sz="2900" b="1" dirty="0">
                <a:effectLst/>
                <a:latin typeface="+mn-lt"/>
                <a:ea typeface="Calibri" panose="020F0502020204030204" pitchFamily="34" charset="0"/>
              </a:rPr>
              <a:t>the</a:t>
            </a:r>
            <a:r>
              <a:rPr lang="en-US" sz="2900" b="1" spc="-50" dirty="0">
                <a:effectLst/>
                <a:latin typeface="+mn-lt"/>
                <a:ea typeface="Calibri" panose="020F0502020204030204" pitchFamily="34" charset="0"/>
              </a:rPr>
              <a:t> </a:t>
            </a:r>
            <a:r>
              <a:rPr lang="en-US" sz="2900" b="1" dirty="0">
                <a:effectLst/>
                <a:latin typeface="+mn-lt"/>
                <a:ea typeface="Calibri" panose="020F0502020204030204" pitchFamily="34" charset="0"/>
              </a:rPr>
              <a:t>Dataset</a:t>
            </a:r>
            <a:endParaRPr lang="en-US" sz="2900" b="1" dirty="0"/>
          </a:p>
          <a:p>
            <a:pPr algn="just"/>
            <a:r>
              <a:rPr lang="en-US" sz="2000" b="1" dirty="0"/>
              <a:t>Complaint Details - </a:t>
            </a:r>
            <a:r>
              <a:rPr lang="en-US" sz="2000" dirty="0"/>
              <a:t>Includes complaint ID, date received, and consumer's description .</a:t>
            </a:r>
          </a:p>
          <a:p>
            <a:pPr algn="just"/>
            <a:r>
              <a:rPr lang="en-US" sz="2000" b="1" dirty="0"/>
              <a:t>Product &amp; Issue Information - </a:t>
            </a:r>
            <a:r>
              <a:rPr lang="en-US" sz="2000" dirty="0"/>
              <a:t>Captures the type of financial product, specific sub-product, issue, and sub-issue.</a:t>
            </a:r>
          </a:p>
          <a:p>
            <a:pPr algn="just"/>
            <a:r>
              <a:rPr lang="en-US" sz="2000" b="1" dirty="0"/>
              <a:t>Submission &amp; Location - </a:t>
            </a:r>
            <a:r>
              <a:rPr lang="en-US" sz="2000" dirty="0"/>
              <a:t>Tracks how complaints were submitted (e.g., web, phone) and the consumer’s location (state).</a:t>
            </a:r>
          </a:p>
          <a:p>
            <a:pPr algn="just"/>
            <a:r>
              <a:rPr lang="en-US" sz="2000" b="1" dirty="0"/>
              <a:t>Company Response Metrics - </a:t>
            </a:r>
            <a:r>
              <a:rPr lang="en-US" sz="2000" dirty="0"/>
              <a:t>Shows how the company responded (e.g., explanation, relief), whether it was timely, and if the consumer disputed it.</a:t>
            </a:r>
          </a:p>
          <a:p>
            <a:pPr marL="0" indent="0" algn="just">
              <a:buNone/>
            </a:pPr>
            <a:endParaRPr lang="en-US" sz="2400" dirty="0"/>
          </a:p>
        </p:txBody>
      </p:sp>
    </p:spTree>
    <p:extLst>
      <p:ext uri="{BB962C8B-B14F-4D97-AF65-F5344CB8AC3E}">
        <p14:creationId xmlns:p14="http://schemas.microsoft.com/office/powerpoint/2010/main" val="3891067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F28F976E-67A5-4AA6-8B08-2C4941B40C3E}"/>
              </a:ext>
            </a:extLst>
          </p:cNvPr>
          <p:cNvSpPr/>
          <p:nvPr/>
        </p:nvSpPr>
        <p:spPr>
          <a:xfrm>
            <a:off x="143435" y="166711"/>
            <a:ext cx="10049436" cy="17338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pic>
        <p:nvPicPr>
          <p:cNvPr id="10" name="Picture 9">
            <a:extLst>
              <a:ext uri="{FF2B5EF4-FFF2-40B4-BE49-F238E27FC236}">
                <a16:creationId xmlns:a16="http://schemas.microsoft.com/office/drawing/2014/main" id="{BF6447E1-BF12-457A-80DF-01082A9C5CB6}"/>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68000"/>
                    </a14:imgEffect>
                  </a14:imgLayer>
                </a14:imgProps>
              </a:ext>
              <a:ext uri="{28A0092B-C50C-407E-A947-70E740481C1C}">
                <a14:useLocalDpi xmlns:a14="http://schemas.microsoft.com/office/drawing/2010/main" val="0"/>
              </a:ext>
            </a:extLst>
          </a:blip>
          <a:stretch>
            <a:fillRect/>
          </a:stretch>
        </p:blipFill>
        <p:spPr>
          <a:xfrm>
            <a:off x="335528" y="514429"/>
            <a:ext cx="4715533" cy="1038370"/>
          </a:xfrm>
          <a:prstGeom prst="rect">
            <a:avLst/>
          </a:prstGeom>
        </p:spPr>
      </p:pic>
      <p:pic>
        <p:nvPicPr>
          <p:cNvPr id="11" name="Picture 10">
            <a:extLst>
              <a:ext uri="{FF2B5EF4-FFF2-40B4-BE49-F238E27FC236}">
                <a16:creationId xmlns:a16="http://schemas.microsoft.com/office/drawing/2014/main" id="{37F90142-4047-4439-8414-5780E1BABEB0}"/>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69000"/>
                    </a14:imgEffect>
                  </a14:imgLayer>
                </a14:imgProps>
              </a:ext>
              <a:ext uri="{28A0092B-C50C-407E-A947-70E740481C1C}">
                <a14:useLocalDpi xmlns:a14="http://schemas.microsoft.com/office/drawing/2010/main" val="0"/>
              </a:ext>
            </a:extLst>
          </a:blip>
          <a:stretch>
            <a:fillRect/>
          </a:stretch>
        </p:blipFill>
        <p:spPr>
          <a:xfrm>
            <a:off x="6519146" y="551509"/>
            <a:ext cx="1752845" cy="685896"/>
          </a:xfrm>
          <a:prstGeom prst="rect">
            <a:avLst/>
          </a:prstGeom>
        </p:spPr>
      </p:pic>
      <p:sp>
        <p:nvSpPr>
          <p:cNvPr id="12" name="Rectangle: Rounded Corners 11">
            <a:extLst>
              <a:ext uri="{FF2B5EF4-FFF2-40B4-BE49-F238E27FC236}">
                <a16:creationId xmlns:a16="http://schemas.microsoft.com/office/drawing/2014/main" id="{AD2956CB-7D83-45A8-8093-BF71B9C0C5A1}"/>
              </a:ext>
            </a:extLst>
          </p:cNvPr>
          <p:cNvSpPr/>
          <p:nvPr/>
        </p:nvSpPr>
        <p:spPr>
          <a:xfrm>
            <a:off x="143435" y="2147525"/>
            <a:ext cx="10049436" cy="17338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pic>
        <p:nvPicPr>
          <p:cNvPr id="13" name="Picture 12">
            <a:extLst>
              <a:ext uri="{FF2B5EF4-FFF2-40B4-BE49-F238E27FC236}">
                <a16:creationId xmlns:a16="http://schemas.microsoft.com/office/drawing/2014/main" id="{88DB5779-6EEC-4484-B23C-01E21DA5E52C}"/>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60000"/>
                    </a14:imgEffect>
                  </a14:imgLayer>
                </a14:imgProps>
              </a:ext>
              <a:ext uri="{28A0092B-C50C-407E-A947-70E740481C1C}">
                <a14:useLocalDpi xmlns:a14="http://schemas.microsoft.com/office/drawing/2010/main" val="0"/>
              </a:ext>
            </a:extLst>
          </a:blip>
          <a:stretch>
            <a:fillRect/>
          </a:stretch>
        </p:blipFill>
        <p:spPr>
          <a:xfrm>
            <a:off x="349574" y="2438400"/>
            <a:ext cx="4715533" cy="1054346"/>
          </a:xfrm>
          <a:prstGeom prst="rect">
            <a:avLst/>
          </a:prstGeom>
        </p:spPr>
      </p:pic>
      <p:pic>
        <p:nvPicPr>
          <p:cNvPr id="14" name="Picture 13">
            <a:extLst>
              <a:ext uri="{FF2B5EF4-FFF2-40B4-BE49-F238E27FC236}">
                <a16:creationId xmlns:a16="http://schemas.microsoft.com/office/drawing/2014/main" id="{4B24042E-9115-4CE5-AF4B-DBE8104EC581}"/>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68000"/>
                    </a14:imgEffect>
                  </a14:imgLayer>
                </a14:imgProps>
              </a:ext>
              <a:ext uri="{28A0092B-C50C-407E-A947-70E740481C1C}">
                <a14:useLocalDpi xmlns:a14="http://schemas.microsoft.com/office/drawing/2010/main" val="0"/>
              </a:ext>
            </a:extLst>
          </a:blip>
          <a:stretch>
            <a:fillRect/>
          </a:stretch>
        </p:blipFill>
        <p:spPr>
          <a:xfrm>
            <a:off x="6519146" y="2676243"/>
            <a:ext cx="1562318" cy="676369"/>
          </a:xfrm>
          <a:prstGeom prst="rect">
            <a:avLst/>
          </a:prstGeom>
        </p:spPr>
      </p:pic>
      <p:sp>
        <p:nvSpPr>
          <p:cNvPr id="15" name="Rectangle: Rounded Corners 14">
            <a:extLst>
              <a:ext uri="{FF2B5EF4-FFF2-40B4-BE49-F238E27FC236}">
                <a16:creationId xmlns:a16="http://schemas.microsoft.com/office/drawing/2014/main" id="{5A6A5F29-ABAD-458A-8798-ABC566877BC6}"/>
              </a:ext>
            </a:extLst>
          </p:cNvPr>
          <p:cNvSpPr/>
          <p:nvPr/>
        </p:nvSpPr>
        <p:spPr>
          <a:xfrm>
            <a:off x="143435" y="4128339"/>
            <a:ext cx="10049436" cy="231728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A9601C18-3108-4DCC-B861-9D90E5CAF968}"/>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64000"/>
                    </a14:imgEffect>
                  </a14:imgLayer>
                </a14:imgProps>
              </a:ext>
              <a:ext uri="{28A0092B-C50C-407E-A947-70E740481C1C}">
                <a14:useLocalDpi xmlns:a14="http://schemas.microsoft.com/office/drawing/2010/main" val="0"/>
              </a:ext>
            </a:extLst>
          </a:blip>
          <a:stretch>
            <a:fillRect/>
          </a:stretch>
        </p:blipFill>
        <p:spPr>
          <a:xfrm>
            <a:off x="349575" y="4533901"/>
            <a:ext cx="4715532" cy="1257976"/>
          </a:xfrm>
          <a:prstGeom prst="rect">
            <a:avLst/>
          </a:prstGeom>
        </p:spPr>
      </p:pic>
      <p:pic>
        <p:nvPicPr>
          <p:cNvPr id="17" name="Picture 16">
            <a:extLst>
              <a:ext uri="{FF2B5EF4-FFF2-40B4-BE49-F238E27FC236}">
                <a16:creationId xmlns:a16="http://schemas.microsoft.com/office/drawing/2014/main" id="{991D765D-CFBB-4775-BAF1-F0562C8AAE83}"/>
              </a:ext>
            </a:extLst>
          </p:cNvPr>
          <p:cNvPicPr>
            <a:picLocks noChangeAspect="1"/>
          </p:cNvPicPr>
          <p:nvPr/>
        </p:nvPicPr>
        <p:blipFill>
          <a:blip r:embed="rId12">
            <a:extLst>
              <a:ext uri="{BEBA8EAE-BF5A-486C-A8C5-ECC9F3942E4B}">
                <a14:imgProps xmlns:a14="http://schemas.microsoft.com/office/drawing/2010/main">
                  <a14:imgLayer r:embed="rId13">
                    <a14:imgEffect>
                      <a14:sharpenSoften amount="68000"/>
                    </a14:imgEffect>
                  </a14:imgLayer>
                </a14:imgProps>
              </a:ext>
              <a:ext uri="{28A0092B-C50C-407E-A947-70E740481C1C}">
                <a14:useLocalDpi xmlns:a14="http://schemas.microsoft.com/office/drawing/2010/main" val="0"/>
              </a:ext>
            </a:extLst>
          </a:blip>
          <a:stretch>
            <a:fillRect/>
          </a:stretch>
        </p:blipFill>
        <p:spPr>
          <a:xfrm>
            <a:off x="6519146" y="4243480"/>
            <a:ext cx="3400900" cy="2063011"/>
          </a:xfrm>
          <a:prstGeom prst="rect">
            <a:avLst/>
          </a:prstGeom>
        </p:spPr>
      </p:pic>
    </p:spTree>
    <p:extLst>
      <p:ext uri="{BB962C8B-B14F-4D97-AF65-F5344CB8AC3E}">
        <p14:creationId xmlns:p14="http://schemas.microsoft.com/office/powerpoint/2010/main" val="3611482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FE89091A-304C-489D-8A6F-C2E5CF4D1EDB}"/>
              </a:ext>
            </a:extLst>
          </p:cNvPr>
          <p:cNvSpPr/>
          <p:nvPr/>
        </p:nvSpPr>
        <p:spPr>
          <a:xfrm>
            <a:off x="143435" y="2147525"/>
            <a:ext cx="10049436" cy="2268606"/>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1" name="Rectangle: Rounded Corners 10">
            <a:extLst>
              <a:ext uri="{FF2B5EF4-FFF2-40B4-BE49-F238E27FC236}">
                <a16:creationId xmlns:a16="http://schemas.microsoft.com/office/drawing/2014/main" id="{C3FBABBA-AF30-4F3E-86F3-BD5A47C864E7}"/>
              </a:ext>
            </a:extLst>
          </p:cNvPr>
          <p:cNvSpPr/>
          <p:nvPr/>
        </p:nvSpPr>
        <p:spPr>
          <a:xfrm>
            <a:off x="143435" y="4632942"/>
            <a:ext cx="10049436" cy="18720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7B80C302-1BD5-43E2-9F8E-61D33B9D278C}"/>
              </a:ext>
            </a:extLst>
          </p:cNvPr>
          <p:cNvSpPr/>
          <p:nvPr/>
        </p:nvSpPr>
        <p:spPr>
          <a:xfrm>
            <a:off x="143435" y="261318"/>
            <a:ext cx="10049436" cy="1733807"/>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pic>
        <p:nvPicPr>
          <p:cNvPr id="19" name="Picture 18">
            <a:extLst>
              <a:ext uri="{FF2B5EF4-FFF2-40B4-BE49-F238E27FC236}">
                <a16:creationId xmlns:a16="http://schemas.microsoft.com/office/drawing/2014/main" id="{7D677C6A-D4F1-48B5-9032-0F8C3F7508C3}"/>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68000"/>
                    </a14:imgEffect>
                  </a14:imgLayer>
                </a14:imgProps>
              </a:ext>
              <a:ext uri="{28A0092B-C50C-407E-A947-70E740481C1C}">
                <a14:useLocalDpi xmlns:a14="http://schemas.microsoft.com/office/drawing/2010/main" val="0"/>
              </a:ext>
            </a:extLst>
          </a:blip>
          <a:stretch>
            <a:fillRect/>
          </a:stretch>
        </p:blipFill>
        <p:spPr>
          <a:xfrm>
            <a:off x="275412" y="4818712"/>
            <a:ext cx="5820587" cy="1362265"/>
          </a:xfrm>
          <a:prstGeom prst="rect">
            <a:avLst/>
          </a:prstGeom>
        </p:spPr>
      </p:pic>
      <p:pic>
        <p:nvPicPr>
          <p:cNvPr id="6" name="Picture 5">
            <a:extLst>
              <a:ext uri="{FF2B5EF4-FFF2-40B4-BE49-F238E27FC236}">
                <a16:creationId xmlns:a16="http://schemas.microsoft.com/office/drawing/2014/main" id="{B2205C7E-42D9-4D56-839C-03BF21A4F33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75000"/>
                    </a14:imgEffect>
                  </a14:imgLayer>
                </a14:imgProps>
              </a:ext>
              <a:ext uri="{28A0092B-C50C-407E-A947-70E740481C1C}">
                <a14:useLocalDpi xmlns:a14="http://schemas.microsoft.com/office/drawing/2010/main" val="0"/>
              </a:ext>
            </a:extLst>
          </a:blip>
          <a:stretch>
            <a:fillRect/>
          </a:stretch>
        </p:blipFill>
        <p:spPr>
          <a:xfrm>
            <a:off x="6452939" y="4780660"/>
            <a:ext cx="3157787" cy="1400317"/>
          </a:xfrm>
          <a:prstGeom prst="rect">
            <a:avLst/>
          </a:prstGeom>
        </p:spPr>
      </p:pic>
      <p:pic>
        <p:nvPicPr>
          <p:cNvPr id="9" name="Picture 8">
            <a:extLst>
              <a:ext uri="{FF2B5EF4-FFF2-40B4-BE49-F238E27FC236}">
                <a16:creationId xmlns:a16="http://schemas.microsoft.com/office/drawing/2014/main" id="{1780C205-0279-4732-B9E2-91B6A965EC57}"/>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68000"/>
                    </a14:imgEffect>
                  </a14:imgLayer>
                </a14:imgProps>
              </a:ext>
            </a:extLst>
          </a:blip>
          <a:stretch>
            <a:fillRect/>
          </a:stretch>
        </p:blipFill>
        <p:spPr>
          <a:xfrm>
            <a:off x="6452940" y="2313224"/>
            <a:ext cx="3157786" cy="1952898"/>
          </a:xfrm>
          <a:prstGeom prst="rect">
            <a:avLst/>
          </a:prstGeom>
        </p:spPr>
      </p:pic>
      <p:pic>
        <p:nvPicPr>
          <p:cNvPr id="16" name="Picture 15">
            <a:extLst>
              <a:ext uri="{FF2B5EF4-FFF2-40B4-BE49-F238E27FC236}">
                <a16:creationId xmlns:a16="http://schemas.microsoft.com/office/drawing/2014/main" id="{ACB19C1C-2972-49A4-B54C-449E5C0E4FC2}"/>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68000"/>
                    </a14:imgEffect>
                  </a14:imgLayer>
                </a14:imgProps>
              </a:ext>
            </a:extLst>
          </a:blip>
          <a:stretch>
            <a:fillRect/>
          </a:stretch>
        </p:blipFill>
        <p:spPr>
          <a:xfrm>
            <a:off x="275411" y="353049"/>
            <a:ext cx="5820587" cy="1573954"/>
          </a:xfrm>
          <a:prstGeom prst="rect">
            <a:avLst/>
          </a:prstGeom>
        </p:spPr>
      </p:pic>
      <p:pic>
        <p:nvPicPr>
          <p:cNvPr id="21" name="Picture 20">
            <a:extLst>
              <a:ext uri="{FF2B5EF4-FFF2-40B4-BE49-F238E27FC236}">
                <a16:creationId xmlns:a16="http://schemas.microsoft.com/office/drawing/2014/main" id="{AB1E6876-2ED7-4039-9122-D02942EF0456}"/>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68000"/>
                    </a14:imgEffect>
                  </a14:imgLayer>
                </a14:imgProps>
              </a:ext>
            </a:extLst>
          </a:blip>
          <a:stretch>
            <a:fillRect/>
          </a:stretch>
        </p:blipFill>
        <p:spPr>
          <a:xfrm>
            <a:off x="6452939" y="353048"/>
            <a:ext cx="3157788" cy="1573955"/>
          </a:xfrm>
          <a:prstGeom prst="rect">
            <a:avLst/>
          </a:prstGeom>
        </p:spPr>
      </p:pic>
      <p:pic>
        <p:nvPicPr>
          <p:cNvPr id="3" name="Picture 2">
            <a:extLst>
              <a:ext uri="{FF2B5EF4-FFF2-40B4-BE49-F238E27FC236}">
                <a16:creationId xmlns:a16="http://schemas.microsoft.com/office/drawing/2014/main" id="{0A25BD85-F49C-4890-ABE6-73438A19A2FF}"/>
              </a:ext>
            </a:extLst>
          </p:cNvPr>
          <p:cNvPicPr>
            <a:picLocks noChangeAspect="1"/>
          </p:cNvPicPr>
          <p:nvPr/>
        </p:nvPicPr>
        <p:blipFill>
          <a:blip r:embed="rId12">
            <a:extLst>
              <a:ext uri="{BEBA8EAE-BF5A-486C-A8C5-ECC9F3942E4B}">
                <a14:imgProps xmlns:a14="http://schemas.microsoft.com/office/drawing/2010/main">
                  <a14:imgLayer r:embed="rId13">
                    <a14:imgEffect>
                      <a14:sharpenSoften amount="68000"/>
                    </a14:imgEffect>
                  </a14:imgLayer>
                </a14:imgProps>
              </a:ext>
            </a:extLst>
          </a:blip>
          <a:stretch>
            <a:fillRect/>
          </a:stretch>
        </p:blipFill>
        <p:spPr>
          <a:xfrm>
            <a:off x="275411" y="2329195"/>
            <a:ext cx="5820587" cy="1905266"/>
          </a:xfrm>
          <a:prstGeom prst="rect">
            <a:avLst/>
          </a:prstGeom>
        </p:spPr>
      </p:pic>
    </p:spTree>
    <p:extLst>
      <p:ext uri="{BB962C8B-B14F-4D97-AF65-F5344CB8AC3E}">
        <p14:creationId xmlns:p14="http://schemas.microsoft.com/office/powerpoint/2010/main" val="107533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42F4327E-6146-4006-B98B-AF6DFDE69B7E}"/>
              </a:ext>
            </a:extLst>
          </p:cNvPr>
          <p:cNvSpPr/>
          <p:nvPr/>
        </p:nvSpPr>
        <p:spPr>
          <a:xfrm>
            <a:off x="143435" y="4646092"/>
            <a:ext cx="10467413" cy="21006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830F351F-D10C-47DB-88AE-CC35090F1C79}"/>
              </a:ext>
            </a:extLst>
          </p:cNvPr>
          <p:cNvSpPr/>
          <p:nvPr/>
        </p:nvSpPr>
        <p:spPr>
          <a:xfrm>
            <a:off x="143434" y="2391838"/>
            <a:ext cx="10467414" cy="21006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12191235-BFEF-4B23-A6FB-ABD826DFAC74}"/>
              </a:ext>
            </a:extLst>
          </p:cNvPr>
          <p:cNvSpPr/>
          <p:nvPr/>
        </p:nvSpPr>
        <p:spPr>
          <a:xfrm>
            <a:off x="143434" y="137584"/>
            <a:ext cx="10467415" cy="21006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pic>
        <p:nvPicPr>
          <p:cNvPr id="14" name="Picture 13">
            <a:extLst>
              <a:ext uri="{FF2B5EF4-FFF2-40B4-BE49-F238E27FC236}">
                <a16:creationId xmlns:a16="http://schemas.microsoft.com/office/drawing/2014/main" id="{0B538F38-9258-4EBC-A5BF-E9BDDD1AFD5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68000"/>
                    </a14:imgEffect>
                  </a14:imgLayer>
                </a14:imgProps>
              </a:ext>
              <a:ext uri="{28A0092B-C50C-407E-A947-70E740481C1C}">
                <a14:useLocalDpi xmlns:a14="http://schemas.microsoft.com/office/drawing/2010/main" val="0"/>
              </a:ext>
            </a:extLst>
          </a:blip>
          <a:stretch>
            <a:fillRect/>
          </a:stretch>
        </p:blipFill>
        <p:spPr>
          <a:xfrm>
            <a:off x="301438" y="425789"/>
            <a:ext cx="5477639" cy="1524213"/>
          </a:xfrm>
          <a:prstGeom prst="rect">
            <a:avLst/>
          </a:prstGeom>
        </p:spPr>
      </p:pic>
      <p:pic>
        <p:nvPicPr>
          <p:cNvPr id="15" name="Picture 14">
            <a:extLst>
              <a:ext uri="{FF2B5EF4-FFF2-40B4-BE49-F238E27FC236}">
                <a16:creationId xmlns:a16="http://schemas.microsoft.com/office/drawing/2014/main" id="{CC3557DD-E45F-4407-A534-969756B508F3}"/>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68000"/>
                    </a14:imgEffect>
                  </a14:imgLayer>
                </a14:imgProps>
              </a:ext>
              <a:ext uri="{28A0092B-C50C-407E-A947-70E740481C1C}">
                <a14:useLocalDpi xmlns:a14="http://schemas.microsoft.com/office/drawing/2010/main" val="0"/>
              </a:ext>
            </a:extLst>
          </a:blip>
          <a:stretch>
            <a:fillRect/>
          </a:stretch>
        </p:blipFill>
        <p:spPr>
          <a:xfrm>
            <a:off x="6030277" y="425790"/>
            <a:ext cx="4458322" cy="1524212"/>
          </a:xfrm>
          <a:prstGeom prst="rect">
            <a:avLst/>
          </a:prstGeom>
        </p:spPr>
      </p:pic>
      <p:pic>
        <p:nvPicPr>
          <p:cNvPr id="16" name="Picture 15">
            <a:extLst>
              <a:ext uri="{FF2B5EF4-FFF2-40B4-BE49-F238E27FC236}">
                <a16:creationId xmlns:a16="http://schemas.microsoft.com/office/drawing/2014/main" id="{EF67F2E0-C73A-4DCD-B904-D868120F84E0}"/>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68000"/>
                    </a14:imgEffect>
                  </a14:imgLayer>
                </a14:imgProps>
              </a:ext>
              <a:ext uri="{28A0092B-C50C-407E-A947-70E740481C1C}">
                <a14:useLocalDpi xmlns:a14="http://schemas.microsoft.com/office/drawing/2010/main" val="0"/>
              </a:ext>
            </a:extLst>
          </a:blip>
          <a:stretch>
            <a:fillRect/>
          </a:stretch>
        </p:blipFill>
        <p:spPr>
          <a:xfrm>
            <a:off x="284168" y="2576393"/>
            <a:ext cx="5477639" cy="1705213"/>
          </a:xfrm>
          <a:prstGeom prst="rect">
            <a:avLst/>
          </a:prstGeom>
        </p:spPr>
      </p:pic>
      <p:pic>
        <p:nvPicPr>
          <p:cNvPr id="17" name="Picture 16">
            <a:extLst>
              <a:ext uri="{FF2B5EF4-FFF2-40B4-BE49-F238E27FC236}">
                <a16:creationId xmlns:a16="http://schemas.microsoft.com/office/drawing/2014/main" id="{C4D2F137-A2E6-4256-9187-8CD92159B54C}"/>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68000"/>
                    </a14:imgEffect>
                  </a14:imgLayer>
                </a14:imgProps>
              </a:ext>
              <a:ext uri="{28A0092B-C50C-407E-A947-70E740481C1C}">
                <a14:useLocalDpi xmlns:a14="http://schemas.microsoft.com/office/drawing/2010/main" val="0"/>
              </a:ext>
            </a:extLst>
          </a:blip>
          <a:stretch>
            <a:fillRect/>
          </a:stretch>
        </p:blipFill>
        <p:spPr>
          <a:xfrm>
            <a:off x="6030276" y="2576393"/>
            <a:ext cx="4458323" cy="1705213"/>
          </a:xfrm>
          <a:prstGeom prst="rect">
            <a:avLst/>
          </a:prstGeom>
        </p:spPr>
      </p:pic>
      <p:pic>
        <p:nvPicPr>
          <p:cNvPr id="18" name="Picture 17">
            <a:extLst>
              <a:ext uri="{FF2B5EF4-FFF2-40B4-BE49-F238E27FC236}">
                <a16:creationId xmlns:a16="http://schemas.microsoft.com/office/drawing/2014/main" id="{E3F53F0B-BC49-41D4-A49D-B919512CA6DE}"/>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68000"/>
                    </a14:imgEffect>
                  </a14:imgLayer>
                </a14:imgProps>
              </a:ext>
              <a:ext uri="{28A0092B-C50C-407E-A947-70E740481C1C}">
                <a14:useLocalDpi xmlns:a14="http://schemas.microsoft.com/office/drawing/2010/main" val="0"/>
              </a:ext>
            </a:extLst>
          </a:blip>
          <a:stretch>
            <a:fillRect/>
          </a:stretch>
        </p:blipFill>
        <p:spPr>
          <a:xfrm>
            <a:off x="301437" y="4810513"/>
            <a:ext cx="5477639" cy="1690759"/>
          </a:xfrm>
          <a:prstGeom prst="rect">
            <a:avLst/>
          </a:prstGeom>
        </p:spPr>
      </p:pic>
      <p:pic>
        <p:nvPicPr>
          <p:cNvPr id="19" name="Picture 18">
            <a:extLst>
              <a:ext uri="{FF2B5EF4-FFF2-40B4-BE49-F238E27FC236}">
                <a16:creationId xmlns:a16="http://schemas.microsoft.com/office/drawing/2014/main" id="{08B3BF1A-C0C4-4D46-84CA-CD56D601C1EA}"/>
              </a:ext>
            </a:extLst>
          </p:cNvPr>
          <p:cNvPicPr>
            <a:picLocks noChangeAspect="1"/>
          </p:cNvPicPr>
          <p:nvPr/>
        </p:nvPicPr>
        <p:blipFill>
          <a:blip r:embed="rId12">
            <a:extLst>
              <a:ext uri="{BEBA8EAE-BF5A-486C-A8C5-ECC9F3942E4B}">
                <a14:imgProps xmlns:a14="http://schemas.microsoft.com/office/drawing/2010/main">
                  <a14:imgLayer r:embed="rId13">
                    <a14:imgEffect>
                      <a14:sharpenSoften amount="68000"/>
                    </a14:imgEffect>
                  </a14:imgLayer>
                </a14:imgProps>
              </a:ext>
              <a:ext uri="{28A0092B-C50C-407E-A947-70E740481C1C}">
                <a14:useLocalDpi xmlns:a14="http://schemas.microsoft.com/office/drawing/2010/main" val="0"/>
              </a:ext>
            </a:extLst>
          </a:blip>
          <a:stretch>
            <a:fillRect/>
          </a:stretch>
        </p:blipFill>
        <p:spPr>
          <a:xfrm>
            <a:off x="6030276" y="4810513"/>
            <a:ext cx="3077004" cy="1690759"/>
          </a:xfrm>
          <a:prstGeom prst="rect">
            <a:avLst/>
          </a:prstGeom>
        </p:spPr>
      </p:pic>
    </p:spTree>
    <p:extLst>
      <p:ext uri="{BB962C8B-B14F-4D97-AF65-F5344CB8AC3E}">
        <p14:creationId xmlns:p14="http://schemas.microsoft.com/office/powerpoint/2010/main" val="165209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3B0AE2E9-509A-4B47-AD8F-060CE6E34A34}"/>
              </a:ext>
            </a:extLst>
          </p:cNvPr>
          <p:cNvSpPr/>
          <p:nvPr/>
        </p:nvSpPr>
        <p:spPr>
          <a:xfrm>
            <a:off x="104066" y="3762375"/>
            <a:ext cx="10467413" cy="2910878"/>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9" name="Rectangle: Rounded Corners 8">
            <a:extLst>
              <a:ext uri="{FF2B5EF4-FFF2-40B4-BE49-F238E27FC236}">
                <a16:creationId xmlns:a16="http://schemas.microsoft.com/office/drawing/2014/main" id="{0B9921AE-19F6-4341-8A8E-6578C6AB0A98}"/>
              </a:ext>
            </a:extLst>
          </p:cNvPr>
          <p:cNvSpPr/>
          <p:nvPr/>
        </p:nvSpPr>
        <p:spPr>
          <a:xfrm>
            <a:off x="84379" y="1848791"/>
            <a:ext cx="10506785" cy="14954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F4E5C9E8-D933-48DD-A03D-58D4C640CC3F}"/>
              </a:ext>
            </a:extLst>
          </p:cNvPr>
          <p:cNvSpPr/>
          <p:nvPr/>
        </p:nvSpPr>
        <p:spPr>
          <a:xfrm>
            <a:off x="104067" y="119713"/>
            <a:ext cx="10467413" cy="1495425"/>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pic>
        <p:nvPicPr>
          <p:cNvPr id="19" name="Picture 18">
            <a:extLst>
              <a:ext uri="{FF2B5EF4-FFF2-40B4-BE49-F238E27FC236}">
                <a16:creationId xmlns:a16="http://schemas.microsoft.com/office/drawing/2014/main" id="{25FB8277-C95C-45D9-BAAA-A5D0CDE6FAA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88000"/>
                    </a14:imgEffect>
                  </a14:imgLayer>
                </a14:imgProps>
              </a:ext>
              <a:ext uri="{28A0092B-C50C-407E-A947-70E740481C1C}">
                <a14:useLocalDpi xmlns:a14="http://schemas.microsoft.com/office/drawing/2010/main" val="0"/>
              </a:ext>
            </a:extLst>
          </a:blip>
          <a:stretch>
            <a:fillRect/>
          </a:stretch>
        </p:blipFill>
        <p:spPr>
          <a:xfrm>
            <a:off x="295834" y="3979391"/>
            <a:ext cx="5301651" cy="2476846"/>
          </a:xfrm>
          <a:prstGeom prst="rect">
            <a:avLst/>
          </a:prstGeom>
        </p:spPr>
      </p:pic>
      <p:pic>
        <p:nvPicPr>
          <p:cNvPr id="4" name="Picture 3">
            <a:extLst>
              <a:ext uri="{FF2B5EF4-FFF2-40B4-BE49-F238E27FC236}">
                <a16:creationId xmlns:a16="http://schemas.microsoft.com/office/drawing/2014/main" id="{C0F8B43D-FFBB-4D3D-951D-B7CE21F5B4CD}"/>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68000"/>
                    </a14:imgEffect>
                  </a14:imgLayer>
                </a14:imgProps>
              </a:ext>
              <a:ext uri="{28A0092B-C50C-407E-A947-70E740481C1C}">
                <a14:useLocalDpi xmlns:a14="http://schemas.microsoft.com/office/drawing/2010/main" val="0"/>
              </a:ext>
            </a:extLst>
          </a:blip>
          <a:stretch>
            <a:fillRect/>
          </a:stretch>
        </p:blipFill>
        <p:spPr>
          <a:xfrm>
            <a:off x="295834" y="233358"/>
            <a:ext cx="5301651" cy="1200318"/>
          </a:xfrm>
          <a:prstGeom prst="rect">
            <a:avLst/>
          </a:prstGeom>
        </p:spPr>
      </p:pic>
      <p:pic>
        <p:nvPicPr>
          <p:cNvPr id="22" name="Picture 21">
            <a:extLst>
              <a:ext uri="{FF2B5EF4-FFF2-40B4-BE49-F238E27FC236}">
                <a16:creationId xmlns:a16="http://schemas.microsoft.com/office/drawing/2014/main" id="{6F768209-ECA3-485A-823E-63D7DA117027}"/>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68000"/>
                    </a14:imgEffect>
                  </a14:imgLayer>
                </a14:imgProps>
              </a:ext>
              <a:ext uri="{28A0092B-C50C-407E-A947-70E740481C1C}">
                <a14:useLocalDpi xmlns:a14="http://schemas.microsoft.com/office/drawing/2010/main" val="0"/>
              </a:ext>
            </a:extLst>
          </a:blip>
          <a:stretch>
            <a:fillRect/>
          </a:stretch>
        </p:blipFill>
        <p:spPr>
          <a:xfrm>
            <a:off x="6217244" y="233358"/>
            <a:ext cx="2095792" cy="1206129"/>
          </a:xfrm>
          <a:prstGeom prst="rect">
            <a:avLst/>
          </a:prstGeom>
        </p:spPr>
      </p:pic>
      <p:pic>
        <p:nvPicPr>
          <p:cNvPr id="24" name="Picture 23">
            <a:extLst>
              <a:ext uri="{FF2B5EF4-FFF2-40B4-BE49-F238E27FC236}">
                <a16:creationId xmlns:a16="http://schemas.microsoft.com/office/drawing/2014/main" id="{0B8D2B52-5CFF-49AD-8617-513237F96B4D}"/>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68000"/>
                    </a14:imgEffect>
                  </a14:imgLayer>
                </a14:imgProps>
              </a:ext>
              <a:ext uri="{28A0092B-C50C-407E-A947-70E740481C1C}">
                <a14:useLocalDpi xmlns:a14="http://schemas.microsoft.com/office/drawing/2010/main" val="0"/>
              </a:ext>
            </a:extLst>
          </a:blip>
          <a:stretch>
            <a:fillRect/>
          </a:stretch>
        </p:blipFill>
        <p:spPr>
          <a:xfrm>
            <a:off x="295834" y="1977291"/>
            <a:ext cx="5301651" cy="1238423"/>
          </a:xfrm>
          <a:prstGeom prst="rect">
            <a:avLst/>
          </a:prstGeom>
        </p:spPr>
      </p:pic>
      <p:pic>
        <p:nvPicPr>
          <p:cNvPr id="26" name="Picture 25">
            <a:extLst>
              <a:ext uri="{FF2B5EF4-FFF2-40B4-BE49-F238E27FC236}">
                <a16:creationId xmlns:a16="http://schemas.microsoft.com/office/drawing/2014/main" id="{3CEC84BF-986B-4400-8E3C-951A0A28B328}"/>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68000"/>
                    </a14:imgEffect>
                  </a14:imgLayer>
                </a14:imgProps>
              </a:ext>
              <a:ext uri="{28A0092B-C50C-407E-A947-70E740481C1C}">
                <a14:useLocalDpi xmlns:a14="http://schemas.microsoft.com/office/drawing/2010/main" val="0"/>
              </a:ext>
            </a:extLst>
          </a:blip>
          <a:stretch>
            <a:fillRect/>
          </a:stretch>
        </p:blipFill>
        <p:spPr>
          <a:xfrm>
            <a:off x="6215248" y="1977291"/>
            <a:ext cx="3277057" cy="1200318"/>
          </a:xfrm>
          <a:prstGeom prst="rect">
            <a:avLst/>
          </a:prstGeom>
        </p:spPr>
      </p:pic>
      <p:pic>
        <p:nvPicPr>
          <p:cNvPr id="3" name="Picture 2">
            <a:extLst>
              <a:ext uri="{FF2B5EF4-FFF2-40B4-BE49-F238E27FC236}">
                <a16:creationId xmlns:a16="http://schemas.microsoft.com/office/drawing/2014/main" id="{45DA88D6-85B6-4EF5-B90D-43EEF5D8F3D3}"/>
              </a:ext>
            </a:extLst>
          </p:cNvPr>
          <p:cNvPicPr>
            <a:picLocks noChangeAspect="1"/>
          </p:cNvPicPr>
          <p:nvPr/>
        </p:nvPicPr>
        <p:blipFill>
          <a:blip r:embed="rId12">
            <a:extLst>
              <a:ext uri="{BEBA8EAE-BF5A-486C-A8C5-ECC9F3942E4B}">
                <a14:imgProps xmlns:a14="http://schemas.microsoft.com/office/drawing/2010/main">
                  <a14:imgLayer r:embed="rId13">
                    <a14:imgEffect>
                      <a14:sharpenSoften amount="80000"/>
                    </a14:imgEffect>
                  </a14:imgLayer>
                </a14:imgProps>
              </a:ext>
            </a:extLst>
          </a:blip>
          <a:stretch>
            <a:fillRect/>
          </a:stretch>
        </p:blipFill>
        <p:spPr>
          <a:xfrm>
            <a:off x="6215248" y="3979391"/>
            <a:ext cx="4157477" cy="2476846"/>
          </a:xfrm>
          <a:prstGeom prst="rect">
            <a:avLst/>
          </a:prstGeom>
        </p:spPr>
      </p:pic>
    </p:spTree>
    <p:extLst>
      <p:ext uri="{BB962C8B-B14F-4D97-AF65-F5344CB8AC3E}">
        <p14:creationId xmlns:p14="http://schemas.microsoft.com/office/powerpoint/2010/main" val="264808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42702688-5930-42D3-B11C-C6E71EF759C1}"/>
              </a:ext>
            </a:extLst>
          </p:cNvPr>
          <p:cNvSpPr/>
          <p:nvPr/>
        </p:nvSpPr>
        <p:spPr>
          <a:xfrm>
            <a:off x="95132" y="4646092"/>
            <a:ext cx="10467413" cy="20547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0" name="Rectangle: Rounded Corners 9">
            <a:extLst>
              <a:ext uri="{FF2B5EF4-FFF2-40B4-BE49-F238E27FC236}">
                <a16:creationId xmlns:a16="http://schemas.microsoft.com/office/drawing/2014/main" id="{78E72FC9-6923-470E-BFB8-F85D71C2EE0F}"/>
              </a:ext>
            </a:extLst>
          </p:cNvPr>
          <p:cNvSpPr/>
          <p:nvPr/>
        </p:nvSpPr>
        <p:spPr>
          <a:xfrm>
            <a:off x="180266" y="2381899"/>
            <a:ext cx="10467413" cy="205470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sp>
        <p:nvSpPr>
          <p:cNvPr id="12" name="Rectangle: Rounded Corners 11">
            <a:extLst>
              <a:ext uri="{FF2B5EF4-FFF2-40B4-BE49-F238E27FC236}">
                <a16:creationId xmlns:a16="http://schemas.microsoft.com/office/drawing/2014/main" id="{8370DB7F-D6AD-4479-8C69-726B10B81733}"/>
              </a:ext>
            </a:extLst>
          </p:cNvPr>
          <p:cNvSpPr/>
          <p:nvPr/>
        </p:nvSpPr>
        <p:spPr>
          <a:xfrm>
            <a:off x="180266" y="86242"/>
            <a:ext cx="10467413" cy="210661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IN"/>
          </a:p>
        </p:txBody>
      </p:sp>
      <p:pic>
        <p:nvPicPr>
          <p:cNvPr id="15" name="Picture 14">
            <a:extLst>
              <a:ext uri="{FF2B5EF4-FFF2-40B4-BE49-F238E27FC236}">
                <a16:creationId xmlns:a16="http://schemas.microsoft.com/office/drawing/2014/main" id="{EE7B0BFC-522D-4E68-AEA2-D26A7779B039}"/>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68000"/>
                    </a14:imgEffect>
                  </a14:imgLayer>
                </a14:imgProps>
              </a:ext>
              <a:ext uri="{28A0092B-C50C-407E-A947-70E740481C1C}">
                <a14:useLocalDpi xmlns:a14="http://schemas.microsoft.com/office/drawing/2010/main" val="0"/>
              </a:ext>
            </a:extLst>
          </a:blip>
          <a:stretch>
            <a:fillRect/>
          </a:stretch>
        </p:blipFill>
        <p:spPr>
          <a:xfrm>
            <a:off x="361831" y="2604278"/>
            <a:ext cx="5501087" cy="1609950"/>
          </a:xfrm>
          <a:prstGeom prst="rect">
            <a:avLst/>
          </a:prstGeom>
        </p:spPr>
      </p:pic>
      <p:pic>
        <p:nvPicPr>
          <p:cNvPr id="16" name="Picture 15">
            <a:extLst>
              <a:ext uri="{FF2B5EF4-FFF2-40B4-BE49-F238E27FC236}">
                <a16:creationId xmlns:a16="http://schemas.microsoft.com/office/drawing/2014/main" id="{A80C3D33-E99E-4765-A401-65270D747B95}"/>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68000"/>
                    </a14:imgEffect>
                  </a14:imgLayer>
                </a14:imgProps>
              </a:ext>
              <a:ext uri="{28A0092B-C50C-407E-A947-70E740481C1C}">
                <a14:useLocalDpi xmlns:a14="http://schemas.microsoft.com/office/drawing/2010/main" val="0"/>
              </a:ext>
            </a:extLst>
          </a:blip>
          <a:stretch>
            <a:fillRect/>
          </a:stretch>
        </p:blipFill>
        <p:spPr>
          <a:xfrm>
            <a:off x="7033371" y="2551534"/>
            <a:ext cx="2943636" cy="1662694"/>
          </a:xfrm>
          <a:prstGeom prst="rect">
            <a:avLst/>
          </a:prstGeom>
        </p:spPr>
      </p:pic>
      <p:pic>
        <p:nvPicPr>
          <p:cNvPr id="3" name="Picture 2">
            <a:extLst>
              <a:ext uri="{FF2B5EF4-FFF2-40B4-BE49-F238E27FC236}">
                <a16:creationId xmlns:a16="http://schemas.microsoft.com/office/drawing/2014/main" id="{8D6091BC-A591-467D-B519-BAB386F4FEA7}"/>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68000"/>
                    </a14:imgEffect>
                  </a14:imgLayer>
                </a14:imgProps>
              </a:ext>
            </a:extLst>
          </a:blip>
          <a:stretch>
            <a:fillRect/>
          </a:stretch>
        </p:blipFill>
        <p:spPr>
          <a:xfrm>
            <a:off x="7033371" y="184410"/>
            <a:ext cx="2943636" cy="1717644"/>
          </a:xfrm>
          <a:prstGeom prst="rect">
            <a:avLst/>
          </a:prstGeom>
        </p:spPr>
      </p:pic>
      <p:pic>
        <p:nvPicPr>
          <p:cNvPr id="4" name="Picture 3">
            <a:extLst>
              <a:ext uri="{FF2B5EF4-FFF2-40B4-BE49-F238E27FC236}">
                <a16:creationId xmlns:a16="http://schemas.microsoft.com/office/drawing/2014/main" id="{827E6C89-BB1D-46A9-AF24-A58493AF2D52}"/>
              </a:ext>
            </a:extLst>
          </p:cNvPr>
          <p:cNvPicPr>
            <a:picLocks noChangeAspect="1"/>
          </p:cNvPicPr>
          <p:nvPr/>
        </p:nvPicPr>
        <p:blipFill>
          <a:blip r:embed="rId8">
            <a:extLst>
              <a:ext uri="{BEBA8EAE-BF5A-486C-A8C5-ECC9F3942E4B}">
                <a14:imgProps xmlns:a14="http://schemas.microsoft.com/office/drawing/2010/main">
                  <a14:imgLayer r:embed="rId9">
                    <a14:imgEffect>
                      <a14:sharpenSoften amount="68000"/>
                    </a14:imgEffect>
                  </a14:imgLayer>
                </a14:imgProps>
              </a:ext>
            </a:extLst>
          </a:blip>
          <a:stretch>
            <a:fillRect/>
          </a:stretch>
        </p:blipFill>
        <p:spPr>
          <a:xfrm>
            <a:off x="325830" y="4835129"/>
            <a:ext cx="5537088" cy="1676634"/>
          </a:xfrm>
          <a:prstGeom prst="rect">
            <a:avLst/>
          </a:prstGeom>
        </p:spPr>
      </p:pic>
      <p:pic>
        <p:nvPicPr>
          <p:cNvPr id="7" name="Picture 6">
            <a:extLst>
              <a:ext uri="{FF2B5EF4-FFF2-40B4-BE49-F238E27FC236}">
                <a16:creationId xmlns:a16="http://schemas.microsoft.com/office/drawing/2014/main" id="{A418A309-64B0-4AB9-A339-F058F3A8723A}"/>
              </a:ext>
            </a:extLst>
          </p:cNvPr>
          <p:cNvPicPr>
            <a:picLocks noChangeAspect="1"/>
          </p:cNvPicPr>
          <p:nvPr/>
        </p:nvPicPr>
        <p:blipFill>
          <a:blip r:embed="rId10">
            <a:extLst>
              <a:ext uri="{BEBA8EAE-BF5A-486C-A8C5-ECC9F3942E4B}">
                <a14:imgProps xmlns:a14="http://schemas.microsoft.com/office/drawing/2010/main">
                  <a14:imgLayer r:embed="rId11">
                    <a14:imgEffect>
                      <a14:sharpenSoften amount="68000"/>
                    </a14:imgEffect>
                  </a14:imgLayer>
                </a14:imgProps>
              </a:ext>
            </a:extLst>
          </a:blip>
          <a:stretch>
            <a:fillRect/>
          </a:stretch>
        </p:blipFill>
        <p:spPr>
          <a:xfrm>
            <a:off x="6329084" y="4732812"/>
            <a:ext cx="3924848" cy="1914792"/>
          </a:xfrm>
          <a:prstGeom prst="rect">
            <a:avLst/>
          </a:prstGeom>
        </p:spPr>
      </p:pic>
      <p:pic>
        <p:nvPicPr>
          <p:cNvPr id="13" name="Picture 12">
            <a:extLst>
              <a:ext uri="{FF2B5EF4-FFF2-40B4-BE49-F238E27FC236}">
                <a16:creationId xmlns:a16="http://schemas.microsoft.com/office/drawing/2014/main" id="{B228F79F-E5DE-4400-A4E5-FCFF343BD16A}"/>
              </a:ext>
            </a:extLst>
          </p:cNvPr>
          <p:cNvPicPr>
            <a:picLocks noChangeAspect="1"/>
          </p:cNvPicPr>
          <p:nvPr/>
        </p:nvPicPr>
        <p:blipFill>
          <a:blip r:embed="rId12">
            <a:extLst>
              <a:ext uri="{BEBA8EAE-BF5A-486C-A8C5-ECC9F3942E4B}">
                <a14:imgProps xmlns:a14="http://schemas.microsoft.com/office/drawing/2010/main">
                  <a14:imgLayer r:embed="rId13">
                    <a14:imgEffect>
                      <a14:sharpenSoften amount="70000"/>
                    </a14:imgEffect>
                  </a14:imgLayer>
                </a14:imgProps>
              </a:ext>
            </a:extLst>
          </a:blip>
          <a:stretch>
            <a:fillRect/>
          </a:stretch>
        </p:blipFill>
        <p:spPr>
          <a:xfrm>
            <a:off x="361831" y="184410"/>
            <a:ext cx="5501087" cy="1905266"/>
          </a:xfrm>
          <a:prstGeom prst="rect">
            <a:avLst/>
          </a:prstGeom>
        </p:spPr>
      </p:pic>
    </p:spTree>
    <p:extLst>
      <p:ext uri="{BB962C8B-B14F-4D97-AF65-F5344CB8AC3E}">
        <p14:creationId xmlns:p14="http://schemas.microsoft.com/office/powerpoint/2010/main" val="9220867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1014</TotalTime>
  <Words>566</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Gill Sans MT</vt:lpstr>
      <vt:lpstr>Gallery</vt:lpstr>
      <vt:lpstr>   Case Study : Financial Consumer          Complaints – Bank of America</vt:lpstr>
      <vt:lpstr>Problem Statement :</vt:lpstr>
      <vt:lpstr>Objectives :</vt:lpstr>
      <vt:lpstr>Dataset Overview /Key Features of the Dataset  :</vt:lpstr>
      <vt:lpstr>PowerPoint Presentation</vt:lpstr>
      <vt:lpstr>PowerPoint Presentation</vt:lpstr>
      <vt:lpstr>PowerPoint Presentation</vt:lpstr>
      <vt:lpstr>PowerPoint Presentation</vt:lpstr>
      <vt:lpstr>PowerPoint Presentation</vt:lpstr>
      <vt:lpstr>PowerPoint Presentation</vt:lpstr>
      <vt:lpstr>Final Insights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Case Study : Financial Consumer Complaints – Bank of America</dc:title>
  <dc:creator>Yuvraj Pawar</dc:creator>
  <cp:lastModifiedBy>Yuvraj Pawar</cp:lastModifiedBy>
  <cp:revision>75</cp:revision>
  <dcterms:created xsi:type="dcterms:W3CDTF">2025-07-27T07:50:14Z</dcterms:created>
  <dcterms:modified xsi:type="dcterms:W3CDTF">2025-08-04T19:32:14Z</dcterms:modified>
</cp:coreProperties>
</file>