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20" r:id="rId3"/>
    <p:sldId id="421" r:id="rId4"/>
    <p:sldId id="423" r:id="rId5"/>
    <p:sldId id="424" r:id="rId6"/>
    <p:sldId id="425" r:id="rId7"/>
    <p:sldId id="422" r:id="rId8"/>
    <p:sldId id="426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3" autoAdjust="0"/>
    <p:restoredTop sz="92734" autoAdjust="0"/>
  </p:normalViewPr>
  <p:slideViewPr>
    <p:cSldViewPr>
      <p:cViewPr>
        <p:scale>
          <a:sx n="85" d="100"/>
          <a:sy n="85" d="100"/>
        </p:scale>
        <p:origin x="497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92987E-3A66-4994-9BE4-8BDBBB69D16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8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google-bert/bert-base-multilingual-cased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nikhil1e9/myanimelist-anime-and-manga/" TargetMode="External"/><Relationship Id="rId5" Type="http://schemas.openxmlformats.org/officeDocument/2006/relationships/hyperlink" Target="https://www.kaggle.com/datasets/aditidutta/bert-base-multilingual-cased" TargetMode="External"/><Relationship Id="rId4" Type="http://schemas.openxmlformats.org/officeDocument/2006/relationships/hyperlink" Target="https://cs229.stanford.edu/proj2015/127_repor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914400"/>
          </a:xfrm>
        </p:spPr>
        <p:txBody>
          <a:bodyPr/>
          <a:lstStyle/>
          <a:p>
            <a:pPr eaLnBrk="1" hangingPunct="1"/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Final Project</a:t>
            </a:r>
            <a:b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</a:br>
            <a:r>
              <a:rPr lang="en-US" altLang="en-US" sz="3200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 </a:t>
            </a:r>
            <a:r>
              <a:rPr lang="en-US" altLang="en-US" sz="3200" b="1" dirty="0">
                <a:latin typeface="Garamond" panose="02020404030301010803" pitchFamily="18" charset="0"/>
                <a:ea typeface="Batang" panose="020B0503020000020004" pitchFamily="18" charset="-127"/>
                <a:cs typeface="Angsana New" panose="020B0502040204020203" pitchFamily="18" charset="-34"/>
              </a:rPr>
              <a:t>Utilizing Transformers CNN for Classifying Animated Works by Media Type </a:t>
            </a:r>
            <a:b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286000"/>
            <a:ext cx="6400800" cy="449172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Garamond" panose="02020404030301010803" pitchFamily="18" charset="0"/>
              </a:rPr>
              <a:t>Yuvraj Puri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Yuvraj Puri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005" y="5038635"/>
            <a:ext cx="5487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CSCI E-82 Advanced Machine Learning, Data Mining, and Artificial Intelligence</a:t>
            </a:r>
          </a:p>
          <a:p>
            <a:pPr algn="ctr"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Fall 2024</a:t>
            </a:r>
          </a:p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</a:rPr>
              <a:t>Harvard Extension School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defRPr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F3900-F92E-4439-8E37-E5F7918B6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550" y="2949217"/>
            <a:ext cx="1292899" cy="14957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536141" y="6323292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Yuvraj Puri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5B3AF-0E95-6309-4A6A-E2217307E92D}"/>
              </a:ext>
            </a:extLst>
          </p:cNvPr>
          <p:cNvSpPr txBox="1"/>
          <p:nvPr/>
        </p:nvSpPr>
        <p:spPr>
          <a:xfrm>
            <a:off x="457200" y="1066800"/>
            <a:ext cx="792480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This final project extends the research paper titled “</a:t>
            </a:r>
            <a:r>
              <a:rPr lang="en-US" sz="1500" b="1" dirty="0"/>
              <a:t>Genre classification of books on Spanish</a:t>
            </a:r>
            <a:r>
              <a:rPr lang="en-US" sz="1500" dirty="0"/>
              <a:t>”.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The authors applied transformers models to classify books based on a self-devised Latin-American Thema-categorization standard.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Utilized BERT and </a:t>
            </a:r>
            <a:r>
              <a:rPr lang="en-US" sz="1500" dirty="0" err="1"/>
              <a:t>RoBERTa</a:t>
            </a:r>
            <a:r>
              <a:rPr lang="en-US" sz="1500" dirty="0"/>
              <a:t> models to classify books by genre using their descriptions. </a:t>
            </a:r>
            <a:br>
              <a:rPr lang="en-US" sz="1500" dirty="0"/>
            </a:br>
            <a:br>
              <a:rPr lang="en-US" sz="1500" dirty="0"/>
            </a:b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Our work extends the paper by: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Utilizing multilingual transformer to classify animated shows by media-type, using their titles. Showing transformer’s domain adaptation capability.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Gathering insights as to how or why each model may show success or fail to predict – which separations are harder to make or predict between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lvl="1"/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F25D8-9C22-59E9-0A17-D54936F5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" y="4343400"/>
            <a:ext cx="4949240" cy="248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(Multilingual) Transformer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3137647" y="6411741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  <a:latin typeface="Garamond" panose="02020404030301010803" pitchFamily="18" charset="0"/>
              </a:rPr>
              <a:t>Yuvraj Puri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26" name="Picture 2" descr="BERT-base-multilingual-cased">
            <a:extLst>
              <a:ext uri="{FF2B5EF4-FFF2-40B4-BE49-F238E27FC236}">
                <a16:creationId xmlns:a16="http://schemas.microsoft.com/office/drawing/2014/main" id="{7CB4322D-E85A-436C-807A-7DCEF01D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47" y="350520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9BA29C-1A7C-9206-88C5-4A413FB2DCEF}"/>
              </a:ext>
            </a:extLst>
          </p:cNvPr>
          <p:cNvSpPr txBox="1"/>
          <p:nvPr/>
        </p:nvSpPr>
        <p:spPr>
          <a:xfrm>
            <a:off x="304800" y="990600"/>
            <a:ext cx="53783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is BERT?</a:t>
            </a:r>
          </a:p>
          <a:p>
            <a:endParaRPr lang="en-US" sz="1600" dirty="0"/>
          </a:p>
          <a:p>
            <a:r>
              <a:rPr lang="en-US" sz="1600" dirty="0"/>
              <a:t>-</a:t>
            </a:r>
            <a:r>
              <a:rPr lang="en-US" sz="1600" b="1" dirty="0"/>
              <a:t>BERT</a:t>
            </a:r>
            <a:r>
              <a:rPr lang="en-US" sz="1600" dirty="0"/>
              <a:t>: bidirectional encoder representation from transformers. It encodes the input features which is used as a feature extractor. Uses bidirectional training to consider the previous and next tokens, granting it </a:t>
            </a:r>
            <a:r>
              <a:rPr lang="en-US" sz="1600" b="1" dirty="0"/>
              <a:t>context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b="1" dirty="0"/>
              <a:t>It is pretrained on a large corpus of text in a self-supervised fashion</a:t>
            </a:r>
            <a:r>
              <a:rPr lang="en-US" sz="1600" dirty="0"/>
              <a:t>. </a:t>
            </a:r>
          </a:p>
          <a:p>
            <a:endParaRPr lang="en-US" sz="1600" b="1" dirty="0"/>
          </a:p>
          <a:p>
            <a:r>
              <a:rPr lang="en-US" sz="1600" dirty="0"/>
              <a:t>Here, we are using it for </a:t>
            </a:r>
            <a:r>
              <a:rPr lang="en-US" sz="1600" b="1" dirty="0"/>
              <a:t>Text classification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multilingual cased model is trained on 104 languages, including Japanese, Chinese, and even capable of parsing Romaji. This model is primarily aimed at being fine-tuned on tasks that use the whole sentence to make decisions, such as sequence classification, token classification or question answering.</a:t>
            </a:r>
          </a:p>
          <a:p>
            <a:endParaRPr lang="en-US" sz="1600" dirty="0"/>
          </a:p>
          <a:p>
            <a:r>
              <a:rPr lang="en-US" sz="1600" dirty="0"/>
              <a:t>As anime titles are a mixture of English and Romaji, we will utilize the multilingual model for classification..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626A5-F545-143B-162C-7A525B726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113" y="781867"/>
            <a:ext cx="3460887" cy="279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4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DA33-6708-CD8C-1CCE-3E3B4AB8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(1/3): Baseline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BEC9-74D7-40A1-62B3-01A023B6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Highest baseline model performance is for Logistic regression episode count and airtime in days – 57% test accuracy and 54.7% test accuracy.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Existing trend between episode count / airtime and whether or not something is a show. May have made use of such a linear separation.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DF200-3260-9AC9-9ED6-3DA31651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Yuvraj Puri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4A9B5-A225-B281-FE2F-E90C4C6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F98C6-66BA-B285-BE2C-07DA53A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918716"/>
            <a:ext cx="4114800" cy="3548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4DEED-200E-49D6-21BA-4BE71294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682" y="981364"/>
            <a:ext cx="3115035" cy="1304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CE8ACD-92B4-0846-98FE-0D80D6E68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5682" y="2636158"/>
            <a:ext cx="2410382" cy="13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38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309-86AE-52B8-75D7-3998D6D87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(2/3): CNN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D348-A38F-87B6-3BD5-E44A57C4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28956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Test acc of 42.15%. </a:t>
            </a:r>
            <a:r>
              <a:rPr lang="en-US" sz="1400" dirty="0"/>
              <a:t>No class weights.</a:t>
            </a:r>
          </a:p>
          <a:p>
            <a:pPr marL="0" indent="0">
              <a:buNone/>
            </a:pPr>
            <a:r>
              <a:rPr lang="en-US" sz="1400" dirty="0"/>
              <a:t>Completely does not predict OVAs. Very low F1 for specials.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508C6-77D5-5C9B-D7F4-6C452BFC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73824" y="6381362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0F691-F6F4-3EA9-E824-5C9C10D9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DB1EEC-D0C7-E2B9-14E5-3C3931D2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539" y="836613"/>
            <a:ext cx="4725322" cy="23484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4FD466-8B20-A571-8677-EEE0E63A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185073"/>
            <a:ext cx="3782022" cy="1824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CE9956-199E-9C8F-843A-5ADA06B8C530}"/>
              </a:ext>
            </a:extLst>
          </p:cNvPr>
          <p:cNvSpPr txBox="1"/>
          <p:nvPr/>
        </p:nvSpPr>
        <p:spPr>
          <a:xfrm>
            <a:off x="4800600" y="5105400"/>
            <a:ext cx="3962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 acc of 42.47%. </a:t>
            </a:r>
          </a:p>
          <a:p>
            <a:r>
              <a:rPr lang="en-US" sz="1400" dirty="0"/>
              <a:t>Marginal improvement using weights. F1 is much better for OVA and movies, improved for ONAs. Specials haven’t shown much improvement.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6F88C6-A162-15BB-941E-2D40EAB28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1465"/>
            <a:ext cx="4204984" cy="2113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F0DF59-57E3-13DC-FAFD-56C683373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10" y="3184390"/>
            <a:ext cx="3782022" cy="18774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E03BE7-CD4E-4D0C-ACBD-8078F3ADC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1" y="6356351"/>
            <a:ext cx="4201299" cy="4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0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203A1-828B-8851-3F82-2C37624B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(3/3): multilingual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03EE-8DD5-7FB0-A854-EC5AF112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1920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Best model had Test acc of 0.5030</a:t>
            </a:r>
            <a:r>
              <a:rPr lang="en-US" sz="1400" dirty="0"/>
              <a:t>. </a:t>
            </a:r>
          </a:p>
          <a:p>
            <a:pPr marL="0" indent="0">
              <a:buNone/>
            </a:pPr>
            <a:r>
              <a:rPr lang="en-US" sz="1400" dirty="0"/>
              <a:t>It’s not doing a whole lot differently from the final CNN model in that it has pretty much the same F1 for TV shows. It has a slightly better F1 score for OVAs but it has much better F1 scores for ‘Specials’ and ‘ONAs’. It’s slightly better than the CNN model for Movies, too. </a:t>
            </a:r>
          </a:p>
          <a:p>
            <a:pPr marL="0" indent="0">
              <a:buNone/>
            </a:pPr>
            <a:r>
              <a:rPr lang="en-US" sz="1400" dirty="0"/>
              <a:t>Note that the model did predict the second example correctly, despite the confusing name.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4CA49-FFC7-6DD0-D39A-47A622D6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Yuvraj Puri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DC38B-F241-E1FA-670F-601F0A9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CF5C2-BCC8-492E-B82C-928D0A4A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836613"/>
            <a:ext cx="4508313" cy="21652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F5384A-449F-0F24-730C-F29EE8DD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6" y="3143510"/>
            <a:ext cx="7239000" cy="18856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62A1C2-A78E-B193-E9E6-13B083C3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0" y="2974093"/>
            <a:ext cx="3429000" cy="3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1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D02D-33DA-75A4-C8CB-45A9218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Conclusions,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BB5EB-80F8-B0A7-53AA-B6B2C5ED3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Conclusions: </a:t>
            </a:r>
          </a:p>
          <a:p>
            <a:pPr lvl="1"/>
            <a:r>
              <a:rPr lang="en-US" dirty="0"/>
              <a:t>Despite how descriptive the titles of modern animated shows are, our baseline models outperformed our transformer model and our CNN model.</a:t>
            </a:r>
          </a:p>
          <a:p>
            <a:pPr lvl="1"/>
            <a:r>
              <a:rPr lang="en-US" dirty="0"/>
              <a:t>Some of this may be attributed to undefined or unexplored boundaries between each media type.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Future directions: </a:t>
            </a:r>
          </a:p>
          <a:p>
            <a:pPr lvl="1"/>
            <a:r>
              <a:rPr lang="en-US" dirty="0"/>
              <a:t>Expand utilization of transformer-based predictions to utilizing synopses of shows as they may contain more relevant information for prediction beyond the title. </a:t>
            </a:r>
          </a:p>
          <a:p>
            <a:pPr lvl="1"/>
            <a:r>
              <a:rPr lang="en-US" dirty="0"/>
              <a:t>Augment data using already present alternative titles for shows and </a:t>
            </a:r>
            <a:r>
              <a:rPr lang="en-US" dirty="0" err="1"/>
              <a:t>backtranslated</a:t>
            </a:r>
            <a:r>
              <a:rPr lang="en-US" dirty="0"/>
              <a:t> titles using transformer models. </a:t>
            </a:r>
          </a:p>
          <a:p>
            <a:pPr lvl="1"/>
            <a:r>
              <a:rPr lang="en-US" dirty="0"/>
              <a:t>For further image-based analysis, utilize OCR and text extraction for a potential multimodal model using BERT and CNNs.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71CDC-BC77-5C2E-10E3-C0639B25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Yuvraj Puri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F9577-7176-D738-C156-EFE7EAC7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82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A072-2F34-B7E4-EBC2-D82AD699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8E324-6275-5301-CD64-4C2C9D8C9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https://arxiv.org/abs/1810.04805</a:t>
            </a:r>
            <a:endParaRPr lang="en-US" dirty="0"/>
          </a:p>
          <a:p>
            <a:r>
              <a:rPr lang="en-US" dirty="0">
                <a:hlinkClick r:id="rId3"/>
              </a:rPr>
              <a:t>https://huggingface.co/google-bert/bert-base-multilingual-cased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https://cs229.stanford.edu/proj2015/127_report.pdf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https://www.kaggle.com/datasets/aditidutta/bert-base-multilingual-cased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Dataset: </a:t>
            </a:r>
            <a:r>
              <a:rPr lang="en-US" dirty="0">
                <a:hlinkClick r:id="rId6"/>
              </a:rPr>
              <a:t>https://www.kaggle.com/datasets/nikhil1e9/myanimelist-anime-and-manga/</a:t>
            </a:r>
            <a:r>
              <a:rPr lang="en-US" dirty="0"/>
              <a:t> </a:t>
            </a:r>
          </a:p>
          <a:p>
            <a:r>
              <a:rPr lang="en-US" dirty="0"/>
              <a:t>Extension: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J. A.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Nolazco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-Flores, A. V. Guerrero-Galván, C. Del-Valle-Soto and L. P. Garcia-Perera, "Genre Classification of Books on Spanish," in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Neue Regular"/>
              </a:rPr>
              <a:t>IEEE Access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vol. 11, pp. 132878-132892, 2023,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: 10.1109/ACCESS.2023.3332997.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2CBC5-C55C-10A6-382A-F2EF6A53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Yuvraj Puri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122F5-DE2A-6599-3A88-765A2407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16779</TotalTime>
  <Words>737</Words>
  <Application>Microsoft Office PowerPoint</Application>
  <PresentationFormat>On-screen Show (4:3)</PresentationFormat>
  <Paragraphs>73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HelveticaNeue Regular</vt:lpstr>
      <vt:lpstr>Arial</vt:lpstr>
      <vt:lpstr>Calibri</vt:lpstr>
      <vt:lpstr>Garamond</vt:lpstr>
      <vt:lpstr>Times New Roman</vt:lpstr>
      <vt:lpstr>Wingdings</vt:lpstr>
      <vt:lpstr>Office Theme</vt:lpstr>
      <vt:lpstr> Final Project  Utilizing Transformers CNN for Classifying Animated Works by Media Type  </vt:lpstr>
      <vt:lpstr>Introduction</vt:lpstr>
      <vt:lpstr>(Multilingual) Transformer</vt:lpstr>
      <vt:lpstr>Comparing Models (1/3): Baseline Models</vt:lpstr>
      <vt:lpstr>Comparing Models (2/3): CNN Models</vt:lpstr>
      <vt:lpstr>Comparing Models (3/3): multilingual BERT</vt:lpstr>
      <vt:lpstr>Conclusions, Future Directions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Yuvraj Puri</cp:lastModifiedBy>
  <cp:revision>913</cp:revision>
  <cp:lastPrinted>2012-11-30T20:59:45Z</cp:lastPrinted>
  <dcterms:created xsi:type="dcterms:W3CDTF">2006-08-16T00:00:00Z</dcterms:created>
  <dcterms:modified xsi:type="dcterms:W3CDTF">2024-12-19T00:21:37Z</dcterms:modified>
</cp:coreProperties>
</file>