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laticon.com/free-icon/user-with-headphones_32382"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nvidia.com/blog/deep-learning-nutshell-sequence-learning/" TargetMode="External"/><Relationship Id="rId3" Type="http://schemas.openxmlformats.org/officeDocument/2006/relationships/hyperlink" Target="https://github.com/NVIDIA/DeepLearningExamples/tree/master/TensorFlow2/Recommendation/WideAndDeep" TargetMode="External"/><Relationship Id="rId4" Type="http://schemas.openxmlformats.org/officeDocument/2006/relationships/hyperlink" Target="https://arxiv.org/pdf/1906.00091.pdf" TargetMode="External"/><Relationship Id="rId5" Type="http://schemas.openxmlformats.org/officeDocument/2006/relationships/hyperlink" Target="https://www.nvidia.com/en-us/glossary/recommendation-system/"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zaiinn440/one-stop-guide-for-production-recommendation-systems-9491f68d92e3"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6654a91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6654a91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Here’s an example recommendation made on a test user from this dataset. To incorporate user metadata in our hybrid </a:t>
            </a:r>
            <a:r>
              <a:rPr lang="en">
                <a:solidFill>
                  <a:schemeClr val="dk1"/>
                </a:solidFill>
              </a:rPr>
              <a:t>recommendation</a:t>
            </a:r>
            <a:r>
              <a:rPr lang="en">
                <a:solidFill>
                  <a:schemeClr val="dk1"/>
                </a:solidFill>
              </a:rPr>
              <a:t> system, we engineered a feature made up of users’ genre preferences. This user, who listens to Rock, Electronic, and pop music, had top 5 recommendations of electronic and rock songs with similar loudness, and danceability, and tempo.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sz="800">
                <a:solidFill>
                  <a:schemeClr val="dk1"/>
                </a:solidFill>
              </a:rPr>
              <a:t>Image: </a:t>
            </a:r>
            <a:r>
              <a:rPr lang="en" sz="800" u="sng">
                <a:solidFill>
                  <a:schemeClr val="hlink"/>
                </a:solidFill>
                <a:hlinkClick r:id="rId2"/>
              </a:rPr>
              <a:t>https://www.flaticon.com/free-icon/user-with-headphones_32382</a:t>
            </a:r>
            <a:r>
              <a:rPr lang="en" sz="800">
                <a:solidFill>
                  <a:schemeClr val="dk1"/>
                </a:solidFill>
              </a:rPr>
              <a:t> </a:t>
            </a:r>
            <a:endParaRPr sz="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a995d9c2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a995d9c2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a995d9c2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a995d9c2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6654a912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6654a912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a995d9c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a995d9c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RecSys - d</a:t>
            </a:r>
            <a:r>
              <a:rPr lang="en"/>
              <a:t>esigned to predict user preferences and suggest items (like products, movies, music, etc.) that are most relevant to them. These systems personalize experiences by analyzing user behavior, item characteristics, and interactions between users and items. Helpful for personalizing the experience, for being efficient, and for helping make users want to engage with a platform.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a995d9c2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a995d9c2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Opened Amazon on </a:t>
            </a:r>
            <a:r>
              <a:rPr lang="en"/>
              <a:t>incognito</a:t>
            </a:r>
            <a:r>
              <a:rPr lang="en"/>
              <a:t> so theoretically, should have had no user data. How did it provide recommendations?</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None/>
            </a:pPr>
            <a:r>
              <a:rPr lang="en"/>
              <a:t>New users often lack interaction data, making it difficult to generate personalized recommendations. Use explicit feedback - onboarding questionnaire - to obtain preferences. Use this information to recommend items based on matching metadata (content based filtering), or by matching popular items in categories of interest perhaps. </a:t>
            </a:r>
            <a:endParaRPr/>
          </a:p>
          <a:p>
            <a:pPr indent="0" lvl="0" marL="0" rtl="0" algn="l">
              <a:lnSpc>
                <a:spcPct val="115000"/>
              </a:lnSpc>
              <a:spcBef>
                <a:spcPts val="1200"/>
              </a:spcBef>
              <a:spcAft>
                <a:spcPts val="0"/>
              </a:spcAft>
              <a:buNone/>
            </a:pPr>
            <a:r>
              <a:rPr lang="en"/>
              <a:t>Use demographic or contextual data (e.g., age, location, gender, device) to find similar users and recommend what they like. Monitor early user behavior: Search queries, clicks, or time spent on pages. Recommend items based on these implicit signals.</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1200"/>
              </a:spcAft>
              <a:buNone/>
            </a:pPr>
            <a:r>
              <a:rPr lang="en"/>
              <a:t>Use item features (e.g., genre, tags, attributes) to recommend the item to: Users who have interacted with similar items. Users whose profiles match the item's metadata.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a995d9c2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a995d9c2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Collaborative filtering: </a:t>
            </a:r>
            <a:r>
              <a:rPr b="1" lang="en" sz="1150">
                <a:solidFill>
                  <a:schemeClr val="dk1"/>
                </a:solidFill>
              </a:rPr>
              <a:t>Collaborative filtering</a:t>
            </a:r>
            <a:r>
              <a:rPr lang="en" sz="1150">
                <a:solidFill>
                  <a:schemeClr val="dk1"/>
                </a:solidFill>
              </a:rPr>
              <a:t> algorithms recommend items (this is the filtering part) based on preference information from many users (this is the collaborative part). This approach uses similarity of user preference behavior,  given previous interactions between users and items, recommender algorithms learn to predict future interaction. These recommender systems build a model from a user’s past behavior, such as items purchased previously or ratings given to those items and similar decisions by other users. The idea is that if some people have made similar decisions and purchases in the past, like a movie choice, then there is a high probability they will agree on additional future selections. For example, if a collaborative filtering recommender knows you and another user share similar tastes in movies, it might recommend a movie to you that it knows this other user already likes.</a:t>
            </a:r>
            <a:br>
              <a:rPr lang="en" sz="1150">
                <a:solidFill>
                  <a:schemeClr val="dk1"/>
                </a:solidFill>
              </a:rPr>
            </a:br>
            <a:br>
              <a:rPr lang="en" sz="1150">
                <a:solidFill>
                  <a:schemeClr val="dk1"/>
                </a:solidFill>
              </a:rPr>
            </a:br>
            <a:r>
              <a:rPr lang="en">
                <a:solidFill>
                  <a:schemeClr val="dk1"/>
                </a:solidFill>
              </a:rPr>
              <a:t>Collaborative filtering can struggle with the </a:t>
            </a:r>
            <a:r>
              <a:rPr b="1" lang="en">
                <a:solidFill>
                  <a:schemeClr val="dk1"/>
                </a:solidFill>
              </a:rPr>
              <a:t>cold start problem</a:t>
            </a:r>
            <a:r>
              <a:rPr lang="en">
                <a:solidFill>
                  <a:schemeClr val="dk1"/>
                </a:solidFill>
              </a:rPr>
              <a:t> because it relies heavily on historical interaction data (e.g., ratings, clicks, purchases) to make recommendations - you need user interactions or item interactions to make some of these recommendations.</a:t>
            </a:r>
            <a:endParaRPr sz="11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Content-based filtering: </a:t>
            </a:r>
            <a:r>
              <a:rPr b="1" lang="en" sz="1150">
                <a:solidFill>
                  <a:schemeClr val="dk1"/>
                </a:solidFill>
              </a:rPr>
              <a:t>Content filtering</a:t>
            </a:r>
            <a:r>
              <a:rPr lang="en" sz="1150">
                <a:solidFill>
                  <a:schemeClr val="dk1"/>
                </a:solidFill>
              </a:rPr>
              <a:t>, by contrast, uses the attributes or features of an item </a:t>
            </a:r>
            <a:r>
              <a:rPr lang="en" sz="1150">
                <a:solidFill>
                  <a:schemeClr val="dk1"/>
                </a:solidFill>
              </a:rPr>
              <a:t>(this is the content part) </a:t>
            </a:r>
            <a:r>
              <a:rPr lang="en" sz="1150">
                <a:solidFill>
                  <a:schemeClr val="dk1"/>
                </a:solidFill>
              </a:rPr>
              <a:t>to recommend other items similar to the user’s preferences. This approach is based on similarity of item and user features,  given information about a user and items they have interacted with (e.g. a user’s age, the category of a restaurant’s cuisine, the average review for a movie),  model the likelihood of a new interaction.  For example, if a content filtering recommender sees you liked the movies You’ve Got Mail and Sleepless in Seattle, it might recommend another movie to you with the same genres and/or cast such as Joe Versus the Volcano.</a:t>
            </a:r>
            <a:endParaRPr sz="115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VAE-CF: Variational Autoencoder for Collaborative filtering. </a:t>
            </a:r>
            <a:r>
              <a:rPr lang="en" sz="1150">
                <a:solidFill>
                  <a:schemeClr val="dk1"/>
                </a:solidFill>
              </a:rPr>
              <a:t>An autoencoder neural network reconstructs the input layer at the output layer by using the representation obtained in the hidden layer. An autoencoder for collaborative filtering learns a non-linear representation of a user-item matrix and reconstructs it by determining missing values. The model consists of two parts: the </a:t>
            </a:r>
            <a:r>
              <a:rPr lang="en" sz="1150" u="sng">
                <a:solidFill>
                  <a:schemeClr val="hlink"/>
                </a:solidFill>
                <a:hlinkClick r:id="rId2"/>
              </a:rPr>
              <a:t>encoder and the decoder.</a:t>
            </a:r>
            <a:r>
              <a:rPr lang="en" sz="1150">
                <a:solidFill>
                  <a:schemeClr val="dk1"/>
                </a:solidFill>
              </a:rPr>
              <a:t> The encoder is a feedforward, fully connected neural network that transforms the input vector, containing the interactions for a specific user, into an n-dimensional variational distribution. This variational distribution is used to obtain a latent feature representation of a user (or embedding). This latent representation is then fed into the decoder, which is also a feedforward network with a similar structure to the encoder. The result is a vector of item interaction probabilities for a particular user.</a:t>
            </a:r>
            <a:endParaRPr sz="1150">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Wide &amp; Deep: </a:t>
            </a:r>
            <a:r>
              <a:rPr lang="en" sz="1150" u="sng">
                <a:solidFill>
                  <a:schemeClr val="hlink"/>
                </a:solidFill>
                <a:hlinkClick r:id="rId3"/>
              </a:rPr>
              <a:t>Wide &amp; Deep</a:t>
            </a:r>
            <a:r>
              <a:rPr lang="en" sz="1150">
                <a:solidFill>
                  <a:schemeClr val="dk1"/>
                </a:solidFill>
              </a:rPr>
              <a:t> refers to a class of networks that use the output of two parts working in parallel—wide model and deep model—whose outputs are summed to create an interaction probability. The wide model is a generalized linear model of features together with their transforms. The deep model is a Dense Neural Network (DNN), a series of five hidden MLP layers of 1024 neurons, each beginning with a dense embedding of features. Categorical variables are embedded into continuous vector spaces before being fed to the DNN via learned or user-determined embeddings. It’s good for recommendation work because it provides two avenues of learning patterns in the data, “deep” and “shallow”. The complex, nonlinear DNN is capable of learning rich representations of relationships in the data and generalizing to similar items via embeddings, but needs to see many examples of these relationships in order to do so well. The linear piece, on the other hand, is capable of “memorizing” simple relationships that may only occur a handful of times in the training set. In combination, these two representation channels often end up providing more modelling power than either on its own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DLRM: </a:t>
            </a:r>
            <a:r>
              <a:rPr lang="en" sz="1150">
                <a:solidFill>
                  <a:schemeClr val="dk1"/>
                </a:solidFill>
              </a:rPr>
              <a:t>a deep learning-based model for recommendations introduced by Facebook </a:t>
            </a:r>
            <a:r>
              <a:rPr lang="en" sz="1150" u="sng">
                <a:solidFill>
                  <a:schemeClr val="hlink"/>
                </a:solidFill>
                <a:hlinkClick r:id="rId4"/>
              </a:rPr>
              <a:t>research</a:t>
            </a:r>
            <a:r>
              <a:rPr lang="en" sz="1150">
                <a:solidFill>
                  <a:schemeClr val="dk1"/>
                </a:solidFill>
              </a:rPr>
              <a:t>. It’s designed to make use of both categorical and numerical inputs that are usually present in recommender system training data. To handle categorical data, embedding layers map each category to a dense representation before being fed into multilayer perceptrons (MLP). Numerical features can be fed directly into an MLP. At the next level, second-order interactions of different features are computed explicitly by taking the dot product between all pairs of embedding vectors and processed dense features. Those pairwise interactions are fed into a top-level MLP to compute the likelihood of interaction between a user and item pair. Compared to other DL-based approaches to recommendation, DLRM differs in two ways. First, it computes the feature interaction explicitly while limiting the order of interaction to pairwise interactions. Second, DLRM treats each embedded feature vector (corresponding to categorical features) as a single unit, whereas other methods (such as Deep and Cross) treat each element in the feature vector as a new unit that should yield different cross terms. These design choices help reduce computational/memory cost while maintaining competitive accuracy.</a:t>
            </a:r>
            <a:endParaRPr sz="1150">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50">
                <a:solidFill>
                  <a:schemeClr val="dk1"/>
                </a:solidFill>
              </a:rPr>
              <a:t>Source: </a:t>
            </a:r>
            <a:r>
              <a:rPr lang="en" sz="1150" u="sng">
                <a:solidFill>
                  <a:schemeClr val="hlink"/>
                </a:solidFill>
                <a:hlinkClick r:id="rId5"/>
              </a:rPr>
              <a:t>https://www.nvidia.com/en-us/glossary/recommendation-system/</a:t>
            </a:r>
            <a:r>
              <a:rPr lang="en" sz="1150">
                <a:solidFill>
                  <a:schemeClr val="dk1"/>
                </a:solidFill>
              </a:rPr>
              <a:t> </a:t>
            </a:r>
            <a:endParaRPr sz="1150">
              <a:solidFill>
                <a:schemeClr val="dk1"/>
              </a:solidFill>
            </a:endParaRPr>
          </a:p>
          <a:p>
            <a:pPr indent="0" lvl="0" marL="0" rtl="0" algn="l">
              <a:spcBef>
                <a:spcPts val="0"/>
              </a:spcBef>
              <a:spcAft>
                <a:spcPts val="0"/>
              </a:spcAft>
              <a:buNone/>
            </a:pPr>
            <a:r>
              <a:t/>
            </a:r>
            <a:endParaRPr sz="115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ba4abac7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ba4abac7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Candidate generation, explicit feedback and implicit feedback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Netflix example: CG - Selects a subset of movies the user might like based on genres, user behavior, or similar users. EF - uses star ratings provided by users to directly inform recommendations. IF - Leverages watch history, time spent on shows, and search queries to infer user preferences. Ranking - finding the “best recommendation” using various data to inform a ranking for the better or best item.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Candidate generation</a:t>
            </a:r>
            <a:r>
              <a:rPr lang="en"/>
              <a:t>: Candidate generation is a component in modern recommendation systems aimed at efficiently narrowing down a vast item pool (e.g., from millions to hundreds) through metadata-based filters or k-nearest neighbor techniques. This initial stage involves trading off precision for efficiency, enabling a substantial reduction in the search space.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Ranking</a:t>
            </a:r>
            <a:r>
              <a:rPr lang="en"/>
              <a:t>: ranking, a more precise process, involves sorting and selecting top recommendation candidates. Rather than finding optimal recommendations, find “best” recommendations or the one that is better than others. You can make this ranking with data like user persona (demographics, price propensity), item metadata (attributes, engagement statistics), cross features (interaction between feature pairs), and media embeddings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https://medium.com/@zaiinn440/one-stop-guide-for-production-recommendation-systems-9491f68d92e3</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Explicit feedback: </a:t>
            </a:r>
            <a:r>
              <a:rPr lang="en"/>
              <a:t>Explicit feedback is direct input from users expressing their preferences or opinions about items. E.g. ratings, reviews, expressions of Likes/Dislikes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Implicit feedback: </a:t>
            </a:r>
            <a:r>
              <a:rPr lang="en"/>
              <a:t>Implicit feedback is information inferred from user behavior rather than directly provided by users. E.g. looking at the pages they’ve clicked, viewed, products someone has bought, how long they spend on a page - all to gather an idea of what to get them. Lacks issues with bias as it gathers information about a user’s natural behavior.</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a995d9c2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a995d9c2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LightFM is a library for implementing a variety of recommendation algorithms. It’s particularly powerful for building hybrid recommender systems, which combine user-item interaction data with metadata about users and items. This makes it effective not only for personalized recommendations but also for addressing the cold-start problem.</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library supports both implicit feedback (like clicks) and explicit feedback (like user ratings), offering versatility for solving different recommendation challenges.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 train a recommender system with LightFM, we use a utility matrix, which captures user-item interactions (e.g., how often a user listens to a song). At its core, LightFM uses a hybrid matrix factorization model, which maps both users and items into a shared latent space. This latent space is a high-dimensional representation where each user and item is represented as a vector of numbers. These vectors encode hidden patterns and relationships that drive user-item interactions. The hybrid aspect of the model comes from its ability to combine the utility matrix with additional information from user and item feature matrices—for example, user demographics or preferences and item attributes like genre or artist. By incorporating this extra information, LightFM can make more accurate and personalized recommendations, even for new users or items.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 hybrid recommender system can be great in scenarios where traditional systems might fall behind. For existing users, it leverages user-item interaction data like play counts to generate recommendations. For new users, it relies on metadata, such as genre preferences, to make predictions. This makes hybrid systems effective in solving the cold-start problem.</a:t>
            </a:r>
            <a:endParaRPr>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a:solidFill>
                  <a:schemeClr val="dk1"/>
                </a:solidFill>
              </a:rPr>
              <a:t>Finally, LightFM is built for efficiency and scalability. Its implementation of Weighted Approximate-Rank Pairwise loss and Bayesian Personalized Ranking loss uses sampling to avoid computing all pairwise comparisons, ensuring the model is computationally efficient even with large datasets.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a995d9c2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a995d9c2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For our demo, we used Kaggle data on users’ music streaming history and song information, such as danceability and tempo.</a:t>
            </a:r>
            <a:br>
              <a:rPr lang="en"/>
            </a:br>
            <a:r>
              <a:rPr lang="en"/>
              <a:t>The goal of our recommender system was to recommend the top K songs for a given user based on their preferences, song metadata, and previous listens (where available).</a:t>
            </a:r>
            <a:endParaRPr/>
          </a:p>
          <a:p>
            <a:pPr indent="0" lvl="0" marL="0" rtl="0" algn="l">
              <a:lnSpc>
                <a:spcPct val="115000"/>
              </a:lnSpc>
              <a:spcBef>
                <a:spcPts val="1200"/>
              </a:spcBef>
              <a:spcAft>
                <a:spcPts val="0"/>
              </a:spcAft>
              <a:buClr>
                <a:schemeClr val="dk1"/>
              </a:buClr>
              <a:buSzPts val="1100"/>
              <a:buFont typeface="Arial"/>
              <a:buNone/>
            </a:pPr>
            <a:r>
              <a:rPr lang="en"/>
              <a:t>The process involved several steps. Like many modeling tasks, the bulk of the work was in preparing the data, engineering features, and creating the interaction, user feature, and item feature matrices needed for model training.</a:t>
            </a:r>
            <a:br>
              <a:rPr lang="en"/>
            </a:br>
            <a:r>
              <a:rPr lang="en"/>
              <a:t>As mentioned earlier, LightFM leverages these user and item feature matrices, mapping them into a shared latent space using hybrid matrix factorization.</a:t>
            </a:r>
            <a:br>
              <a:rPr lang="en"/>
            </a:br>
            <a:r>
              <a:rPr lang="en"/>
              <a:t>Incorporating this additional information is what makes the system hybrid, and how the data is represented is key to LightFM’s computational efficiency.</a:t>
            </a:r>
            <a:endParaRPr/>
          </a:p>
          <a:p>
            <a:pPr indent="0" lvl="0" marL="0" rtl="0" algn="l">
              <a:lnSpc>
                <a:spcPct val="115000"/>
              </a:lnSpc>
              <a:spcBef>
                <a:spcPts val="1200"/>
              </a:spcBef>
              <a:spcAft>
                <a:spcPts val="0"/>
              </a:spcAft>
              <a:buNone/>
            </a:pPr>
            <a:r>
              <a:rPr lang="en"/>
              <a:t>We split the data into train, validate, and test sets to evaluate and iterate on the model, ensuring it performs well on unseen data.</a:t>
            </a:r>
            <a:br>
              <a:rPr lang="en"/>
            </a:br>
            <a:r>
              <a:rPr lang="en"/>
              <a:t>Finally, we trained, validated, and tested our recommender system until we achieved results we were happy with.</a:t>
            </a:r>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a995d9c2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1a995d9c2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experience with LightFM was pretty positive across the board. </a:t>
            </a:r>
            <a:endParaRPr/>
          </a:p>
          <a:p>
            <a:pPr indent="0" lvl="0" marL="0" rtl="0" algn="l">
              <a:spcBef>
                <a:spcPts val="0"/>
              </a:spcBef>
              <a:spcAft>
                <a:spcPts val="0"/>
              </a:spcAft>
              <a:buNone/>
            </a:pPr>
            <a:r>
              <a:rPr lang="en"/>
              <a:t>Even working with a million rows of data, training is fast. In fact, we seemed to be more restricted by Colab’s ability to manipulate the volume of data to do some of the feature engineering than we were with LightFM’s training times.</a:t>
            </a:r>
            <a:endParaRPr/>
          </a:p>
          <a:p>
            <a:pPr indent="0" lvl="0" marL="0" rtl="0" algn="l">
              <a:spcBef>
                <a:spcPts val="0"/>
              </a:spcBef>
              <a:spcAft>
                <a:spcPts val="0"/>
              </a:spcAft>
              <a:buNone/>
            </a:pPr>
            <a:r>
              <a:rPr lang="en"/>
              <a:t>Initializing a model, training, and generating predictions for recommendations is implemented in just a few lines of code. </a:t>
            </a:r>
            <a:endParaRPr/>
          </a:p>
          <a:p>
            <a:pPr indent="0" lvl="0" marL="0" rtl="0" algn="l">
              <a:spcBef>
                <a:spcPts val="0"/>
              </a:spcBef>
              <a:spcAft>
                <a:spcPts val="0"/>
              </a:spcAft>
              <a:buNone/>
            </a:pPr>
            <a:r>
              <a:rPr lang="en"/>
              <a:t>The hardest part was data preparation and understanding the correct representation of the data needed. </a:t>
            </a:r>
            <a:endParaRPr/>
          </a:p>
          <a:p>
            <a:pPr indent="0" lvl="0" marL="0" rtl="0" algn="l">
              <a:spcBef>
                <a:spcPts val="0"/>
              </a:spcBef>
              <a:spcAft>
                <a:spcPts val="0"/>
              </a:spcAft>
              <a:buNone/>
            </a:pPr>
            <a:r>
              <a:rPr lang="en"/>
              <a:t>Ultimately, we found that using a hybrid recommender system with the Kaggle dataset we worked on delivered strong performance, particularly in terms of AUC, which is a great measure of recommendation quality.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making.lyst.com/lightfm/docs/home.html" TargetMode="External"/><Relationship Id="rId4" Type="http://schemas.openxmlformats.org/officeDocument/2006/relationships/hyperlink" Target="https://arxiv.org/pdf/1507.08439" TargetMode="External"/><Relationship Id="rId10" Type="http://schemas.openxmlformats.org/officeDocument/2006/relationships/hyperlink" Target="https://medium.com/@markmilankovich/the-cold-start-problem-for-recommender-systems-89a76505a7" TargetMode="External"/><Relationship Id="rId9" Type="http://schemas.openxmlformats.org/officeDocument/2006/relationships/hyperlink" Target="https://www.nvidia.com/en-us/glossary/recommendation-system/" TargetMode="External"/><Relationship Id="rId5" Type="http://schemas.openxmlformats.org/officeDocument/2006/relationships/hyperlink" Target="https://www.kaggle.com/datasets/undefinenull/million-song-dataset-spotify-lastfm/data" TargetMode="External"/><Relationship Id="rId6" Type="http://schemas.openxmlformats.org/officeDocument/2006/relationships/hyperlink" Target="http://millionsongdataset.com/" TargetMode="External"/><Relationship Id="rId7" Type="http://schemas.openxmlformats.org/officeDocument/2006/relationships/hyperlink" Target="https://medium.com/@dikosaktiprabowo/hybrid-recommendation-system-using-lightfm-e10dd6b42923" TargetMode="External"/><Relationship Id="rId8" Type="http://schemas.openxmlformats.org/officeDocument/2006/relationships/hyperlink" Target="https://medium.com/@zaiinn440/one-stop-guide-for-production-recommendation-systems-9491f68d92e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hyperlink" Target="https://github.com/lyst/lightf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Hybrid recommender Systems with LightFM</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CSCI E-82 Tool Topic</a:t>
            </a:r>
            <a:endParaRPr/>
          </a:p>
          <a:p>
            <a:pPr indent="0" lvl="0" marL="0" rtl="0" algn="l">
              <a:spcBef>
                <a:spcPts val="0"/>
              </a:spcBef>
              <a:spcAft>
                <a:spcPts val="0"/>
              </a:spcAft>
              <a:buNone/>
            </a:pPr>
            <a:r>
              <a:rPr lang="en"/>
              <a:t>Fall 2024 </a:t>
            </a:r>
            <a:endParaRPr/>
          </a:p>
          <a:p>
            <a:pPr indent="0" lvl="0" marL="0" rtl="0" algn="l">
              <a:spcBef>
                <a:spcPts val="0"/>
              </a:spcBef>
              <a:spcAft>
                <a:spcPts val="0"/>
              </a:spcAft>
              <a:buNone/>
            </a:pPr>
            <a:r>
              <a:rPr lang="en"/>
              <a:t>Sarah Pierro and Yuvraj Puri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228963" y="14812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pic>
        <p:nvPicPr>
          <p:cNvPr id="138" name="Google Shape;138;p22"/>
          <p:cNvPicPr preferRelativeResize="0"/>
          <p:nvPr/>
        </p:nvPicPr>
        <p:blipFill>
          <a:blip r:embed="rId3">
            <a:alphaModFix/>
          </a:blip>
          <a:stretch>
            <a:fillRect/>
          </a:stretch>
        </p:blipFill>
        <p:spPr>
          <a:xfrm>
            <a:off x="3746523" y="1064701"/>
            <a:ext cx="1485479" cy="1232894"/>
          </a:xfrm>
          <a:prstGeom prst="rect">
            <a:avLst/>
          </a:prstGeom>
          <a:noFill/>
          <a:ln>
            <a:noFill/>
          </a:ln>
        </p:spPr>
      </p:pic>
      <p:pic>
        <p:nvPicPr>
          <p:cNvPr id="139" name="Google Shape;139;p22"/>
          <p:cNvPicPr preferRelativeResize="0"/>
          <p:nvPr/>
        </p:nvPicPr>
        <p:blipFill>
          <a:blip r:embed="rId4">
            <a:alphaModFix/>
          </a:blip>
          <a:stretch>
            <a:fillRect/>
          </a:stretch>
        </p:blipFill>
        <p:spPr>
          <a:xfrm>
            <a:off x="2216176" y="3209505"/>
            <a:ext cx="5386125" cy="1546171"/>
          </a:xfrm>
          <a:prstGeom prst="rect">
            <a:avLst/>
          </a:prstGeom>
          <a:noFill/>
          <a:ln>
            <a:noFill/>
          </a:ln>
        </p:spPr>
      </p:pic>
      <p:sp>
        <p:nvSpPr>
          <p:cNvPr id="140" name="Google Shape;140;p22"/>
          <p:cNvSpPr txBox="1"/>
          <p:nvPr/>
        </p:nvSpPr>
        <p:spPr>
          <a:xfrm>
            <a:off x="2304650" y="1867463"/>
            <a:ext cx="1422000" cy="1384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100">
                <a:solidFill>
                  <a:srgbClr val="0000FF"/>
                </a:solidFill>
                <a:latin typeface="Lato"/>
                <a:ea typeface="Lato"/>
                <a:cs typeface="Lato"/>
                <a:sym typeface="Lato"/>
              </a:rPr>
              <a:t>User</a:t>
            </a:r>
            <a:endParaRPr b="1" sz="1100">
              <a:solidFill>
                <a:srgbClr val="0000FF"/>
              </a:solidFill>
              <a:latin typeface="Lato"/>
              <a:ea typeface="Lato"/>
              <a:cs typeface="Lato"/>
              <a:sym typeface="Lato"/>
            </a:endParaRPr>
          </a:p>
          <a:p>
            <a:pPr indent="0" lvl="0" marL="0" rtl="0" algn="l">
              <a:lnSpc>
                <a:spcPct val="100000"/>
              </a:lnSpc>
              <a:spcBef>
                <a:spcPts val="0"/>
              </a:spcBef>
              <a:spcAft>
                <a:spcPts val="0"/>
              </a:spcAft>
              <a:buNone/>
            </a:pPr>
            <a:r>
              <a:rPr b="1" lang="en" sz="1100">
                <a:latin typeface="Lato"/>
                <a:ea typeface="Lato"/>
                <a:cs typeface="Lato"/>
                <a:sym typeface="Lato"/>
              </a:rPr>
              <a:t>Listens to rock, electronic, and pop music</a:t>
            </a:r>
            <a:endParaRPr b="1" sz="1100">
              <a:latin typeface="Lato"/>
              <a:ea typeface="Lato"/>
              <a:cs typeface="Lato"/>
              <a:sym typeface="Lato"/>
            </a:endParaRPr>
          </a:p>
        </p:txBody>
      </p:sp>
      <p:pic>
        <p:nvPicPr>
          <p:cNvPr id="141" name="Google Shape;141;p22"/>
          <p:cNvPicPr preferRelativeResize="0"/>
          <p:nvPr/>
        </p:nvPicPr>
        <p:blipFill>
          <a:blip r:embed="rId5">
            <a:alphaModFix/>
          </a:blip>
          <a:stretch>
            <a:fillRect/>
          </a:stretch>
        </p:blipFill>
        <p:spPr>
          <a:xfrm>
            <a:off x="2484138" y="854912"/>
            <a:ext cx="1063025" cy="1063025"/>
          </a:xfrm>
          <a:prstGeom prst="rect">
            <a:avLst/>
          </a:prstGeom>
          <a:noFill/>
          <a:ln>
            <a:noFill/>
          </a:ln>
        </p:spPr>
      </p:pic>
      <p:sp>
        <p:nvSpPr>
          <p:cNvPr id="142" name="Google Shape;142;p22"/>
          <p:cNvSpPr txBox="1"/>
          <p:nvPr/>
        </p:nvSpPr>
        <p:spPr>
          <a:xfrm>
            <a:off x="288050" y="3466350"/>
            <a:ext cx="18927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Lato"/>
                <a:ea typeface="Lato"/>
                <a:cs typeface="Lato"/>
                <a:sym typeface="Lato"/>
              </a:rPr>
              <a:t>Top 5 recommendations</a:t>
            </a:r>
            <a:endParaRPr b="1" sz="1200">
              <a:solidFill>
                <a:schemeClr val="dk2"/>
              </a:solidFill>
              <a:latin typeface="Lato"/>
              <a:ea typeface="Lato"/>
              <a:cs typeface="Lato"/>
              <a:sym typeface="Lato"/>
            </a:endParaRPr>
          </a:p>
        </p:txBody>
      </p:sp>
      <p:sp>
        <p:nvSpPr>
          <p:cNvPr id="143" name="Google Shape;143;p22"/>
          <p:cNvSpPr txBox="1"/>
          <p:nvPr/>
        </p:nvSpPr>
        <p:spPr>
          <a:xfrm>
            <a:off x="5353750" y="1478675"/>
            <a:ext cx="1485600" cy="38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Lato"/>
                <a:ea typeface="Lato"/>
                <a:cs typeface="Lato"/>
                <a:sym typeface="Lato"/>
              </a:rPr>
              <a:t>User preferences</a:t>
            </a:r>
            <a:endParaRPr b="1" sz="1200">
              <a:solidFill>
                <a:schemeClr val="dk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03300" y="41157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149" name="Google Shape;149;p23"/>
          <p:cNvSpPr txBox="1"/>
          <p:nvPr/>
        </p:nvSpPr>
        <p:spPr>
          <a:xfrm>
            <a:off x="420375" y="1125150"/>
            <a:ext cx="7332000" cy="364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u="sng">
                <a:solidFill>
                  <a:schemeClr val="hlink"/>
                </a:solidFill>
                <a:latin typeface="Lato"/>
                <a:ea typeface="Lato"/>
                <a:cs typeface="Lato"/>
                <a:sym typeface="Lato"/>
                <a:hlinkClick r:id="rId3"/>
              </a:rPr>
              <a:t>LightFM docs</a:t>
            </a:r>
            <a:endParaRPr>
              <a:solidFill>
                <a:schemeClr val="dk2"/>
              </a:solidFill>
              <a:latin typeface="Lato"/>
              <a:ea typeface="Lato"/>
              <a:cs typeface="Lato"/>
              <a:sym typeface="Lato"/>
            </a:endParaRPr>
          </a:p>
          <a:p>
            <a:pPr indent="0" lvl="0" marL="0" rtl="0" algn="l">
              <a:lnSpc>
                <a:spcPct val="150000"/>
              </a:lnSpc>
              <a:spcBef>
                <a:spcPts val="0"/>
              </a:spcBef>
              <a:spcAft>
                <a:spcPts val="0"/>
              </a:spcAft>
              <a:buNone/>
            </a:pPr>
            <a:r>
              <a:rPr lang="en" u="sng">
                <a:solidFill>
                  <a:schemeClr val="hlink"/>
                </a:solidFill>
                <a:latin typeface="Lato"/>
                <a:ea typeface="Lato"/>
                <a:cs typeface="Lato"/>
                <a:sym typeface="Lato"/>
                <a:hlinkClick r:id="rId4"/>
              </a:rPr>
              <a:t>Metadata Embeddings for User and Item Cold-start Recommendations</a:t>
            </a:r>
            <a:endParaRPr>
              <a:solidFill>
                <a:schemeClr val="dk2"/>
              </a:solidFill>
              <a:latin typeface="Lato"/>
              <a:ea typeface="Lato"/>
              <a:cs typeface="Lato"/>
              <a:sym typeface="Lato"/>
            </a:endParaRPr>
          </a:p>
          <a:p>
            <a:pPr indent="0" lvl="0" marL="0" rtl="0" algn="l">
              <a:lnSpc>
                <a:spcPct val="150000"/>
              </a:lnSpc>
              <a:spcBef>
                <a:spcPts val="0"/>
              </a:spcBef>
              <a:spcAft>
                <a:spcPts val="0"/>
              </a:spcAft>
              <a:buNone/>
            </a:pPr>
            <a:r>
              <a:rPr lang="en" u="sng">
                <a:solidFill>
                  <a:schemeClr val="hlink"/>
                </a:solidFill>
                <a:latin typeface="Lato"/>
                <a:ea typeface="Lato"/>
                <a:cs typeface="Lato"/>
                <a:sym typeface="Lato"/>
                <a:hlinkClick r:id="rId5"/>
              </a:rPr>
              <a:t>Million Song + Spotify + LastFM Kaggle dataset</a:t>
            </a:r>
            <a:endParaRPr>
              <a:solidFill>
                <a:schemeClr val="dk2"/>
              </a:solidFill>
              <a:latin typeface="Lato"/>
              <a:ea typeface="Lato"/>
              <a:cs typeface="Lato"/>
              <a:sym typeface="Lato"/>
            </a:endParaRPr>
          </a:p>
          <a:p>
            <a:pPr indent="0" lvl="0" marL="0" rtl="0" algn="l">
              <a:lnSpc>
                <a:spcPct val="150000"/>
              </a:lnSpc>
              <a:spcBef>
                <a:spcPts val="0"/>
              </a:spcBef>
              <a:spcAft>
                <a:spcPts val="0"/>
              </a:spcAft>
              <a:buNone/>
            </a:pPr>
            <a:r>
              <a:rPr lang="en" u="sng">
                <a:solidFill>
                  <a:schemeClr val="hlink"/>
                </a:solidFill>
                <a:latin typeface="Lato"/>
                <a:ea typeface="Lato"/>
                <a:cs typeface="Lato"/>
                <a:sym typeface="Lato"/>
                <a:hlinkClick r:id="rId6"/>
              </a:rPr>
              <a:t>Million Song Dataset (additional info)</a:t>
            </a:r>
            <a:endParaRPr>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u="sng">
                <a:solidFill>
                  <a:schemeClr val="hlink"/>
                </a:solidFill>
                <a:latin typeface="Lato"/>
                <a:ea typeface="Lato"/>
                <a:cs typeface="Lato"/>
                <a:sym typeface="Lato"/>
                <a:hlinkClick r:id="rId7"/>
              </a:rPr>
              <a:t>Hybrid Recommender Systems with LightFM Medium Article</a:t>
            </a:r>
            <a:endParaRPr>
              <a:solidFill>
                <a:schemeClr val="dk2"/>
              </a:solidFill>
              <a:latin typeface="Lato"/>
              <a:ea typeface="Lato"/>
              <a:cs typeface="Lato"/>
              <a:sym typeface="Lato"/>
            </a:endParaRPr>
          </a:p>
          <a:p>
            <a:pPr indent="0" lvl="0" marL="0" rtl="0" algn="l">
              <a:spcBef>
                <a:spcPts val="1200"/>
              </a:spcBef>
              <a:spcAft>
                <a:spcPts val="0"/>
              </a:spcAft>
              <a:buNone/>
            </a:pPr>
            <a:r>
              <a:rPr lang="en" u="sng">
                <a:solidFill>
                  <a:srgbClr val="2200CC"/>
                </a:solidFill>
                <a:latin typeface="Lato"/>
                <a:ea typeface="Lato"/>
                <a:cs typeface="Lato"/>
                <a:sym typeface="Lato"/>
                <a:hlinkClick r:id="rId8">
                  <a:extLst>
                    <a:ext uri="{A12FA001-AC4F-418D-AE19-62706E023703}">
                      <ahyp:hlinkClr val="tx"/>
                    </a:ext>
                  </a:extLst>
                </a:hlinkClick>
              </a:rPr>
              <a:t>https://medium.com/@zaiinn440/one-stop-guide-for-production-recommendation-systems-9491f68d92e3</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u="sng">
                <a:solidFill>
                  <a:srgbClr val="2200CC"/>
                </a:solidFill>
                <a:latin typeface="Lato"/>
                <a:ea typeface="Lato"/>
                <a:cs typeface="Lato"/>
                <a:sym typeface="Lato"/>
                <a:hlinkClick r:id="rId9">
                  <a:extLst>
                    <a:ext uri="{A12FA001-AC4F-418D-AE19-62706E023703}">
                      <ahyp:hlinkClr val="tx"/>
                    </a:ext>
                  </a:extLst>
                </a:hlinkClick>
              </a:rPr>
              <a:t>https://www.nvidia.com/en-us/glossary/recommendation-system/</a:t>
            </a:r>
            <a:r>
              <a:rPr lang="en">
                <a:solidFill>
                  <a:schemeClr val="dk2"/>
                </a:solidFill>
                <a:latin typeface="Lato"/>
                <a:ea typeface="Lato"/>
                <a:cs typeface="Lato"/>
                <a:sym typeface="Lato"/>
              </a:rPr>
              <a:t> </a:t>
            </a:r>
            <a:endParaRPr>
              <a:solidFill>
                <a:schemeClr val="dk2"/>
              </a:solidFill>
              <a:latin typeface="Lato"/>
              <a:ea typeface="Lato"/>
              <a:cs typeface="Lato"/>
              <a:sym typeface="Lato"/>
            </a:endParaRPr>
          </a:p>
          <a:p>
            <a:pPr indent="0" lvl="0" marL="0" rtl="0" algn="l">
              <a:lnSpc>
                <a:spcPct val="115000"/>
              </a:lnSpc>
              <a:spcBef>
                <a:spcPts val="0"/>
              </a:spcBef>
              <a:spcAft>
                <a:spcPts val="0"/>
              </a:spcAft>
              <a:buNone/>
            </a:pPr>
            <a:r>
              <a:rPr lang="en" u="sng">
                <a:solidFill>
                  <a:schemeClr val="hlink"/>
                </a:solidFill>
                <a:latin typeface="Lato"/>
                <a:ea typeface="Lato"/>
                <a:cs typeface="Lato"/>
                <a:sym typeface="Lato"/>
                <a:hlinkClick r:id="rId10"/>
              </a:rPr>
              <a:t>https://medium.com/@markmilankovich/the-cold-start-problem-for-recommender-systems-89a76505a7</a:t>
            </a:r>
            <a:r>
              <a:rPr lang="en">
                <a:solidFill>
                  <a:schemeClr val="dk2"/>
                </a:solidFill>
                <a:latin typeface="Lato"/>
                <a:ea typeface="Lato"/>
                <a:cs typeface="Lato"/>
                <a:sym typeface="Lato"/>
              </a:rPr>
              <a:t> </a:t>
            </a:r>
            <a:endParaRPr>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solidFill>
                  <a:schemeClr val="dk2"/>
                </a:solidFill>
                <a:latin typeface="Lato"/>
                <a:ea typeface="Lato"/>
                <a:cs typeface="Lato"/>
                <a:sym typeface="Lato"/>
              </a:rPr>
              <a:t> </a:t>
            </a:r>
            <a:endParaRPr>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2"/>
              </a:solidFill>
              <a:latin typeface="Lato"/>
              <a:ea typeface="Lato"/>
              <a:cs typeface="Lato"/>
              <a:sym typeface="Lato"/>
            </a:endParaRPr>
          </a:p>
          <a:p>
            <a:pPr indent="0" lvl="0" marL="0" rtl="0" algn="l">
              <a:lnSpc>
                <a:spcPct val="150000"/>
              </a:lnSpc>
              <a:spcBef>
                <a:spcPts val="120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303300" y="41157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79" name="Google Shape;79;p14"/>
          <p:cNvSpPr txBox="1"/>
          <p:nvPr/>
        </p:nvSpPr>
        <p:spPr>
          <a:xfrm>
            <a:off x="408850" y="1173775"/>
            <a:ext cx="6778800" cy="35346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Recommender systems overview</a:t>
            </a:r>
            <a:endParaRPr sz="1800">
              <a:solidFill>
                <a:schemeClr val="dk2"/>
              </a:solidFill>
              <a:latin typeface="Lato"/>
              <a:ea typeface="Lato"/>
              <a:cs typeface="Lato"/>
              <a:sym typeface="Lato"/>
            </a:endParaRPr>
          </a:p>
          <a:p>
            <a:pPr indent="-342900" lvl="0" marL="457200" rtl="0" algn="l">
              <a:lnSpc>
                <a:spcPct val="150000"/>
              </a:lnSpc>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Cold-start problem</a:t>
            </a:r>
            <a:endParaRPr sz="1800">
              <a:solidFill>
                <a:schemeClr val="dk2"/>
              </a:solidFill>
              <a:latin typeface="Lato"/>
              <a:ea typeface="Lato"/>
              <a:cs typeface="Lato"/>
              <a:sym typeface="Lato"/>
            </a:endParaRPr>
          </a:p>
          <a:p>
            <a:pPr indent="-342900" lvl="0" marL="457200" rtl="0" algn="l">
              <a:lnSpc>
                <a:spcPct val="150000"/>
              </a:lnSpc>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Types of recommender systems</a:t>
            </a:r>
            <a:endParaRPr sz="1800">
              <a:solidFill>
                <a:schemeClr val="dk2"/>
              </a:solidFill>
              <a:latin typeface="Lato"/>
              <a:ea typeface="Lato"/>
              <a:cs typeface="Lato"/>
              <a:sym typeface="Lato"/>
            </a:endParaRPr>
          </a:p>
          <a:p>
            <a:pPr indent="-342900" lvl="0" marL="457200" rtl="0" algn="l">
              <a:lnSpc>
                <a:spcPct val="150000"/>
              </a:lnSpc>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Production-level</a:t>
            </a:r>
            <a:endParaRPr sz="1800">
              <a:solidFill>
                <a:schemeClr val="dk2"/>
              </a:solidFill>
              <a:latin typeface="Lato"/>
              <a:ea typeface="Lato"/>
              <a:cs typeface="Lato"/>
              <a:sym typeface="Lato"/>
            </a:endParaRPr>
          </a:p>
          <a:p>
            <a:pPr indent="-342900" lvl="0" marL="457200" rtl="0" algn="l">
              <a:lnSpc>
                <a:spcPct val="150000"/>
              </a:lnSpc>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LightFM</a:t>
            </a:r>
            <a:endParaRPr sz="1800">
              <a:solidFill>
                <a:schemeClr val="dk2"/>
              </a:solidFill>
              <a:latin typeface="Lato"/>
              <a:ea typeface="Lato"/>
              <a:cs typeface="Lato"/>
              <a:sym typeface="Lato"/>
            </a:endParaRPr>
          </a:p>
          <a:p>
            <a:pPr indent="-342900" lvl="0" marL="457200" rtl="0" algn="l">
              <a:lnSpc>
                <a:spcPct val="150000"/>
              </a:lnSpc>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Million Song hybrid recommender</a:t>
            </a:r>
            <a:r>
              <a:rPr lang="en" sz="1800">
                <a:solidFill>
                  <a:schemeClr val="dk2"/>
                </a:solidFill>
                <a:latin typeface="Lato"/>
                <a:ea typeface="Lato"/>
                <a:cs typeface="Lato"/>
                <a:sym typeface="Lato"/>
              </a:rPr>
              <a:t> system workflow</a:t>
            </a:r>
            <a:endParaRPr sz="1800">
              <a:solidFill>
                <a:schemeClr val="dk2"/>
              </a:solidFill>
              <a:latin typeface="Lato"/>
              <a:ea typeface="Lato"/>
              <a:cs typeface="Lato"/>
              <a:sym typeface="Lato"/>
            </a:endParaRPr>
          </a:p>
          <a:p>
            <a:pPr indent="-342900" lvl="0" marL="457200" rtl="0" algn="l">
              <a:lnSpc>
                <a:spcPct val="150000"/>
              </a:lnSpc>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Experience with LightFM</a:t>
            </a:r>
            <a:endParaRPr sz="1800">
              <a:solidFill>
                <a:schemeClr val="dk2"/>
              </a:solidFill>
              <a:latin typeface="Lato"/>
              <a:ea typeface="Lato"/>
              <a:cs typeface="Lato"/>
              <a:sym typeface="Lato"/>
            </a:endParaRPr>
          </a:p>
          <a:p>
            <a:pPr indent="-342900" lvl="0" marL="457200" rtl="0" algn="l">
              <a:lnSpc>
                <a:spcPct val="150000"/>
              </a:lnSpc>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Example</a:t>
            </a:r>
            <a:endParaRPr sz="1800">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303300" y="41157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systems: what are they?</a:t>
            </a:r>
            <a:endParaRPr/>
          </a:p>
        </p:txBody>
      </p:sp>
      <p:sp>
        <p:nvSpPr>
          <p:cNvPr id="85" name="Google Shape;85;p15"/>
          <p:cNvSpPr txBox="1"/>
          <p:nvPr>
            <p:ph idx="4294967295" type="body"/>
          </p:nvPr>
        </p:nvSpPr>
        <p:spPr>
          <a:xfrm>
            <a:off x="107875" y="1070550"/>
            <a:ext cx="86238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Basic premise: “What option is best suited for me / end user?”</a:t>
            </a:r>
            <a:endParaRPr/>
          </a:p>
          <a:p>
            <a:pPr indent="-342900" lvl="0" marL="457200" rtl="0" algn="l">
              <a:spcBef>
                <a:spcPts val="0"/>
              </a:spcBef>
              <a:spcAft>
                <a:spcPts val="0"/>
              </a:spcAft>
              <a:buSzPts val="1800"/>
              <a:buChar char="●"/>
            </a:pPr>
            <a:r>
              <a:rPr lang="en"/>
              <a:t>Uses: shopping, browsing, consuming media (TV, movies, YouTube)</a:t>
            </a:r>
            <a:endParaRPr/>
          </a:p>
          <a:p>
            <a:pPr indent="-342900" lvl="0" marL="457200" rtl="0" algn="l">
              <a:spcBef>
                <a:spcPts val="0"/>
              </a:spcBef>
              <a:spcAft>
                <a:spcPts val="0"/>
              </a:spcAft>
              <a:buSzPts val="1800"/>
              <a:buChar char="●"/>
            </a:pPr>
            <a:r>
              <a:rPr lang="en"/>
              <a:t>Considerations: “cold start problem</a:t>
            </a:r>
            <a:r>
              <a:rPr lang="en"/>
              <a:t>”</a:t>
            </a:r>
            <a:endParaRPr/>
          </a:p>
        </p:txBody>
      </p:sp>
      <p:pic>
        <p:nvPicPr>
          <p:cNvPr id="86" name="Google Shape;86;p15"/>
          <p:cNvPicPr preferRelativeResize="0"/>
          <p:nvPr/>
        </p:nvPicPr>
        <p:blipFill>
          <a:blip r:embed="rId3">
            <a:alphaModFix/>
          </a:blip>
          <a:stretch>
            <a:fillRect/>
          </a:stretch>
        </p:blipFill>
        <p:spPr>
          <a:xfrm>
            <a:off x="0" y="3260575"/>
            <a:ext cx="3225750" cy="1696750"/>
          </a:xfrm>
          <a:prstGeom prst="rect">
            <a:avLst/>
          </a:prstGeom>
          <a:noFill/>
          <a:ln>
            <a:noFill/>
          </a:ln>
        </p:spPr>
      </p:pic>
      <p:pic>
        <p:nvPicPr>
          <p:cNvPr id="87" name="Google Shape;87;p15"/>
          <p:cNvPicPr preferRelativeResize="0"/>
          <p:nvPr/>
        </p:nvPicPr>
        <p:blipFill>
          <a:blip r:embed="rId4">
            <a:alphaModFix/>
          </a:blip>
          <a:stretch>
            <a:fillRect/>
          </a:stretch>
        </p:blipFill>
        <p:spPr>
          <a:xfrm>
            <a:off x="6046111" y="3260575"/>
            <a:ext cx="3016440" cy="1696751"/>
          </a:xfrm>
          <a:prstGeom prst="rect">
            <a:avLst/>
          </a:prstGeom>
          <a:noFill/>
          <a:ln>
            <a:noFill/>
          </a:ln>
        </p:spPr>
      </p:pic>
      <p:pic>
        <p:nvPicPr>
          <p:cNvPr id="88" name="Google Shape;88;p15"/>
          <p:cNvPicPr preferRelativeResize="0"/>
          <p:nvPr/>
        </p:nvPicPr>
        <p:blipFill>
          <a:blip r:embed="rId5">
            <a:alphaModFix/>
          </a:blip>
          <a:stretch>
            <a:fillRect/>
          </a:stretch>
        </p:blipFill>
        <p:spPr>
          <a:xfrm>
            <a:off x="3327913" y="2669500"/>
            <a:ext cx="2471375" cy="247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247425" y="59430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“Cold start”</a:t>
            </a:r>
            <a:endParaRPr/>
          </a:p>
        </p:txBody>
      </p:sp>
      <p:sp>
        <p:nvSpPr>
          <p:cNvPr id="94" name="Google Shape;94;p16"/>
          <p:cNvSpPr txBox="1"/>
          <p:nvPr>
            <p:ph idx="1" type="body"/>
          </p:nvPr>
        </p:nvSpPr>
        <p:spPr>
          <a:xfrm>
            <a:off x="119475" y="1229700"/>
            <a:ext cx="2687400" cy="352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Users</a:t>
            </a:r>
            <a:r>
              <a:rPr lang="en"/>
              <a:t>: </a:t>
            </a:r>
            <a:br>
              <a:rPr lang="en"/>
            </a:br>
            <a:r>
              <a:rPr lang="en"/>
              <a:t>There is no user history for a new user. The system doesn’t know preferences of the user to make recommendations with.</a:t>
            </a:r>
            <a:br>
              <a:rPr lang="en"/>
            </a:br>
            <a:br>
              <a:rPr lang="en"/>
            </a:br>
            <a:r>
              <a:rPr b="1" lang="en"/>
              <a:t>Items</a:t>
            </a:r>
            <a:r>
              <a:rPr lang="en"/>
              <a:t>:</a:t>
            </a:r>
            <a:br>
              <a:rPr lang="en"/>
            </a:br>
            <a:r>
              <a:rPr lang="en"/>
              <a:t>Lack of interaction data for a new product. Without it, how do you know who to recommend it to or when to recommend it?</a:t>
            </a:r>
            <a:endParaRPr/>
          </a:p>
        </p:txBody>
      </p:sp>
      <p:pic>
        <p:nvPicPr>
          <p:cNvPr id="95" name="Google Shape;95;p16"/>
          <p:cNvPicPr preferRelativeResize="0"/>
          <p:nvPr/>
        </p:nvPicPr>
        <p:blipFill>
          <a:blip r:embed="rId3">
            <a:alphaModFix/>
          </a:blip>
          <a:stretch>
            <a:fillRect/>
          </a:stretch>
        </p:blipFill>
        <p:spPr>
          <a:xfrm>
            <a:off x="2806826" y="-3"/>
            <a:ext cx="6337172" cy="2757050"/>
          </a:xfrm>
          <a:prstGeom prst="rect">
            <a:avLst/>
          </a:prstGeom>
          <a:noFill/>
          <a:ln>
            <a:noFill/>
          </a:ln>
        </p:spPr>
      </p:pic>
      <p:sp>
        <p:nvSpPr>
          <p:cNvPr id="96" name="Google Shape;96;p16"/>
          <p:cNvSpPr txBox="1"/>
          <p:nvPr>
            <p:ph idx="2" type="body"/>
          </p:nvPr>
        </p:nvSpPr>
        <p:spPr>
          <a:xfrm>
            <a:off x="2806875" y="2622950"/>
            <a:ext cx="6179100" cy="213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Strategies to deal with cold start: (User, Item)</a:t>
            </a:r>
            <a:br>
              <a:rPr lang="en"/>
            </a:br>
            <a:r>
              <a:rPr lang="en"/>
              <a:t>- </a:t>
            </a:r>
            <a:r>
              <a:rPr lang="en" u="sng"/>
              <a:t>Use hybrid recommender</a:t>
            </a:r>
            <a:br>
              <a:rPr lang="en"/>
            </a:br>
            <a:r>
              <a:rPr lang="en"/>
              <a:t>- “Preference elicitation” / onboarding: questionnaire</a:t>
            </a:r>
            <a:br>
              <a:rPr lang="en"/>
            </a:br>
            <a:r>
              <a:rPr lang="en"/>
              <a:t>- Demographic-based recommendations</a:t>
            </a:r>
            <a:endParaRPr/>
          </a:p>
          <a:p>
            <a:pPr indent="0" lvl="0" marL="0" rtl="0" algn="l">
              <a:spcBef>
                <a:spcPts val="1200"/>
              </a:spcBef>
              <a:spcAft>
                <a:spcPts val="1200"/>
              </a:spcAft>
              <a:buNone/>
            </a:pPr>
            <a:r>
              <a:rPr lang="en"/>
              <a:t>- Leveraging metadata (genre, tags)</a:t>
            </a:r>
            <a:br>
              <a:rPr lang="en"/>
            </a:br>
            <a:r>
              <a:rPr lang="en"/>
              <a:t>- Popularity-based recommendations: recommend to users based on well-received items similar to new item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recommender systems</a:t>
            </a:r>
            <a:endParaRPr/>
          </a:p>
        </p:txBody>
      </p:sp>
      <p:sp>
        <p:nvSpPr>
          <p:cNvPr id="102" name="Google Shape;102;p17"/>
          <p:cNvSpPr txBox="1"/>
          <p:nvPr>
            <p:ph idx="1" type="body"/>
          </p:nvPr>
        </p:nvSpPr>
        <p:spPr>
          <a:xfrm>
            <a:off x="2400250" y="1359300"/>
            <a:ext cx="6321600" cy="3334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sz="1400"/>
              <a:t>Collaborative filtering</a:t>
            </a:r>
            <a:r>
              <a:rPr lang="en" sz="1400"/>
              <a:t>: Uses interaction data to learn patterns and make recommendations → “users who like item X also like item Y”</a:t>
            </a:r>
            <a:endParaRPr sz="1400"/>
          </a:p>
          <a:p>
            <a:pPr indent="-317500" lvl="0" marL="457200" rtl="0" algn="l">
              <a:spcBef>
                <a:spcPts val="0"/>
              </a:spcBef>
              <a:spcAft>
                <a:spcPts val="0"/>
              </a:spcAft>
              <a:buSzPts val="1400"/>
              <a:buChar char="●"/>
            </a:pPr>
            <a:r>
              <a:rPr b="1" lang="en" sz="1400"/>
              <a:t>Content-based filtering</a:t>
            </a:r>
            <a:r>
              <a:rPr lang="en" sz="1400"/>
              <a:t>: Relies on metadata/features to</a:t>
            </a:r>
            <a:endParaRPr sz="1400"/>
          </a:p>
          <a:p>
            <a:pPr indent="-317500" lvl="0" marL="457200" rtl="0" algn="l">
              <a:spcBef>
                <a:spcPts val="0"/>
              </a:spcBef>
              <a:spcAft>
                <a:spcPts val="0"/>
              </a:spcAft>
              <a:buSzPts val="1400"/>
              <a:buChar char="●"/>
            </a:pPr>
            <a:r>
              <a:rPr b="1" lang="en" sz="1400"/>
              <a:t>Hybrid recommender approaches</a:t>
            </a:r>
            <a:r>
              <a:rPr lang="en" sz="1400"/>
              <a:t>: combine above </a:t>
            </a:r>
            <a:r>
              <a:rPr lang="en" sz="1400"/>
              <a:t>approaches</a:t>
            </a:r>
            <a:r>
              <a:rPr lang="en" sz="1400"/>
              <a:t> for more comprehensive recommendation algorithm</a:t>
            </a:r>
            <a:endParaRPr sz="1400"/>
          </a:p>
          <a:p>
            <a:pPr indent="-317500" lvl="0" marL="457200" rtl="0" algn="l">
              <a:spcBef>
                <a:spcPts val="0"/>
              </a:spcBef>
              <a:spcAft>
                <a:spcPts val="0"/>
              </a:spcAft>
              <a:buSzPts val="1400"/>
              <a:buChar char="●"/>
            </a:pPr>
            <a:r>
              <a:rPr b="1" lang="en" sz="1400"/>
              <a:t>Deep neural network approaches</a:t>
            </a:r>
            <a:r>
              <a:rPr lang="en" sz="1400"/>
              <a:t>: VAE-CF, Wide &amp; Deep, DLRM,</a:t>
            </a:r>
            <a:br>
              <a:rPr b="1" lang="en" sz="1400"/>
            </a:br>
            <a:endParaRPr b="1" sz="1400"/>
          </a:p>
          <a:p>
            <a:pPr indent="-317500" lvl="0" marL="457200" rtl="0" algn="l">
              <a:spcBef>
                <a:spcPts val="0"/>
              </a:spcBef>
              <a:spcAft>
                <a:spcPts val="0"/>
              </a:spcAft>
              <a:buSzPts val="1400"/>
              <a:buChar char="●"/>
            </a:pPr>
            <a:r>
              <a:rPr lang="en" sz="1400"/>
              <a:t>More in depth, subsets of Collaborative filtering: </a:t>
            </a:r>
            <a:endParaRPr sz="1400"/>
          </a:p>
          <a:p>
            <a:pPr indent="-317500" lvl="1" marL="914400" rtl="0" algn="l">
              <a:spcBef>
                <a:spcPts val="0"/>
              </a:spcBef>
              <a:spcAft>
                <a:spcPts val="0"/>
              </a:spcAft>
              <a:buSzPts val="1400"/>
              <a:buChar char="○"/>
            </a:pPr>
            <a:r>
              <a:rPr lang="en"/>
              <a:t>Model based filtering</a:t>
            </a:r>
            <a:endParaRPr/>
          </a:p>
          <a:p>
            <a:pPr indent="-317500" lvl="1" marL="914400" rtl="0" algn="l">
              <a:spcBef>
                <a:spcPts val="0"/>
              </a:spcBef>
              <a:spcAft>
                <a:spcPts val="0"/>
              </a:spcAft>
              <a:buSzPts val="1400"/>
              <a:buChar char="○"/>
            </a:pPr>
            <a:r>
              <a:rPr lang="en"/>
              <a:t>Memory / Session based filtering</a:t>
            </a:r>
            <a:endParaRPr/>
          </a:p>
          <a:p>
            <a:pPr indent="0" lvl="0" marL="0" rtl="0" algn="l">
              <a:spcBef>
                <a:spcPts val="1200"/>
              </a:spcBef>
              <a:spcAft>
                <a:spcPts val="1200"/>
              </a:spcAft>
              <a:buNone/>
            </a:pPr>
            <a:r>
              <a:rPr lang="en"/>
              <a:t>AND PLENTY MORE!</a:t>
            </a:r>
            <a:endParaRPr/>
          </a:p>
        </p:txBody>
      </p:sp>
      <p:pic>
        <p:nvPicPr>
          <p:cNvPr id="103" name="Google Shape;103;p17"/>
          <p:cNvPicPr preferRelativeResize="0"/>
          <p:nvPr/>
        </p:nvPicPr>
        <p:blipFill>
          <a:blip r:embed="rId3">
            <a:alphaModFix/>
          </a:blip>
          <a:stretch>
            <a:fillRect/>
          </a:stretch>
        </p:blipFill>
        <p:spPr>
          <a:xfrm>
            <a:off x="160675" y="462100"/>
            <a:ext cx="2105312" cy="2109653"/>
          </a:xfrm>
          <a:prstGeom prst="rect">
            <a:avLst/>
          </a:prstGeom>
          <a:noFill/>
          <a:ln>
            <a:noFill/>
          </a:ln>
        </p:spPr>
      </p:pic>
      <p:pic>
        <p:nvPicPr>
          <p:cNvPr id="104" name="Google Shape;104;p17"/>
          <p:cNvPicPr preferRelativeResize="0"/>
          <p:nvPr/>
        </p:nvPicPr>
        <p:blipFill>
          <a:blip r:embed="rId4">
            <a:alphaModFix/>
          </a:blip>
          <a:stretch>
            <a:fillRect/>
          </a:stretch>
        </p:blipFill>
        <p:spPr>
          <a:xfrm>
            <a:off x="168956" y="2665925"/>
            <a:ext cx="2088744" cy="24775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means they use include: </a:t>
            </a:r>
            <a:endParaRPr/>
          </a:p>
          <a:p>
            <a:pPr indent="-317500" lvl="1" marL="914400" rtl="0" algn="l">
              <a:spcBef>
                <a:spcPts val="0"/>
              </a:spcBef>
              <a:spcAft>
                <a:spcPts val="0"/>
              </a:spcAft>
              <a:buSzPts val="1400"/>
              <a:buChar char="○"/>
            </a:pPr>
            <a:r>
              <a:rPr lang="en"/>
              <a:t>Candidate generation</a:t>
            </a:r>
            <a:endParaRPr/>
          </a:p>
          <a:p>
            <a:pPr indent="-317500" lvl="1" marL="914400" rtl="0" algn="l">
              <a:spcBef>
                <a:spcPts val="0"/>
              </a:spcBef>
              <a:spcAft>
                <a:spcPts val="0"/>
              </a:spcAft>
              <a:buSzPts val="1400"/>
              <a:buChar char="○"/>
            </a:pPr>
            <a:r>
              <a:rPr lang="en"/>
              <a:t>Explicit feedback</a:t>
            </a:r>
            <a:endParaRPr/>
          </a:p>
          <a:p>
            <a:pPr indent="-317500" lvl="1" marL="914400" rtl="0" algn="l">
              <a:spcBef>
                <a:spcPts val="0"/>
              </a:spcBef>
              <a:spcAft>
                <a:spcPts val="0"/>
              </a:spcAft>
              <a:buSzPts val="1400"/>
              <a:buChar char="○"/>
            </a:pPr>
            <a:r>
              <a:rPr lang="en"/>
              <a:t>Implicit feedback</a:t>
            </a:r>
            <a:endParaRPr/>
          </a:p>
          <a:p>
            <a:pPr indent="-317500" lvl="1" marL="914400" rtl="0" algn="l">
              <a:spcBef>
                <a:spcPts val="0"/>
              </a:spcBef>
              <a:spcAft>
                <a:spcPts val="0"/>
              </a:spcAft>
              <a:buSzPts val="1400"/>
              <a:buChar char="○"/>
            </a:pPr>
            <a:r>
              <a:rPr lang="en"/>
              <a:t>Ranking</a:t>
            </a:r>
            <a:br>
              <a:rPr lang="en"/>
            </a:br>
            <a:endParaRPr/>
          </a:p>
          <a:p>
            <a:pPr indent="-342900" lvl="0" marL="457200" rtl="0" algn="l">
              <a:spcBef>
                <a:spcPts val="0"/>
              </a:spcBef>
              <a:spcAft>
                <a:spcPts val="0"/>
              </a:spcAft>
              <a:buSzPts val="1800"/>
              <a:buChar char="●"/>
            </a:pPr>
            <a:r>
              <a:rPr lang="en"/>
              <a:t>Examples: how do they use these?</a:t>
            </a:r>
            <a:endParaRPr/>
          </a:p>
          <a:p>
            <a:pPr indent="-317500" lvl="1" marL="914400" rtl="0" algn="l">
              <a:spcBef>
                <a:spcPts val="0"/>
              </a:spcBef>
              <a:spcAft>
                <a:spcPts val="0"/>
              </a:spcAft>
              <a:buSzPts val="1400"/>
              <a:buChar char="○"/>
            </a:pPr>
            <a:r>
              <a:rPr lang="en"/>
              <a:t>Netflix </a:t>
            </a:r>
            <a:endParaRPr/>
          </a:p>
        </p:txBody>
      </p:sp>
      <p:sp>
        <p:nvSpPr>
          <p:cNvPr id="110" name="Google Shape;110;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Production level recommender systems (basic means)</a:t>
            </a:r>
            <a:endParaRPr/>
          </a:p>
        </p:txBody>
      </p:sp>
      <p:pic>
        <p:nvPicPr>
          <p:cNvPr id="111" name="Google Shape;111;p18"/>
          <p:cNvPicPr preferRelativeResize="0"/>
          <p:nvPr/>
        </p:nvPicPr>
        <p:blipFill>
          <a:blip r:embed="rId3">
            <a:alphaModFix/>
          </a:blip>
          <a:stretch>
            <a:fillRect/>
          </a:stretch>
        </p:blipFill>
        <p:spPr>
          <a:xfrm>
            <a:off x="105850" y="1757175"/>
            <a:ext cx="2105312" cy="21053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204550"/>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LightFM</a:t>
            </a:r>
            <a:endParaRPr/>
          </a:p>
        </p:txBody>
      </p:sp>
      <p:sp>
        <p:nvSpPr>
          <p:cNvPr id="117" name="Google Shape;117;p19"/>
          <p:cNvSpPr txBox="1"/>
          <p:nvPr>
            <p:ph idx="4294967295" type="body"/>
          </p:nvPr>
        </p:nvSpPr>
        <p:spPr>
          <a:xfrm>
            <a:off x="355625" y="790750"/>
            <a:ext cx="8313900" cy="3324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Library to implement recommendation algorithms</a:t>
            </a:r>
            <a:endParaRPr sz="1200"/>
          </a:p>
          <a:p>
            <a:pPr indent="-304800" lvl="0" marL="457200" rtl="0" algn="l">
              <a:spcBef>
                <a:spcPts val="0"/>
              </a:spcBef>
              <a:spcAft>
                <a:spcPts val="0"/>
              </a:spcAft>
              <a:buSzPts val="1200"/>
              <a:buChar char="●"/>
            </a:pPr>
            <a:r>
              <a:rPr b="1" lang="en" sz="1200"/>
              <a:t>Key features:</a:t>
            </a:r>
            <a:endParaRPr b="1" sz="1200"/>
          </a:p>
          <a:p>
            <a:pPr indent="-304800" lvl="1" marL="914400" rtl="0" algn="l">
              <a:spcBef>
                <a:spcPts val="0"/>
              </a:spcBef>
              <a:spcAft>
                <a:spcPts val="0"/>
              </a:spcAft>
              <a:buSzPts val="1200"/>
              <a:buChar char="○"/>
            </a:pPr>
            <a:r>
              <a:rPr lang="en" sz="1200"/>
              <a:t>Makes building hybrid recommendation systems convenient</a:t>
            </a:r>
            <a:endParaRPr sz="1200"/>
          </a:p>
          <a:p>
            <a:pPr indent="-304800" lvl="2" marL="1371600" rtl="0" algn="l">
              <a:spcBef>
                <a:spcPts val="0"/>
              </a:spcBef>
              <a:spcAft>
                <a:spcPts val="0"/>
              </a:spcAft>
              <a:buSzPts val="1200"/>
              <a:buChar char="■"/>
            </a:pPr>
            <a:r>
              <a:rPr lang="en" sz="1200"/>
              <a:t>Hybrid matrix factorization model</a:t>
            </a:r>
            <a:endParaRPr sz="1200"/>
          </a:p>
          <a:p>
            <a:pPr indent="-304800" lvl="2" marL="1371600" rtl="0" algn="l">
              <a:spcBef>
                <a:spcPts val="0"/>
              </a:spcBef>
              <a:spcAft>
                <a:spcPts val="0"/>
              </a:spcAft>
              <a:buSzPts val="1200"/>
              <a:buChar char="■"/>
            </a:pPr>
            <a:r>
              <a:rPr lang="en" sz="1200"/>
              <a:t>User interactions and user/item metadata</a:t>
            </a:r>
            <a:endParaRPr sz="1200"/>
          </a:p>
          <a:p>
            <a:pPr indent="-304800" lvl="1" marL="914400" rtl="0" algn="l">
              <a:spcBef>
                <a:spcPts val="0"/>
              </a:spcBef>
              <a:spcAft>
                <a:spcPts val="0"/>
              </a:spcAft>
              <a:buSzPts val="1200"/>
              <a:buChar char="○"/>
            </a:pPr>
            <a:r>
              <a:rPr lang="en" sz="1200"/>
              <a:t>Can model implicit or explicit feedback </a:t>
            </a:r>
            <a:endParaRPr sz="1200"/>
          </a:p>
          <a:p>
            <a:pPr indent="-304800" lvl="1" marL="914400" rtl="0" algn="l">
              <a:spcBef>
                <a:spcPts val="0"/>
              </a:spcBef>
              <a:spcAft>
                <a:spcPts val="0"/>
              </a:spcAft>
              <a:buSzPts val="1200"/>
              <a:buChar char="○"/>
            </a:pPr>
            <a:r>
              <a:rPr lang="en" sz="1200"/>
              <a:t>Able to incorporate features on items and users</a:t>
            </a:r>
            <a:endParaRPr sz="1200"/>
          </a:p>
          <a:p>
            <a:pPr indent="-304800" lvl="1" marL="914400" rtl="0" algn="l">
              <a:spcBef>
                <a:spcPts val="0"/>
              </a:spcBef>
              <a:spcAft>
                <a:spcPts val="0"/>
              </a:spcAft>
              <a:buSzPts val="1200"/>
              <a:buChar char="○"/>
            </a:pPr>
            <a:r>
              <a:rPr lang="en" sz="1200"/>
              <a:t>Efficient implementation of Weighted Approximate-Rank Pairwise (WARP) and Bayesian Personalized Ranking (BPR) loss</a:t>
            </a:r>
            <a:endParaRPr sz="1200"/>
          </a:p>
          <a:p>
            <a:pPr indent="-304800" lvl="0" marL="457200" rtl="0" algn="l">
              <a:spcBef>
                <a:spcPts val="0"/>
              </a:spcBef>
              <a:spcAft>
                <a:spcPts val="0"/>
              </a:spcAft>
              <a:buSzPts val="1200"/>
              <a:buChar char="●"/>
            </a:pPr>
            <a:r>
              <a:rPr b="1" lang="en" sz="1200"/>
              <a:t>How it works:</a:t>
            </a:r>
            <a:endParaRPr b="1" sz="1200"/>
          </a:p>
          <a:p>
            <a:pPr indent="-304800" lvl="1" marL="914400" rtl="0" algn="l">
              <a:spcBef>
                <a:spcPts val="0"/>
              </a:spcBef>
              <a:spcAft>
                <a:spcPts val="0"/>
              </a:spcAft>
              <a:buSzPts val="1200"/>
              <a:buChar char="○"/>
            </a:pPr>
            <a:r>
              <a:rPr lang="en" sz="1200"/>
              <a:t>Maps users and items into a shared latent space</a:t>
            </a:r>
            <a:endParaRPr sz="1200"/>
          </a:p>
          <a:p>
            <a:pPr indent="-304800" lvl="1" marL="914400" rtl="0" algn="l">
              <a:spcBef>
                <a:spcPts val="0"/>
              </a:spcBef>
              <a:spcAft>
                <a:spcPts val="0"/>
              </a:spcAft>
              <a:buSzPts val="1200"/>
              <a:buChar char="○"/>
            </a:pPr>
            <a:r>
              <a:rPr lang="en" sz="1200"/>
              <a:t>Choice of implicit (e.g., clicks or views) or explicit feedback (e.g., ratings or play counts)</a:t>
            </a:r>
            <a:endParaRPr sz="1200"/>
          </a:p>
          <a:p>
            <a:pPr indent="-304800" lvl="1" marL="914400" rtl="0" algn="l">
              <a:spcBef>
                <a:spcPts val="0"/>
              </a:spcBef>
              <a:spcAft>
                <a:spcPts val="0"/>
              </a:spcAft>
              <a:buSzPts val="1200"/>
              <a:buChar char="○"/>
            </a:pPr>
            <a:r>
              <a:rPr lang="en" sz="1200"/>
              <a:t>Choice of loss function</a:t>
            </a:r>
            <a:endParaRPr sz="1200"/>
          </a:p>
          <a:p>
            <a:pPr indent="-304800" lvl="1" marL="914400" rtl="0" algn="l">
              <a:spcBef>
                <a:spcPts val="0"/>
              </a:spcBef>
              <a:spcAft>
                <a:spcPts val="0"/>
              </a:spcAft>
              <a:buSzPts val="1200"/>
              <a:buChar char="○"/>
            </a:pPr>
            <a:r>
              <a:rPr lang="en" sz="1200"/>
              <a:t>Uses features of items and users to improve recommendations</a:t>
            </a:r>
            <a:endParaRPr sz="1200"/>
          </a:p>
          <a:p>
            <a:pPr indent="-304800" lvl="0" marL="457200" rtl="0" algn="l">
              <a:spcBef>
                <a:spcPts val="0"/>
              </a:spcBef>
              <a:spcAft>
                <a:spcPts val="0"/>
              </a:spcAft>
              <a:buSzPts val="1200"/>
              <a:buChar char="●"/>
            </a:pPr>
            <a:r>
              <a:rPr lang="en" sz="1200"/>
              <a:t>Performs well on cold-start recommendations</a:t>
            </a:r>
            <a:endParaRPr sz="1200"/>
          </a:p>
          <a:p>
            <a:pPr indent="-304800" lvl="1" marL="914400" rtl="0" algn="l">
              <a:spcBef>
                <a:spcPts val="0"/>
              </a:spcBef>
              <a:spcAft>
                <a:spcPts val="0"/>
              </a:spcAft>
              <a:buSzPts val="1200"/>
              <a:buChar char="○"/>
            </a:pPr>
            <a:r>
              <a:rPr lang="en" sz="1200"/>
              <a:t>Existing  users: use user-item interactions to make predictions</a:t>
            </a:r>
            <a:endParaRPr sz="1200"/>
          </a:p>
          <a:p>
            <a:pPr indent="-304800" lvl="1" marL="914400" rtl="0" algn="l">
              <a:spcBef>
                <a:spcPts val="0"/>
              </a:spcBef>
              <a:spcAft>
                <a:spcPts val="0"/>
              </a:spcAft>
              <a:buSzPts val="1200"/>
              <a:buChar char="○"/>
            </a:pPr>
            <a:r>
              <a:rPr lang="en" sz="1200"/>
              <a:t>New users: use features about user to make predictions</a:t>
            </a:r>
            <a:endParaRPr sz="1200"/>
          </a:p>
        </p:txBody>
      </p:sp>
      <p:pic>
        <p:nvPicPr>
          <p:cNvPr id="118" name="Google Shape;118;p19"/>
          <p:cNvPicPr preferRelativeResize="0"/>
          <p:nvPr/>
        </p:nvPicPr>
        <p:blipFill>
          <a:blip r:embed="rId3">
            <a:alphaModFix/>
          </a:blip>
          <a:stretch>
            <a:fillRect/>
          </a:stretch>
        </p:blipFill>
        <p:spPr>
          <a:xfrm>
            <a:off x="6397293" y="204550"/>
            <a:ext cx="2331650" cy="1563801"/>
          </a:xfrm>
          <a:prstGeom prst="rect">
            <a:avLst/>
          </a:prstGeom>
          <a:noFill/>
          <a:ln>
            <a:noFill/>
          </a:ln>
        </p:spPr>
      </p:pic>
      <p:sp>
        <p:nvSpPr>
          <p:cNvPr id="119" name="Google Shape;119;p19"/>
          <p:cNvSpPr txBox="1"/>
          <p:nvPr/>
        </p:nvSpPr>
        <p:spPr>
          <a:xfrm>
            <a:off x="6799025" y="1564050"/>
            <a:ext cx="1870500" cy="2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latin typeface="Lato"/>
                <a:ea typeface="Lato"/>
                <a:cs typeface="Lato"/>
                <a:sym typeface="Lato"/>
                <a:hlinkClick r:id="rId4"/>
              </a:rPr>
              <a:t>https://github.com/lyst/lightfm</a:t>
            </a:r>
            <a:r>
              <a:rPr lang="en" sz="800">
                <a:solidFill>
                  <a:schemeClr val="dk2"/>
                </a:solidFill>
                <a:latin typeface="Lato"/>
                <a:ea typeface="Lato"/>
                <a:cs typeface="Lato"/>
                <a:sym typeface="Lato"/>
              </a:rPr>
              <a:t> </a:t>
            </a:r>
            <a:endParaRPr sz="800">
              <a:solidFill>
                <a:schemeClr val="dk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0"/>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LightFM on Million Song + Spotify + LastFM dataset</a:t>
            </a:r>
            <a:endParaRPr/>
          </a:p>
        </p:txBody>
      </p:sp>
      <p:sp>
        <p:nvSpPr>
          <p:cNvPr id="125" name="Google Shape;125;p20"/>
          <p:cNvSpPr txBox="1"/>
          <p:nvPr/>
        </p:nvSpPr>
        <p:spPr>
          <a:xfrm>
            <a:off x="1498225" y="639600"/>
            <a:ext cx="7095900" cy="717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100">
                <a:solidFill>
                  <a:schemeClr val="dk2"/>
                </a:solidFill>
                <a:latin typeface="Lato"/>
                <a:ea typeface="Lato"/>
                <a:cs typeface="Lato"/>
                <a:sym typeface="Lato"/>
              </a:rPr>
              <a:t>Data</a:t>
            </a:r>
            <a:r>
              <a:rPr lang="en" sz="1100">
                <a:solidFill>
                  <a:schemeClr val="dk2"/>
                </a:solidFill>
                <a:latin typeface="Lato"/>
                <a:ea typeface="Lato"/>
                <a:cs typeface="Lato"/>
                <a:sym typeface="Lato"/>
              </a:rPr>
              <a:t>: Music streaming service with user listening history and song metadata</a:t>
            </a:r>
            <a:endParaRPr b="1" sz="1100">
              <a:solidFill>
                <a:schemeClr val="dk2"/>
              </a:solidFill>
              <a:latin typeface="Lato"/>
              <a:ea typeface="Lato"/>
              <a:cs typeface="Lato"/>
              <a:sym typeface="Lato"/>
            </a:endParaRPr>
          </a:p>
          <a:p>
            <a:pPr indent="0" lvl="0" marL="0" rtl="0" algn="l">
              <a:lnSpc>
                <a:spcPct val="150000"/>
              </a:lnSpc>
              <a:spcBef>
                <a:spcPts val="0"/>
              </a:spcBef>
              <a:spcAft>
                <a:spcPts val="0"/>
              </a:spcAft>
              <a:buNone/>
            </a:pPr>
            <a:r>
              <a:rPr b="1" lang="en" sz="1100">
                <a:solidFill>
                  <a:schemeClr val="dk2"/>
                </a:solidFill>
                <a:latin typeface="Lato"/>
                <a:ea typeface="Lato"/>
                <a:cs typeface="Lato"/>
                <a:sym typeface="Lato"/>
              </a:rPr>
              <a:t>Goal: </a:t>
            </a:r>
            <a:r>
              <a:rPr lang="en" sz="1100">
                <a:solidFill>
                  <a:schemeClr val="dk2"/>
                </a:solidFill>
                <a:latin typeface="Lato"/>
                <a:ea typeface="Lato"/>
                <a:cs typeface="Lato"/>
                <a:sym typeface="Lato"/>
              </a:rPr>
              <a:t>Recommend top K songs based on previous listens (interactions), where available, and additional features</a:t>
            </a:r>
            <a:endParaRPr sz="1100">
              <a:solidFill>
                <a:schemeClr val="dk2"/>
              </a:solidFill>
              <a:latin typeface="Lato"/>
              <a:ea typeface="Lato"/>
              <a:cs typeface="Lato"/>
              <a:sym typeface="Lato"/>
            </a:endParaRPr>
          </a:p>
        </p:txBody>
      </p:sp>
      <p:pic>
        <p:nvPicPr>
          <p:cNvPr id="126" name="Google Shape;126;p20"/>
          <p:cNvPicPr preferRelativeResize="0"/>
          <p:nvPr/>
        </p:nvPicPr>
        <p:blipFill>
          <a:blip r:embed="rId3">
            <a:alphaModFix/>
          </a:blip>
          <a:stretch>
            <a:fillRect/>
          </a:stretch>
        </p:blipFill>
        <p:spPr>
          <a:xfrm>
            <a:off x="1164224" y="1259225"/>
            <a:ext cx="6815543" cy="3808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03300" y="41157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Experience with LightFM</a:t>
            </a:r>
            <a:endParaRPr/>
          </a:p>
        </p:txBody>
      </p:sp>
      <p:sp>
        <p:nvSpPr>
          <p:cNvPr id="132" name="Google Shape;132;p21"/>
          <p:cNvSpPr txBox="1"/>
          <p:nvPr/>
        </p:nvSpPr>
        <p:spPr>
          <a:xfrm>
            <a:off x="425675" y="1194250"/>
            <a:ext cx="8398200" cy="3019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Computational speed/</a:t>
            </a:r>
            <a:r>
              <a:rPr lang="en">
                <a:solidFill>
                  <a:schemeClr val="dk2"/>
                </a:solidFill>
                <a:latin typeface="Lato"/>
                <a:ea typeface="Lato"/>
                <a:cs typeface="Lato"/>
                <a:sym typeface="Lato"/>
              </a:rPr>
              <a:t>Scalability</a:t>
            </a:r>
            <a:endParaRPr>
              <a:solidFill>
                <a:schemeClr val="dk2"/>
              </a:solidFill>
              <a:latin typeface="Lato"/>
              <a:ea typeface="Lato"/>
              <a:cs typeface="Lato"/>
              <a:sym typeface="Lato"/>
            </a:endParaRPr>
          </a:p>
          <a:p>
            <a:pPr indent="-317500" lvl="1" marL="9144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Held true to being scalable - fast training on large data (&gt;1M rows), and seemed to handle as much data as Colab allowed</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Ease of use</a:t>
            </a:r>
            <a:endParaRPr>
              <a:solidFill>
                <a:schemeClr val="dk2"/>
              </a:solidFill>
              <a:latin typeface="Lato"/>
              <a:ea typeface="Lato"/>
              <a:cs typeface="Lato"/>
              <a:sym typeface="Lato"/>
            </a:endParaRPr>
          </a:p>
          <a:p>
            <a:pPr indent="-317500" lvl="1" marL="9144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Minimal lines of code required to initialize and fit model</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Data Preparation</a:t>
            </a:r>
            <a:endParaRPr>
              <a:solidFill>
                <a:schemeClr val="dk2"/>
              </a:solidFill>
              <a:latin typeface="Lato"/>
              <a:ea typeface="Lato"/>
              <a:cs typeface="Lato"/>
              <a:sym typeface="Lato"/>
            </a:endParaRPr>
          </a:p>
          <a:p>
            <a:pPr indent="-317500" lvl="1" marL="9144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Hardest part is data cleaning and preparation</a:t>
            </a:r>
            <a:endParaRPr>
              <a:solidFill>
                <a:schemeClr val="dk2"/>
              </a:solidFill>
              <a:latin typeface="Lato"/>
              <a:ea typeface="Lato"/>
              <a:cs typeface="Lato"/>
              <a:sym typeface="Lato"/>
            </a:endParaRPr>
          </a:p>
          <a:p>
            <a:pPr indent="-317500" lvl="1" marL="9144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Engineering additional features for user and item metadata worthwhile time </a:t>
            </a:r>
            <a:r>
              <a:rPr lang="en">
                <a:solidFill>
                  <a:schemeClr val="dk2"/>
                </a:solidFill>
                <a:latin typeface="Lato"/>
                <a:ea typeface="Lato"/>
                <a:cs typeface="Lato"/>
                <a:sym typeface="Lato"/>
              </a:rPr>
              <a:t>investment</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Model performance</a:t>
            </a:r>
            <a:endParaRPr>
              <a:solidFill>
                <a:schemeClr val="dk2"/>
              </a:solidFill>
              <a:latin typeface="Lato"/>
              <a:ea typeface="Lato"/>
              <a:cs typeface="Lato"/>
              <a:sym typeface="Lato"/>
            </a:endParaRPr>
          </a:p>
          <a:p>
            <a:pPr indent="-317500" lvl="1" marL="9144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Able to achieve good AUC</a:t>
            </a:r>
            <a:endParaRPr>
              <a:solidFill>
                <a:schemeClr val="dk2"/>
              </a:solidFill>
              <a:latin typeface="Lato"/>
              <a:ea typeface="Lato"/>
              <a:cs typeface="Lato"/>
              <a:sym typeface="Lato"/>
            </a:endParaRPr>
          </a:p>
          <a:p>
            <a:pPr indent="-317500" lvl="1" marL="9144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Precision and recall more difficult to optimize, balancing number of top recommendations and track sample size</a:t>
            </a:r>
            <a:endParaRPr>
              <a:solidFill>
                <a:schemeClr val="dk2"/>
              </a:solidFill>
              <a:latin typeface="Lato"/>
              <a:ea typeface="Lato"/>
              <a:cs typeface="Lato"/>
              <a:sym typeface="Lato"/>
            </a:endParaRPr>
          </a:p>
          <a:p>
            <a:pPr indent="-317500" lvl="2" marL="1371600" rtl="0" algn="l">
              <a:spcBef>
                <a:spcPts val="0"/>
              </a:spcBef>
              <a:spcAft>
                <a:spcPts val="0"/>
              </a:spcAft>
              <a:buClr>
                <a:schemeClr val="dk2"/>
              </a:buClr>
              <a:buSzPts val="1400"/>
              <a:buFont typeface="Lato"/>
              <a:buChar char="■"/>
            </a:pPr>
            <a:r>
              <a:rPr lang="en">
                <a:solidFill>
                  <a:schemeClr val="dk2"/>
                </a:solidFill>
                <a:latin typeface="Lato"/>
                <a:ea typeface="Lato"/>
                <a:cs typeface="Lato"/>
                <a:sym typeface="Lato"/>
              </a:rPr>
              <a:t>Likely gets easier with experience :-) </a:t>
            </a:r>
            <a:endParaRPr>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