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Petrona"/>
      <p:regular r:id="rId15"/>
    </p:embeddedFont>
    <p:embeddedFont>
      <p:font typeface="Petrona"/>
      <p:regular r:id="rId16"/>
    </p:embeddedFont>
    <p:embeddedFont>
      <p:font typeface="Petrona"/>
      <p:regular r:id="rId17"/>
    </p:embeddedFont>
    <p:embeddedFont>
      <p:font typeface="Petrona"/>
      <p:regular r:id="rId18"/>
    </p:embeddedFont>
    <p:embeddedFont>
      <p:font typeface="Inter"/>
      <p:regular r:id="rId19"/>
    </p:embeddedFont>
    <p:embeddedFont>
      <p:font typeface="Inter"/>
      <p:regular r:id="rId20"/>
    </p:embeddedFont>
    <p:embeddedFont>
      <p:font typeface="Inter"/>
      <p:regular r:id="rId21"/>
    </p:embeddedFont>
    <p:embeddedFont>
      <p:font typeface="Inter"/>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5.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67926" y="614482"/>
            <a:ext cx="7580948" cy="4237196"/>
          </a:xfrm>
          <a:prstGeom prst="rect">
            <a:avLst/>
          </a:prstGeom>
          <a:noFill/>
          <a:ln/>
        </p:spPr>
        <p:txBody>
          <a:bodyPr wrap="square" lIns="0" tIns="0" rIns="0" bIns="0" rtlCol="0" anchor="t"/>
          <a:lstStyle/>
          <a:p>
            <a:pPr indent="0" marL="0">
              <a:lnSpc>
                <a:spcPts val="8300"/>
              </a:lnSpc>
              <a:buNone/>
            </a:pPr>
            <a:r>
              <a:rPr lang="en-US" sz="6650" b="1" spc="-133" kern="0" dirty="0">
                <a:solidFill>
                  <a:srgbClr val="F95F88"/>
                </a:solidFill>
                <a:latin typeface="Petrona Bold" pitchFamily="34" charset="0"/>
                <a:ea typeface="Petrona Bold" pitchFamily="34" charset="-122"/>
                <a:cs typeface="Petrona Bold" pitchFamily="34" charset="-120"/>
              </a:rPr>
              <a:t>File Sharing System via QR Code Using Java and Spring Boot</a:t>
            </a:r>
            <a:endParaRPr lang="en-US" sz="6650" dirty="0"/>
          </a:p>
        </p:txBody>
      </p:sp>
      <p:sp>
        <p:nvSpPr>
          <p:cNvPr id="4" name="Text 1"/>
          <p:cNvSpPr/>
          <p:nvPr/>
        </p:nvSpPr>
        <p:spPr>
          <a:xfrm>
            <a:off x="6267926" y="5186601"/>
            <a:ext cx="7580948" cy="1786533"/>
          </a:xfrm>
          <a:prstGeom prst="rect">
            <a:avLst/>
          </a:prstGeom>
          <a:noFill/>
          <a:ln/>
        </p:spPr>
        <p:txBody>
          <a:bodyPr wrap="square" lIns="0" tIns="0" rIns="0" bIns="0" rtlCol="0" anchor="t"/>
          <a:lstStyle/>
          <a:p>
            <a:pPr indent="0" marL="0">
              <a:lnSpc>
                <a:spcPts val="2800"/>
              </a:lnSpc>
              <a:buNone/>
            </a:pPr>
            <a:r>
              <a:rPr lang="en-US" sz="1750" spc="-35" kern="0" dirty="0">
                <a:solidFill>
                  <a:srgbClr val="272525"/>
                </a:solidFill>
                <a:latin typeface="Inter" pitchFamily="34" charset="0"/>
                <a:ea typeface="Inter" pitchFamily="34" charset="-122"/>
                <a:cs typeface="Inter" pitchFamily="34" charset="-120"/>
              </a:rPr>
              <a:t>Welcome to our innovative project that leverages the power of Java, Spring Boot, and QR code technology to create a seamless file sharing system. This presentation will take you through the key aspects of our solution, from the core technologies used to the system architecture and implementation details.</a:t>
            </a:r>
            <a:endParaRPr lang="en-US" sz="1750" dirty="0"/>
          </a:p>
        </p:txBody>
      </p:sp>
      <p:sp>
        <p:nvSpPr>
          <p:cNvPr id="5" name="Shape 2"/>
          <p:cNvSpPr/>
          <p:nvPr/>
        </p:nvSpPr>
        <p:spPr>
          <a:xfrm>
            <a:off x="6267926" y="7241024"/>
            <a:ext cx="357188" cy="357188"/>
          </a:xfrm>
          <a:prstGeom prst="roundRect">
            <a:avLst>
              <a:gd name="adj" fmla="val 25597404"/>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75546" y="7248644"/>
            <a:ext cx="341948" cy="341948"/>
          </a:xfrm>
          <a:prstGeom prst="rect">
            <a:avLst/>
          </a:prstGeom>
        </p:spPr>
      </p:pic>
      <p:sp>
        <p:nvSpPr>
          <p:cNvPr id="7" name="Text 3"/>
          <p:cNvSpPr/>
          <p:nvPr/>
        </p:nvSpPr>
        <p:spPr>
          <a:xfrm>
            <a:off x="6736675" y="7224355"/>
            <a:ext cx="1878449" cy="390644"/>
          </a:xfrm>
          <a:prstGeom prst="rect">
            <a:avLst/>
          </a:prstGeom>
          <a:noFill/>
          <a:ln/>
        </p:spPr>
        <p:txBody>
          <a:bodyPr wrap="none" lIns="0" tIns="0" rIns="0" bIns="0" rtlCol="0" anchor="t"/>
          <a:lstStyle/>
          <a:p>
            <a:pPr algn="l" indent="0" marL="0">
              <a:lnSpc>
                <a:spcPts val="3050"/>
              </a:lnSpc>
              <a:buNone/>
            </a:pPr>
            <a:r>
              <a:rPr lang="en-US" sz="2150" b="1" spc="-35" kern="0" dirty="0">
                <a:solidFill>
                  <a:srgbClr val="272525"/>
                </a:solidFill>
                <a:latin typeface="Inter Bold" pitchFamily="34" charset="0"/>
                <a:ea typeface="Inter Bold" pitchFamily="34" charset="-122"/>
                <a:cs typeface="Inter Bold" pitchFamily="34" charset="-120"/>
              </a:rPr>
              <a:t>by Yuvraj Patil</a:t>
            </a:r>
            <a:endParaRPr lang="en-US" sz="21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74470"/>
            <a:ext cx="7305675" cy="779621"/>
          </a:xfrm>
          <a:prstGeom prst="rect">
            <a:avLst/>
          </a:prstGeom>
          <a:noFill/>
          <a:ln/>
        </p:spPr>
        <p:txBody>
          <a:bodyPr wrap="none" lIns="0" tIns="0" rIns="0" bIns="0" rtlCol="0" anchor="t"/>
          <a:lstStyle/>
          <a:p>
            <a:pPr indent="0" marL="0">
              <a:lnSpc>
                <a:spcPts val="6100"/>
              </a:lnSpc>
              <a:buNone/>
            </a:pPr>
            <a:r>
              <a:rPr lang="en-US" sz="4900" b="1" spc="-98" kern="0" dirty="0">
                <a:solidFill>
                  <a:srgbClr val="F95F88"/>
                </a:solidFill>
                <a:latin typeface="Petrona Bold" pitchFamily="34" charset="0"/>
                <a:ea typeface="Petrona Bold" pitchFamily="34" charset="-122"/>
                <a:cs typeface="Petrona Bold" pitchFamily="34" charset="-120"/>
              </a:rPr>
              <a:t>Introduction to the Project</a:t>
            </a:r>
            <a:endParaRPr lang="en-US" sz="4900" dirty="0"/>
          </a:p>
        </p:txBody>
      </p:sp>
      <p:sp>
        <p:nvSpPr>
          <p:cNvPr id="3" name="Shape 1"/>
          <p:cNvSpPr/>
          <p:nvPr/>
        </p:nvSpPr>
        <p:spPr>
          <a:xfrm>
            <a:off x="793790" y="2962870"/>
            <a:ext cx="510302" cy="510302"/>
          </a:xfrm>
          <a:prstGeom prst="roundRect">
            <a:avLst>
              <a:gd name="adj" fmla="val 18669"/>
            </a:avLst>
          </a:prstGeom>
          <a:solidFill>
            <a:srgbClr val="E0D7F4"/>
          </a:solidFill>
          <a:ln w="7620">
            <a:solidFill>
              <a:srgbClr val="C6BDDA"/>
            </a:solidFill>
            <a:prstDash val="solid"/>
          </a:ln>
        </p:spPr>
      </p:sp>
      <p:sp>
        <p:nvSpPr>
          <p:cNvPr id="4" name="Text 2"/>
          <p:cNvSpPr/>
          <p:nvPr/>
        </p:nvSpPr>
        <p:spPr>
          <a:xfrm>
            <a:off x="972503" y="3030855"/>
            <a:ext cx="152757" cy="374213"/>
          </a:xfrm>
          <a:prstGeom prst="rect">
            <a:avLst/>
          </a:prstGeom>
          <a:noFill/>
          <a:ln/>
        </p:spPr>
        <p:txBody>
          <a:bodyPr wrap="none" lIns="0" tIns="0" rIns="0" bIns="0" rtlCol="0" anchor="t"/>
          <a:lstStyle/>
          <a:p>
            <a:pPr algn="ctr" indent="0" marL="0">
              <a:lnSpc>
                <a:spcPts val="2900"/>
              </a:lnSpc>
              <a:buNone/>
            </a:pPr>
            <a:r>
              <a:rPr lang="en-US" sz="2900" b="1" spc="-59" kern="0" dirty="0">
                <a:solidFill>
                  <a:srgbClr val="272525"/>
                </a:solidFill>
                <a:latin typeface="Petrona Bold" pitchFamily="34" charset="0"/>
                <a:ea typeface="Petrona Bold" pitchFamily="34" charset="-122"/>
                <a:cs typeface="Petrona Bold" pitchFamily="34" charset="-120"/>
              </a:rPr>
              <a:t>1</a:t>
            </a:r>
            <a:endParaRPr lang="en-US" sz="2900" dirty="0"/>
          </a:p>
        </p:txBody>
      </p:sp>
      <p:sp>
        <p:nvSpPr>
          <p:cNvPr id="5" name="Text 3"/>
          <p:cNvSpPr/>
          <p:nvPr/>
        </p:nvSpPr>
        <p:spPr>
          <a:xfrm>
            <a:off x="1530906" y="2962870"/>
            <a:ext cx="3118842" cy="389930"/>
          </a:xfrm>
          <a:prstGeom prst="rect">
            <a:avLst/>
          </a:prstGeom>
          <a:noFill/>
          <a:ln/>
        </p:spPr>
        <p:txBody>
          <a:bodyPr wrap="none" lIns="0" tIns="0" rIns="0" bIns="0" rtlCol="0" anchor="t"/>
          <a:lstStyle/>
          <a:p>
            <a:pPr indent="0" marL="0">
              <a:lnSpc>
                <a:spcPts val="3050"/>
              </a:lnSpc>
              <a:buNone/>
            </a:pPr>
            <a:r>
              <a:rPr lang="en-US" sz="2450" b="1" spc="-49" kern="0" dirty="0">
                <a:solidFill>
                  <a:srgbClr val="272525"/>
                </a:solidFill>
                <a:latin typeface="Petrona Bold" pitchFamily="34" charset="0"/>
                <a:ea typeface="Petrona Bold" pitchFamily="34" charset="-122"/>
                <a:cs typeface="Petrona Bold" pitchFamily="34" charset="-120"/>
              </a:rPr>
              <a:t>Identifying the Need</a:t>
            </a:r>
            <a:endParaRPr lang="en-US" sz="2450" dirty="0"/>
          </a:p>
        </p:txBody>
      </p:sp>
      <p:sp>
        <p:nvSpPr>
          <p:cNvPr id="6" name="Text 4"/>
          <p:cNvSpPr/>
          <p:nvPr/>
        </p:nvSpPr>
        <p:spPr>
          <a:xfrm>
            <a:off x="1530906" y="3488888"/>
            <a:ext cx="3459242" cy="2540318"/>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In today's digital landscape, the ability to quickly and securely share files is essential. Our team recognized the need for a user-friendly and efficient file sharing solution that could overcome the limitations of traditional methods.</a:t>
            </a:r>
            <a:endParaRPr lang="en-US" sz="1750" dirty="0"/>
          </a:p>
        </p:txBody>
      </p:sp>
      <p:sp>
        <p:nvSpPr>
          <p:cNvPr id="7" name="Shape 5"/>
          <p:cNvSpPr/>
          <p:nvPr/>
        </p:nvSpPr>
        <p:spPr>
          <a:xfrm>
            <a:off x="5216962" y="2962870"/>
            <a:ext cx="510302" cy="510302"/>
          </a:xfrm>
          <a:prstGeom prst="roundRect">
            <a:avLst>
              <a:gd name="adj" fmla="val 18669"/>
            </a:avLst>
          </a:prstGeom>
          <a:solidFill>
            <a:srgbClr val="E0D7F4"/>
          </a:solidFill>
          <a:ln w="7620">
            <a:solidFill>
              <a:srgbClr val="C6BDDA"/>
            </a:solidFill>
            <a:prstDash val="solid"/>
          </a:ln>
        </p:spPr>
      </p:sp>
      <p:sp>
        <p:nvSpPr>
          <p:cNvPr id="8" name="Text 6"/>
          <p:cNvSpPr/>
          <p:nvPr/>
        </p:nvSpPr>
        <p:spPr>
          <a:xfrm>
            <a:off x="5369719" y="3030855"/>
            <a:ext cx="204787" cy="374213"/>
          </a:xfrm>
          <a:prstGeom prst="rect">
            <a:avLst/>
          </a:prstGeom>
          <a:noFill/>
          <a:ln/>
        </p:spPr>
        <p:txBody>
          <a:bodyPr wrap="none" lIns="0" tIns="0" rIns="0" bIns="0" rtlCol="0" anchor="t"/>
          <a:lstStyle/>
          <a:p>
            <a:pPr algn="ctr" indent="0" marL="0">
              <a:lnSpc>
                <a:spcPts val="2900"/>
              </a:lnSpc>
              <a:buNone/>
            </a:pPr>
            <a:r>
              <a:rPr lang="en-US" sz="2900" b="1" spc="-59" kern="0" dirty="0">
                <a:solidFill>
                  <a:srgbClr val="272525"/>
                </a:solidFill>
                <a:latin typeface="Petrona Bold" pitchFamily="34" charset="0"/>
                <a:ea typeface="Petrona Bold" pitchFamily="34" charset="-122"/>
                <a:cs typeface="Petrona Bold" pitchFamily="34" charset="-120"/>
              </a:rPr>
              <a:t>2</a:t>
            </a:r>
            <a:endParaRPr lang="en-US" sz="2900" dirty="0"/>
          </a:p>
        </p:txBody>
      </p:sp>
      <p:sp>
        <p:nvSpPr>
          <p:cNvPr id="9" name="Text 7"/>
          <p:cNvSpPr/>
          <p:nvPr/>
        </p:nvSpPr>
        <p:spPr>
          <a:xfrm>
            <a:off x="5954078" y="2962870"/>
            <a:ext cx="3118842" cy="389930"/>
          </a:xfrm>
          <a:prstGeom prst="rect">
            <a:avLst/>
          </a:prstGeom>
          <a:noFill/>
          <a:ln/>
        </p:spPr>
        <p:txBody>
          <a:bodyPr wrap="none" lIns="0" tIns="0" rIns="0" bIns="0" rtlCol="0" anchor="t"/>
          <a:lstStyle/>
          <a:p>
            <a:pPr indent="0" marL="0">
              <a:lnSpc>
                <a:spcPts val="3050"/>
              </a:lnSpc>
              <a:buNone/>
            </a:pPr>
            <a:r>
              <a:rPr lang="en-US" sz="2450" b="1" spc="-49" kern="0" dirty="0">
                <a:solidFill>
                  <a:srgbClr val="272525"/>
                </a:solidFill>
                <a:latin typeface="Petrona Bold" pitchFamily="34" charset="0"/>
                <a:ea typeface="Petrona Bold" pitchFamily="34" charset="-122"/>
                <a:cs typeface="Petrona Bold" pitchFamily="34" charset="-120"/>
              </a:rPr>
              <a:t>Project Objectives</a:t>
            </a:r>
            <a:endParaRPr lang="en-US" sz="2450" dirty="0"/>
          </a:p>
        </p:txBody>
      </p:sp>
      <p:sp>
        <p:nvSpPr>
          <p:cNvPr id="10" name="Text 8"/>
          <p:cNvSpPr/>
          <p:nvPr/>
        </p:nvSpPr>
        <p:spPr>
          <a:xfrm>
            <a:off x="5954078" y="3488888"/>
            <a:ext cx="3459242" cy="3266123"/>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primary goals of this project are to develop a file sharing system that leverages QR code technology, providing a convenient and accessible way for users to share files. We aim to create a seamless, secure, and scalable solution that enhances productivity and collaboration.</a:t>
            </a:r>
            <a:endParaRPr lang="en-US" sz="1750" dirty="0"/>
          </a:p>
        </p:txBody>
      </p:sp>
      <p:sp>
        <p:nvSpPr>
          <p:cNvPr id="11" name="Shape 9"/>
          <p:cNvSpPr/>
          <p:nvPr/>
        </p:nvSpPr>
        <p:spPr>
          <a:xfrm>
            <a:off x="9640133" y="2962870"/>
            <a:ext cx="510302" cy="510302"/>
          </a:xfrm>
          <a:prstGeom prst="roundRect">
            <a:avLst>
              <a:gd name="adj" fmla="val 18669"/>
            </a:avLst>
          </a:prstGeom>
          <a:solidFill>
            <a:srgbClr val="E0D7F4"/>
          </a:solidFill>
          <a:ln w="7620">
            <a:solidFill>
              <a:srgbClr val="C6BDDA"/>
            </a:solidFill>
            <a:prstDash val="solid"/>
          </a:ln>
        </p:spPr>
      </p:sp>
      <p:sp>
        <p:nvSpPr>
          <p:cNvPr id="12" name="Text 10"/>
          <p:cNvSpPr/>
          <p:nvPr/>
        </p:nvSpPr>
        <p:spPr>
          <a:xfrm>
            <a:off x="9793010" y="3030855"/>
            <a:ext cx="204430" cy="374213"/>
          </a:xfrm>
          <a:prstGeom prst="rect">
            <a:avLst/>
          </a:prstGeom>
          <a:noFill/>
          <a:ln/>
        </p:spPr>
        <p:txBody>
          <a:bodyPr wrap="none" lIns="0" tIns="0" rIns="0" bIns="0" rtlCol="0" anchor="t"/>
          <a:lstStyle/>
          <a:p>
            <a:pPr algn="ctr" indent="0" marL="0">
              <a:lnSpc>
                <a:spcPts val="2900"/>
              </a:lnSpc>
              <a:buNone/>
            </a:pPr>
            <a:r>
              <a:rPr lang="en-US" sz="2900" b="1" spc="-59" kern="0" dirty="0">
                <a:solidFill>
                  <a:srgbClr val="272525"/>
                </a:solidFill>
                <a:latin typeface="Petrona Bold" pitchFamily="34" charset="0"/>
                <a:ea typeface="Petrona Bold" pitchFamily="34" charset="-122"/>
                <a:cs typeface="Petrona Bold" pitchFamily="34" charset="-120"/>
              </a:rPr>
              <a:t>3</a:t>
            </a:r>
            <a:endParaRPr lang="en-US" sz="2900" dirty="0"/>
          </a:p>
        </p:txBody>
      </p:sp>
      <p:sp>
        <p:nvSpPr>
          <p:cNvPr id="13" name="Text 11"/>
          <p:cNvSpPr/>
          <p:nvPr/>
        </p:nvSpPr>
        <p:spPr>
          <a:xfrm>
            <a:off x="10377249" y="2962870"/>
            <a:ext cx="3118842" cy="389930"/>
          </a:xfrm>
          <a:prstGeom prst="rect">
            <a:avLst/>
          </a:prstGeom>
          <a:noFill/>
          <a:ln/>
        </p:spPr>
        <p:txBody>
          <a:bodyPr wrap="none" lIns="0" tIns="0" rIns="0" bIns="0" rtlCol="0" anchor="t"/>
          <a:lstStyle/>
          <a:p>
            <a:pPr indent="0" marL="0">
              <a:lnSpc>
                <a:spcPts val="3050"/>
              </a:lnSpc>
              <a:buNone/>
            </a:pPr>
            <a:r>
              <a:rPr lang="en-US" sz="2450" b="1" spc="-49" kern="0" dirty="0">
                <a:solidFill>
                  <a:srgbClr val="272525"/>
                </a:solidFill>
                <a:latin typeface="Petrona Bold" pitchFamily="34" charset="0"/>
                <a:ea typeface="Petrona Bold" pitchFamily="34" charset="-122"/>
                <a:cs typeface="Petrona Bold" pitchFamily="34" charset="-120"/>
              </a:rPr>
              <a:t>Innovative Approach</a:t>
            </a:r>
            <a:endParaRPr lang="en-US" sz="2450" dirty="0"/>
          </a:p>
        </p:txBody>
      </p:sp>
      <p:sp>
        <p:nvSpPr>
          <p:cNvPr id="14" name="Text 12"/>
          <p:cNvSpPr/>
          <p:nvPr/>
        </p:nvSpPr>
        <p:spPr>
          <a:xfrm>
            <a:off x="10377249" y="3488888"/>
            <a:ext cx="3459242" cy="3266123"/>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By integrating Java, Spring Boot, and QR code generation, we have developed a unique file sharing system that combines cutting-edge technology with a user-centric design, offering a novel solution to address the challenges faced in today's digital world.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057989"/>
            <a:ext cx="9758243" cy="779621"/>
          </a:xfrm>
          <a:prstGeom prst="rect">
            <a:avLst/>
          </a:prstGeom>
          <a:noFill/>
          <a:ln/>
        </p:spPr>
        <p:txBody>
          <a:bodyPr wrap="none" lIns="0" tIns="0" rIns="0" bIns="0" rtlCol="0" anchor="t"/>
          <a:lstStyle/>
          <a:p>
            <a:pPr indent="0" marL="0">
              <a:lnSpc>
                <a:spcPts val="6100"/>
              </a:lnSpc>
              <a:buNone/>
            </a:pPr>
            <a:r>
              <a:rPr lang="en-US" sz="4900" b="1" spc="-98" kern="0" dirty="0">
                <a:solidFill>
                  <a:srgbClr val="F95F88"/>
                </a:solidFill>
                <a:latin typeface="Petrona Bold" pitchFamily="34" charset="0"/>
                <a:ea typeface="Petrona Bold" pitchFamily="34" charset="-122"/>
                <a:cs typeface="Petrona Bold" pitchFamily="34" charset="-120"/>
              </a:rPr>
              <a:t>Overview of the File Sharing System</a:t>
            </a:r>
            <a:endParaRPr lang="en-US" sz="4900" dirty="0"/>
          </a:p>
        </p:txBody>
      </p:sp>
      <p:sp>
        <p:nvSpPr>
          <p:cNvPr id="3" name="Text 1"/>
          <p:cNvSpPr/>
          <p:nvPr/>
        </p:nvSpPr>
        <p:spPr>
          <a:xfrm>
            <a:off x="793790" y="2404586"/>
            <a:ext cx="3118842" cy="389930"/>
          </a:xfrm>
          <a:prstGeom prst="rect">
            <a:avLst/>
          </a:prstGeom>
          <a:noFill/>
          <a:ln/>
        </p:spPr>
        <p:txBody>
          <a:bodyPr wrap="none" lIns="0" tIns="0" rIns="0" bIns="0" rtlCol="0" anchor="t"/>
          <a:lstStyle/>
          <a:p>
            <a:pPr indent="0" marL="0">
              <a:lnSpc>
                <a:spcPts val="3050"/>
              </a:lnSpc>
              <a:buNone/>
            </a:pPr>
            <a:r>
              <a:rPr lang="en-US" sz="2450" b="1" spc="-49" kern="0" dirty="0">
                <a:solidFill>
                  <a:srgbClr val="F95F88"/>
                </a:solidFill>
                <a:latin typeface="Petrona Bold" pitchFamily="34" charset="0"/>
                <a:ea typeface="Petrona Bold" pitchFamily="34" charset="-122"/>
                <a:cs typeface="Petrona Bold" pitchFamily="34" charset="-120"/>
              </a:rPr>
              <a:t>Key Features</a:t>
            </a:r>
            <a:endParaRPr lang="en-US" sz="2450" dirty="0"/>
          </a:p>
        </p:txBody>
      </p:sp>
      <p:sp>
        <p:nvSpPr>
          <p:cNvPr id="4" name="Text 2"/>
          <p:cNvSpPr/>
          <p:nvPr/>
        </p:nvSpPr>
        <p:spPr>
          <a:xfrm>
            <a:off x="793790" y="3021330"/>
            <a:ext cx="3978116"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Our file sharing system offers a range of features that make it a powerful and versatile tool:</a:t>
            </a:r>
            <a:endParaRPr lang="en-US" sz="1750" dirty="0"/>
          </a:p>
        </p:txBody>
      </p:sp>
      <p:sp>
        <p:nvSpPr>
          <p:cNvPr id="5" name="Text 3"/>
          <p:cNvSpPr/>
          <p:nvPr/>
        </p:nvSpPr>
        <p:spPr>
          <a:xfrm>
            <a:off x="1156692" y="4314111"/>
            <a:ext cx="3615214" cy="362903"/>
          </a:xfrm>
          <a:prstGeom prst="rect">
            <a:avLst/>
          </a:prstGeom>
          <a:noFill/>
          <a:ln/>
        </p:spPr>
        <p:txBody>
          <a:bodyPr wrap="non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Secure file uploads and downloads</a:t>
            </a:r>
            <a:endParaRPr lang="en-US" sz="1750" dirty="0"/>
          </a:p>
        </p:txBody>
      </p:sp>
      <p:sp>
        <p:nvSpPr>
          <p:cNvPr id="6" name="Text 4"/>
          <p:cNvSpPr/>
          <p:nvPr/>
        </p:nvSpPr>
        <p:spPr>
          <a:xfrm>
            <a:off x="1156692" y="4756309"/>
            <a:ext cx="3615214" cy="725805"/>
          </a:xfrm>
          <a:prstGeom prst="rect">
            <a:avLst/>
          </a:prstGeom>
          <a:noFill/>
          <a:ln/>
        </p:spPr>
        <p:txBody>
          <a:bodyPr wrap="squar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Real-time QR code generation for file sharing</a:t>
            </a:r>
            <a:endParaRPr lang="en-US" sz="1750" dirty="0"/>
          </a:p>
        </p:txBody>
      </p:sp>
      <p:sp>
        <p:nvSpPr>
          <p:cNvPr id="7" name="Text 5"/>
          <p:cNvSpPr/>
          <p:nvPr/>
        </p:nvSpPr>
        <p:spPr>
          <a:xfrm>
            <a:off x="1156692" y="5561409"/>
            <a:ext cx="3615214" cy="725805"/>
          </a:xfrm>
          <a:prstGeom prst="rect">
            <a:avLst/>
          </a:prstGeom>
          <a:noFill/>
          <a:ln/>
        </p:spPr>
        <p:txBody>
          <a:bodyPr wrap="squar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Seamless integration with mobile devices</a:t>
            </a:r>
            <a:endParaRPr lang="en-US" sz="1750" dirty="0"/>
          </a:p>
        </p:txBody>
      </p:sp>
      <p:sp>
        <p:nvSpPr>
          <p:cNvPr id="8" name="Text 6"/>
          <p:cNvSpPr/>
          <p:nvPr/>
        </p:nvSpPr>
        <p:spPr>
          <a:xfrm>
            <a:off x="1156692" y="6366510"/>
            <a:ext cx="3615214" cy="725805"/>
          </a:xfrm>
          <a:prstGeom prst="rect">
            <a:avLst/>
          </a:prstGeom>
          <a:noFill/>
          <a:ln/>
        </p:spPr>
        <p:txBody>
          <a:bodyPr wrap="squar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Comprehensive user management and access control</a:t>
            </a:r>
            <a:endParaRPr lang="en-US" sz="1750" dirty="0"/>
          </a:p>
        </p:txBody>
      </p:sp>
      <p:sp>
        <p:nvSpPr>
          <p:cNvPr id="9" name="Text 7"/>
          <p:cNvSpPr/>
          <p:nvPr/>
        </p:nvSpPr>
        <p:spPr>
          <a:xfrm>
            <a:off x="5332928" y="2404586"/>
            <a:ext cx="3118842" cy="389930"/>
          </a:xfrm>
          <a:prstGeom prst="rect">
            <a:avLst/>
          </a:prstGeom>
          <a:noFill/>
          <a:ln/>
        </p:spPr>
        <p:txBody>
          <a:bodyPr wrap="none" lIns="0" tIns="0" rIns="0" bIns="0" rtlCol="0" anchor="t"/>
          <a:lstStyle/>
          <a:p>
            <a:pPr indent="0" marL="0">
              <a:lnSpc>
                <a:spcPts val="3050"/>
              </a:lnSpc>
              <a:buNone/>
            </a:pPr>
            <a:r>
              <a:rPr lang="en-US" sz="2450" b="1" spc="-49" kern="0" dirty="0">
                <a:solidFill>
                  <a:srgbClr val="F95F88"/>
                </a:solidFill>
                <a:latin typeface="Petrona Bold" pitchFamily="34" charset="0"/>
                <a:ea typeface="Petrona Bold" pitchFamily="34" charset="-122"/>
                <a:cs typeface="Petrona Bold" pitchFamily="34" charset="-120"/>
              </a:rPr>
              <a:t>Use Cases</a:t>
            </a:r>
            <a:endParaRPr lang="en-US" sz="2450" dirty="0"/>
          </a:p>
        </p:txBody>
      </p:sp>
      <p:sp>
        <p:nvSpPr>
          <p:cNvPr id="10" name="Text 8"/>
          <p:cNvSpPr/>
          <p:nvPr/>
        </p:nvSpPr>
        <p:spPr>
          <a:xfrm>
            <a:off x="5332928" y="3021330"/>
            <a:ext cx="3978116" cy="725805"/>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file sharing system can be utilized in a variety of scenarios, including:</a:t>
            </a:r>
            <a:endParaRPr lang="en-US" sz="1750" dirty="0"/>
          </a:p>
        </p:txBody>
      </p:sp>
      <p:sp>
        <p:nvSpPr>
          <p:cNvPr id="11" name="Text 9"/>
          <p:cNvSpPr/>
          <p:nvPr/>
        </p:nvSpPr>
        <p:spPr>
          <a:xfrm>
            <a:off x="5695831" y="3951208"/>
            <a:ext cx="3615214" cy="725805"/>
          </a:xfrm>
          <a:prstGeom prst="rect">
            <a:avLst/>
          </a:prstGeom>
          <a:noFill/>
          <a:ln/>
        </p:spPr>
        <p:txBody>
          <a:bodyPr wrap="squar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Collaboration among team members</a:t>
            </a:r>
            <a:endParaRPr lang="en-US" sz="1750" dirty="0"/>
          </a:p>
        </p:txBody>
      </p:sp>
      <p:sp>
        <p:nvSpPr>
          <p:cNvPr id="12" name="Text 10"/>
          <p:cNvSpPr/>
          <p:nvPr/>
        </p:nvSpPr>
        <p:spPr>
          <a:xfrm>
            <a:off x="5695831" y="4756309"/>
            <a:ext cx="3615214" cy="725805"/>
          </a:xfrm>
          <a:prstGeom prst="rect">
            <a:avLst/>
          </a:prstGeom>
          <a:noFill/>
          <a:ln/>
        </p:spPr>
        <p:txBody>
          <a:bodyPr wrap="squar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Sharing large files with clients and partners</a:t>
            </a:r>
            <a:endParaRPr lang="en-US" sz="1750" dirty="0"/>
          </a:p>
        </p:txBody>
      </p:sp>
      <p:sp>
        <p:nvSpPr>
          <p:cNvPr id="13" name="Text 11"/>
          <p:cNvSpPr/>
          <p:nvPr/>
        </p:nvSpPr>
        <p:spPr>
          <a:xfrm>
            <a:off x="5695831" y="5561409"/>
            <a:ext cx="3615214" cy="725805"/>
          </a:xfrm>
          <a:prstGeom prst="rect">
            <a:avLst/>
          </a:prstGeom>
          <a:noFill/>
          <a:ln/>
        </p:spPr>
        <p:txBody>
          <a:bodyPr wrap="squar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Distributing educational materials and resources</a:t>
            </a:r>
            <a:endParaRPr lang="en-US" sz="1750" dirty="0"/>
          </a:p>
        </p:txBody>
      </p:sp>
      <p:sp>
        <p:nvSpPr>
          <p:cNvPr id="14" name="Text 12"/>
          <p:cNvSpPr/>
          <p:nvPr/>
        </p:nvSpPr>
        <p:spPr>
          <a:xfrm>
            <a:off x="5695831" y="6366510"/>
            <a:ext cx="3615214" cy="725805"/>
          </a:xfrm>
          <a:prstGeom prst="rect">
            <a:avLst/>
          </a:prstGeom>
          <a:noFill/>
          <a:ln/>
        </p:spPr>
        <p:txBody>
          <a:bodyPr wrap="squar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Secure file exchange in corporate environments</a:t>
            </a:r>
            <a:endParaRPr lang="en-US" sz="1750" dirty="0"/>
          </a:p>
        </p:txBody>
      </p:sp>
      <p:sp>
        <p:nvSpPr>
          <p:cNvPr id="15" name="Text 13"/>
          <p:cNvSpPr/>
          <p:nvPr/>
        </p:nvSpPr>
        <p:spPr>
          <a:xfrm>
            <a:off x="9872067" y="2404586"/>
            <a:ext cx="3118842" cy="389930"/>
          </a:xfrm>
          <a:prstGeom prst="rect">
            <a:avLst/>
          </a:prstGeom>
          <a:noFill/>
          <a:ln/>
        </p:spPr>
        <p:txBody>
          <a:bodyPr wrap="none" lIns="0" tIns="0" rIns="0" bIns="0" rtlCol="0" anchor="t"/>
          <a:lstStyle/>
          <a:p>
            <a:pPr indent="0" marL="0">
              <a:lnSpc>
                <a:spcPts val="3050"/>
              </a:lnSpc>
              <a:buNone/>
            </a:pPr>
            <a:r>
              <a:rPr lang="en-US" sz="2450" b="1" spc="-49" kern="0" dirty="0">
                <a:solidFill>
                  <a:srgbClr val="F95F88"/>
                </a:solidFill>
                <a:latin typeface="Petrona Bold" pitchFamily="34" charset="0"/>
                <a:ea typeface="Petrona Bold" pitchFamily="34" charset="-122"/>
                <a:cs typeface="Petrona Bold" pitchFamily="34" charset="-120"/>
              </a:rPr>
              <a:t>Benefits</a:t>
            </a:r>
            <a:endParaRPr lang="en-US" sz="2450" dirty="0"/>
          </a:p>
        </p:txBody>
      </p:sp>
      <p:sp>
        <p:nvSpPr>
          <p:cNvPr id="16" name="Text 14"/>
          <p:cNvSpPr/>
          <p:nvPr/>
        </p:nvSpPr>
        <p:spPr>
          <a:xfrm>
            <a:off x="9872067" y="3021330"/>
            <a:ext cx="3978116"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By implementing our file sharing system, users can enjoy the following benefits:</a:t>
            </a:r>
            <a:endParaRPr lang="en-US" sz="1750" dirty="0"/>
          </a:p>
        </p:txBody>
      </p:sp>
      <p:sp>
        <p:nvSpPr>
          <p:cNvPr id="17" name="Text 15"/>
          <p:cNvSpPr/>
          <p:nvPr/>
        </p:nvSpPr>
        <p:spPr>
          <a:xfrm>
            <a:off x="10234970" y="4314111"/>
            <a:ext cx="3615214" cy="725805"/>
          </a:xfrm>
          <a:prstGeom prst="rect">
            <a:avLst/>
          </a:prstGeom>
          <a:noFill/>
          <a:ln/>
        </p:spPr>
        <p:txBody>
          <a:bodyPr wrap="squar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Increased productivity and efficiency</a:t>
            </a:r>
            <a:endParaRPr lang="en-US" sz="1750" dirty="0"/>
          </a:p>
        </p:txBody>
      </p:sp>
      <p:sp>
        <p:nvSpPr>
          <p:cNvPr id="18" name="Text 16"/>
          <p:cNvSpPr/>
          <p:nvPr/>
        </p:nvSpPr>
        <p:spPr>
          <a:xfrm>
            <a:off x="10234970" y="5119211"/>
            <a:ext cx="3615214" cy="725805"/>
          </a:xfrm>
          <a:prstGeom prst="rect">
            <a:avLst/>
          </a:prstGeom>
          <a:noFill/>
          <a:ln/>
        </p:spPr>
        <p:txBody>
          <a:bodyPr wrap="squar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Enhanced data security and privacy</a:t>
            </a:r>
            <a:endParaRPr lang="en-US" sz="1750" dirty="0"/>
          </a:p>
        </p:txBody>
      </p:sp>
      <p:sp>
        <p:nvSpPr>
          <p:cNvPr id="19" name="Text 17"/>
          <p:cNvSpPr/>
          <p:nvPr/>
        </p:nvSpPr>
        <p:spPr>
          <a:xfrm>
            <a:off x="10234970" y="5924312"/>
            <a:ext cx="3615214" cy="362903"/>
          </a:xfrm>
          <a:prstGeom prst="rect">
            <a:avLst/>
          </a:prstGeom>
          <a:noFill/>
          <a:ln/>
        </p:spPr>
        <p:txBody>
          <a:bodyPr wrap="non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Simplified file sharing process</a:t>
            </a:r>
            <a:endParaRPr lang="en-US" sz="1750" dirty="0"/>
          </a:p>
        </p:txBody>
      </p:sp>
      <p:sp>
        <p:nvSpPr>
          <p:cNvPr id="20" name="Text 18"/>
          <p:cNvSpPr/>
          <p:nvPr/>
        </p:nvSpPr>
        <p:spPr>
          <a:xfrm>
            <a:off x="10234970" y="6366510"/>
            <a:ext cx="3615214" cy="725805"/>
          </a:xfrm>
          <a:prstGeom prst="rect">
            <a:avLst/>
          </a:prstGeom>
          <a:noFill/>
          <a:ln/>
        </p:spPr>
        <p:txBody>
          <a:bodyPr wrap="squar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Improved collaboration and communication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806172"/>
            <a:ext cx="6237684" cy="779621"/>
          </a:xfrm>
          <a:prstGeom prst="rect">
            <a:avLst/>
          </a:prstGeom>
          <a:noFill/>
          <a:ln/>
        </p:spPr>
        <p:txBody>
          <a:bodyPr wrap="none" lIns="0" tIns="0" rIns="0" bIns="0" rtlCol="0" anchor="t"/>
          <a:lstStyle/>
          <a:p>
            <a:pPr indent="0" marL="0">
              <a:lnSpc>
                <a:spcPts val="6100"/>
              </a:lnSpc>
              <a:buNone/>
            </a:pPr>
            <a:r>
              <a:rPr lang="en-US" sz="4900" b="1" spc="-98" kern="0" dirty="0">
                <a:solidFill>
                  <a:srgbClr val="F95F88"/>
                </a:solidFill>
                <a:latin typeface="Petrona Bold" pitchFamily="34" charset="0"/>
                <a:ea typeface="Petrona Bold" pitchFamily="34" charset="-122"/>
                <a:cs typeface="Petrona Bold" pitchFamily="34" charset="-120"/>
              </a:rPr>
              <a:t>Technologies Used</a:t>
            </a:r>
            <a:endParaRPr lang="en-US" sz="4900" dirty="0"/>
          </a:p>
        </p:txBody>
      </p:sp>
      <p:pic>
        <p:nvPicPr>
          <p:cNvPr id="4" name="Image 1" descr="preencoded.png">    </p:cNvPr>
          <p:cNvPicPr>
            <a:picLocks noChangeAspect="1"/>
          </p:cNvPicPr>
          <p:nvPr/>
        </p:nvPicPr>
        <p:blipFill>
          <a:blip r:embed="rId2"/>
          <a:stretch>
            <a:fillRect/>
          </a:stretch>
        </p:blipFill>
        <p:spPr>
          <a:xfrm>
            <a:off x="793790" y="1925955"/>
            <a:ext cx="566976" cy="566976"/>
          </a:xfrm>
          <a:prstGeom prst="rect">
            <a:avLst/>
          </a:prstGeom>
        </p:spPr>
      </p:pic>
      <p:sp>
        <p:nvSpPr>
          <p:cNvPr id="5" name="Text 1"/>
          <p:cNvSpPr/>
          <p:nvPr/>
        </p:nvSpPr>
        <p:spPr>
          <a:xfrm>
            <a:off x="793790" y="2719745"/>
            <a:ext cx="3118842" cy="389930"/>
          </a:xfrm>
          <a:prstGeom prst="rect">
            <a:avLst/>
          </a:prstGeom>
          <a:noFill/>
          <a:ln/>
        </p:spPr>
        <p:txBody>
          <a:bodyPr wrap="none" lIns="0" tIns="0" rIns="0" bIns="0" rtlCol="0" anchor="t"/>
          <a:lstStyle/>
          <a:p>
            <a:pPr algn="l" indent="0" marL="0">
              <a:lnSpc>
                <a:spcPts val="3050"/>
              </a:lnSpc>
              <a:buNone/>
            </a:pPr>
            <a:r>
              <a:rPr lang="en-US" sz="2450" b="1" spc="-49" kern="0" dirty="0">
                <a:solidFill>
                  <a:srgbClr val="272525"/>
                </a:solidFill>
                <a:latin typeface="Petrona Bold" pitchFamily="34" charset="0"/>
                <a:ea typeface="Petrona Bold" pitchFamily="34" charset="-122"/>
                <a:cs typeface="Petrona Bold" pitchFamily="34" charset="-120"/>
              </a:rPr>
              <a:t>Java</a:t>
            </a:r>
            <a:endParaRPr lang="en-US" sz="2450" dirty="0"/>
          </a:p>
        </p:txBody>
      </p:sp>
      <p:sp>
        <p:nvSpPr>
          <p:cNvPr id="6" name="Text 2"/>
          <p:cNvSpPr/>
          <p:nvPr/>
        </p:nvSpPr>
        <p:spPr>
          <a:xfrm>
            <a:off x="793790" y="3245763"/>
            <a:ext cx="3608070"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core programming language used for the backend development of the file sharing system.</a:t>
            </a:r>
            <a:endParaRPr lang="en-US" sz="1750" dirty="0"/>
          </a:p>
        </p:txBody>
      </p:sp>
      <p:pic>
        <p:nvPicPr>
          <p:cNvPr id="7" name="Image 2" descr="preencoded.png">    </p:cNvPr>
          <p:cNvPicPr>
            <a:picLocks noChangeAspect="1"/>
          </p:cNvPicPr>
          <p:nvPr/>
        </p:nvPicPr>
        <p:blipFill>
          <a:blip r:embed="rId3"/>
          <a:stretch>
            <a:fillRect/>
          </a:stretch>
        </p:blipFill>
        <p:spPr>
          <a:xfrm>
            <a:off x="4742021" y="1925955"/>
            <a:ext cx="566976" cy="566976"/>
          </a:xfrm>
          <a:prstGeom prst="rect">
            <a:avLst/>
          </a:prstGeom>
        </p:spPr>
      </p:pic>
      <p:sp>
        <p:nvSpPr>
          <p:cNvPr id="8" name="Text 3"/>
          <p:cNvSpPr/>
          <p:nvPr/>
        </p:nvSpPr>
        <p:spPr>
          <a:xfrm>
            <a:off x="4742021" y="2719745"/>
            <a:ext cx="3118842" cy="389930"/>
          </a:xfrm>
          <a:prstGeom prst="rect">
            <a:avLst/>
          </a:prstGeom>
          <a:noFill/>
          <a:ln/>
        </p:spPr>
        <p:txBody>
          <a:bodyPr wrap="none" lIns="0" tIns="0" rIns="0" bIns="0" rtlCol="0" anchor="t"/>
          <a:lstStyle/>
          <a:p>
            <a:pPr algn="l" indent="0" marL="0">
              <a:lnSpc>
                <a:spcPts val="3050"/>
              </a:lnSpc>
              <a:buNone/>
            </a:pPr>
            <a:r>
              <a:rPr lang="en-US" sz="2450" b="1" spc="-49" kern="0" dirty="0">
                <a:solidFill>
                  <a:srgbClr val="272525"/>
                </a:solidFill>
                <a:latin typeface="Petrona Bold" pitchFamily="34" charset="0"/>
                <a:ea typeface="Petrona Bold" pitchFamily="34" charset="-122"/>
                <a:cs typeface="Petrona Bold" pitchFamily="34" charset="-120"/>
              </a:rPr>
              <a:t>Spring Boot</a:t>
            </a:r>
            <a:endParaRPr lang="en-US" sz="2450" dirty="0"/>
          </a:p>
        </p:txBody>
      </p:sp>
      <p:sp>
        <p:nvSpPr>
          <p:cNvPr id="9" name="Text 4"/>
          <p:cNvSpPr/>
          <p:nvPr/>
        </p:nvSpPr>
        <p:spPr>
          <a:xfrm>
            <a:off x="4742021" y="3245763"/>
            <a:ext cx="3608189"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Java-based web framework utilized for building the web application and RESTful API.</a:t>
            </a:r>
            <a:endParaRPr lang="en-US" sz="1750" dirty="0"/>
          </a:p>
        </p:txBody>
      </p:sp>
      <p:pic>
        <p:nvPicPr>
          <p:cNvPr id="10" name="Image 3" descr="preencoded.png">    </p:cNvPr>
          <p:cNvPicPr>
            <a:picLocks noChangeAspect="1"/>
          </p:cNvPicPr>
          <p:nvPr/>
        </p:nvPicPr>
        <p:blipFill>
          <a:blip r:embed="rId4"/>
          <a:stretch>
            <a:fillRect/>
          </a:stretch>
        </p:blipFill>
        <p:spPr>
          <a:xfrm>
            <a:off x="793790" y="5014913"/>
            <a:ext cx="566976" cy="566976"/>
          </a:xfrm>
          <a:prstGeom prst="rect">
            <a:avLst/>
          </a:prstGeom>
        </p:spPr>
      </p:pic>
      <p:sp>
        <p:nvSpPr>
          <p:cNvPr id="11" name="Text 5"/>
          <p:cNvSpPr/>
          <p:nvPr/>
        </p:nvSpPr>
        <p:spPr>
          <a:xfrm>
            <a:off x="793790" y="5808702"/>
            <a:ext cx="3118842" cy="389930"/>
          </a:xfrm>
          <a:prstGeom prst="rect">
            <a:avLst/>
          </a:prstGeom>
          <a:noFill/>
          <a:ln/>
        </p:spPr>
        <p:txBody>
          <a:bodyPr wrap="none" lIns="0" tIns="0" rIns="0" bIns="0" rtlCol="0" anchor="t"/>
          <a:lstStyle/>
          <a:p>
            <a:pPr algn="l" indent="0" marL="0">
              <a:lnSpc>
                <a:spcPts val="3050"/>
              </a:lnSpc>
              <a:buNone/>
            </a:pPr>
            <a:r>
              <a:rPr lang="en-US" sz="2450" b="1" spc="-49" kern="0" dirty="0">
                <a:solidFill>
                  <a:srgbClr val="272525"/>
                </a:solidFill>
                <a:latin typeface="Petrona Bold" pitchFamily="34" charset="0"/>
                <a:ea typeface="Petrona Bold" pitchFamily="34" charset="-122"/>
                <a:cs typeface="Petrona Bold" pitchFamily="34" charset="-120"/>
              </a:rPr>
              <a:t>QR Code Generation</a:t>
            </a:r>
            <a:endParaRPr lang="en-US" sz="2450" dirty="0"/>
          </a:p>
        </p:txBody>
      </p:sp>
      <p:sp>
        <p:nvSpPr>
          <p:cNvPr id="12" name="Text 6"/>
          <p:cNvSpPr/>
          <p:nvPr/>
        </p:nvSpPr>
        <p:spPr>
          <a:xfrm>
            <a:off x="793790" y="6334720"/>
            <a:ext cx="3608070"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technology that enables the creation of unique QR codes for file sharing and access.</a:t>
            </a:r>
            <a:endParaRPr lang="en-US" sz="1750" dirty="0"/>
          </a:p>
        </p:txBody>
      </p:sp>
      <p:pic>
        <p:nvPicPr>
          <p:cNvPr id="13" name="Image 4" descr="preencoded.png">    </p:cNvPr>
          <p:cNvPicPr>
            <a:picLocks noChangeAspect="1"/>
          </p:cNvPicPr>
          <p:nvPr/>
        </p:nvPicPr>
        <p:blipFill>
          <a:blip r:embed="rId5"/>
          <a:stretch>
            <a:fillRect/>
          </a:stretch>
        </p:blipFill>
        <p:spPr>
          <a:xfrm>
            <a:off x="4742021" y="5014913"/>
            <a:ext cx="566976" cy="566976"/>
          </a:xfrm>
          <a:prstGeom prst="rect">
            <a:avLst/>
          </a:prstGeom>
        </p:spPr>
      </p:pic>
      <p:sp>
        <p:nvSpPr>
          <p:cNvPr id="14" name="Text 7"/>
          <p:cNvSpPr/>
          <p:nvPr/>
        </p:nvSpPr>
        <p:spPr>
          <a:xfrm>
            <a:off x="4742021" y="5808702"/>
            <a:ext cx="3118842" cy="389930"/>
          </a:xfrm>
          <a:prstGeom prst="rect">
            <a:avLst/>
          </a:prstGeom>
          <a:noFill/>
          <a:ln/>
        </p:spPr>
        <p:txBody>
          <a:bodyPr wrap="none" lIns="0" tIns="0" rIns="0" bIns="0" rtlCol="0" anchor="t"/>
          <a:lstStyle/>
          <a:p>
            <a:pPr algn="l" indent="0" marL="0">
              <a:lnSpc>
                <a:spcPts val="3050"/>
              </a:lnSpc>
              <a:buNone/>
            </a:pPr>
            <a:r>
              <a:rPr lang="en-US" sz="2450" b="1" spc="-49" kern="0" dirty="0">
                <a:solidFill>
                  <a:srgbClr val="272525"/>
                </a:solidFill>
                <a:latin typeface="Petrona Bold" pitchFamily="34" charset="0"/>
                <a:ea typeface="Petrona Bold" pitchFamily="34" charset="-122"/>
                <a:cs typeface="Petrona Bold" pitchFamily="34" charset="-120"/>
              </a:rPr>
              <a:t>Web Development</a:t>
            </a:r>
            <a:endParaRPr lang="en-US" sz="2450" dirty="0"/>
          </a:p>
        </p:txBody>
      </p:sp>
      <p:sp>
        <p:nvSpPr>
          <p:cNvPr id="15" name="Text 8"/>
          <p:cNvSpPr/>
          <p:nvPr/>
        </p:nvSpPr>
        <p:spPr>
          <a:xfrm>
            <a:off x="4742021" y="6334720"/>
            <a:ext cx="3608189"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HTML, CSS, and JavaScript are used to build the user-friendly and responsive front-end interface.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93063" y="720328"/>
            <a:ext cx="7653576" cy="680680"/>
          </a:xfrm>
          <a:prstGeom prst="rect">
            <a:avLst/>
          </a:prstGeom>
          <a:noFill/>
          <a:ln/>
        </p:spPr>
        <p:txBody>
          <a:bodyPr wrap="none" lIns="0" tIns="0" rIns="0" bIns="0" rtlCol="0" anchor="t"/>
          <a:lstStyle/>
          <a:p>
            <a:pPr indent="0" marL="0">
              <a:lnSpc>
                <a:spcPts val="5350"/>
              </a:lnSpc>
              <a:buNone/>
            </a:pPr>
            <a:r>
              <a:rPr lang="en-US" sz="4250" b="1" spc="-86" kern="0" dirty="0">
                <a:solidFill>
                  <a:srgbClr val="F95F88"/>
                </a:solidFill>
                <a:latin typeface="Petrona Bold" pitchFamily="34" charset="0"/>
                <a:ea typeface="Petrona Bold" pitchFamily="34" charset="-122"/>
                <a:cs typeface="Petrona Bold" pitchFamily="34" charset="-120"/>
              </a:rPr>
              <a:t>System Architecture and Design</a:t>
            </a:r>
            <a:endParaRPr lang="en-US" sz="4250" dirty="0"/>
          </a:p>
        </p:txBody>
      </p:sp>
      <p:sp>
        <p:nvSpPr>
          <p:cNvPr id="4" name="Shape 1"/>
          <p:cNvSpPr/>
          <p:nvPr/>
        </p:nvSpPr>
        <p:spPr>
          <a:xfrm>
            <a:off x="978575" y="1697950"/>
            <a:ext cx="22860" cy="5811322"/>
          </a:xfrm>
          <a:prstGeom prst="roundRect">
            <a:avLst>
              <a:gd name="adj" fmla="val 363844"/>
            </a:avLst>
          </a:prstGeom>
          <a:solidFill>
            <a:srgbClr val="C6BDDA"/>
          </a:solidFill>
          <a:ln/>
        </p:spPr>
      </p:sp>
      <p:sp>
        <p:nvSpPr>
          <p:cNvPr id="5" name="Shape 2"/>
          <p:cNvSpPr/>
          <p:nvPr/>
        </p:nvSpPr>
        <p:spPr>
          <a:xfrm>
            <a:off x="1189911" y="2132052"/>
            <a:ext cx="693063" cy="22860"/>
          </a:xfrm>
          <a:prstGeom prst="roundRect">
            <a:avLst>
              <a:gd name="adj" fmla="val 363844"/>
            </a:avLst>
          </a:prstGeom>
          <a:solidFill>
            <a:srgbClr val="C6BDDA"/>
          </a:solidFill>
          <a:ln/>
        </p:spPr>
      </p:sp>
      <p:sp>
        <p:nvSpPr>
          <p:cNvPr id="6" name="Shape 3"/>
          <p:cNvSpPr/>
          <p:nvPr/>
        </p:nvSpPr>
        <p:spPr>
          <a:xfrm>
            <a:off x="767239" y="1920716"/>
            <a:ext cx="445532" cy="445532"/>
          </a:xfrm>
          <a:prstGeom prst="roundRect">
            <a:avLst>
              <a:gd name="adj" fmla="val 18669"/>
            </a:avLst>
          </a:prstGeom>
          <a:solidFill>
            <a:srgbClr val="E0D7F4"/>
          </a:solidFill>
          <a:ln w="7620">
            <a:solidFill>
              <a:srgbClr val="C6BDDA"/>
            </a:solidFill>
            <a:prstDash val="solid"/>
          </a:ln>
        </p:spPr>
      </p:sp>
      <p:sp>
        <p:nvSpPr>
          <p:cNvPr id="7" name="Text 4"/>
          <p:cNvSpPr/>
          <p:nvPr/>
        </p:nvSpPr>
        <p:spPr>
          <a:xfrm>
            <a:off x="923330" y="1980128"/>
            <a:ext cx="133350" cy="326708"/>
          </a:xfrm>
          <a:prstGeom prst="rect">
            <a:avLst/>
          </a:prstGeom>
          <a:noFill/>
          <a:ln/>
        </p:spPr>
        <p:txBody>
          <a:bodyPr wrap="none" lIns="0" tIns="0" rIns="0" bIns="0" rtlCol="0" anchor="t"/>
          <a:lstStyle/>
          <a:p>
            <a:pPr algn="ctr" indent="0" marL="0">
              <a:lnSpc>
                <a:spcPts val="2550"/>
              </a:lnSpc>
              <a:buNone/>
            </a:pPr>
            <a:r>
              <a:rPr lang="en-US" sz="2550" b="1" spc="-51" kern="0" dirty="0">
                <a:solidFill>
                  <a:srgbClr val="272525"/>
                </a:solidFill>
                <a:latin typeface="Petrona Bold" pitchFamily="34" charset="0"/>
                <a:ea typeface="Petrona Bold" pitchFamily="34" charset="-122"/>
                <a:cs typeface="Petrona Bold" pitchFamily="34" charset="-120"/>
              </a:rPr>
              <a:t>1</a:t>
            </a:r>
            <a:endParaRPr lang="en-US" sz="2550" dirty="0"/>
          </a:p>
        </p:txBody>
      </p:sp>
      <p:sp>
        <p:nvSpPr>
          <p:cNvPr id="8" name="Text 5"/>
          <p:cNvSpPr/>
          <p:nvPr/>
        </p:nvSpPr>
        <p:spPr>
          <a:xfrm>
            <a:off x="2079188" y="1895951"/>
            <a:ext cx="2722959" cy="340281"/>
          </a:xfrm>
          <a:prstGeom prst="rect">
            <a:avLst/>
          </a:prstGeom>
          <a:noFill/>
          <a:ln/>
        </p:spPr>
        <p:txBody>
          <a:bodyPr wrap="none" lIns="0" tIns="0" rIns="0" bIns="0" rtlCol="0" anchor="t"/>
          <a:lstStyle/>
          <a:p>
            <a:pPr algn="l" indent="0" marL="0">
              <a:lnSpc>
                <a:spcPts val="2650"/>
              </a:lnSpc>
              <a:buNone/>
            </a:pPr>
            <a:r>
              <a:rPr lang="en-US" sz="2100" b="1" spc="-43" kern="0" dirty="0">
                <a:solidFill>
                  <a:srgbClr val="272525"/>
                </a:solidFill>
                <a:latin typeface="Petrona Bold" pitchFamily="34" charset="0"/>
                <a:ea typeface="Petrona Bold" pitchFamily="34" charset="-122"/>
                <a:cs typeface="Petrona Bold" pitchFamily="34" charset="-120"/>
              </a:rPr>
              <a:t>Front-end</a:t>
            </a:r>
            <a:endParaRPr lang="en-US" sz="2100" dirty="0"/>
          </a:p>
        </p:txBody>
      </p:sp>
      <p:sp>
        <p:nvSpPr>
          <p:cNvPr id="9" name="Text 6"/>
          <p:cNvSpPr/>
          <p:nvPr/>
        </p:nvSpPr>
        <p:spPr>
          <a:xfrm>
            <a:off x="2079188" y="2354937"/>
            <a:ext cx="6371749" cy="950119"/>
          </a:xfrm>
          <a:prstGeom prst="rect">
            <a:avLst/>
          </a:prstGeom>
          <a:noFill/>
          <a:ln/>
        </p:spPr>
        <p:txBody>
          <a:bodyPr wrap="square" lIns="0" tIns="0" rIns="0" bIns="0" rtlCol="0" anchor="t"/>
          <a:lstStyle/>
          <a:p>
            <a:pPr algn="l" indent="0" marL="0">
              <a:lnSpc>
                <a:spcPts val="2450"/>
              </a:lnSpc>
              <a:buNone/>
            </a:pPr>
            <a:r>
              <a:rPr lang="en-US" sz="1550" spc="-31" kern="0" dirty="0">
                <a:solidFill>
                  <a:srgbClr val="272525"/>
                </a:solidFill>
                <a:latin typeface="Inter" pitchFamily="34" charset="0"/>
                <a:ea typeface="Inter" pitchFamily="34" charset="-122"/>
                <a:cs typeface="Inter" pitchFamily="34" charset="-120"/>
              </a:rPr>
              <a:t>The user-facing interface, built using HTML, CSS, and JavaScript, provides an intuitive and responsive experience for file sharing and QR code management.</a:t>
            </a:r>
            <a:endParaRPr lang="en-US" sz="1550" dirty="0"/>
          </a:p>
        </p:txBody>
      </p:sp>
      <p:sp>
        <p:nvSpPr>
          <p:cNvPr id="10" name="Shape 7"/>
          <p:cNvSpPr/>
          <p:nvPr/>
        </p:nvSpPr>
        <p:spPr>
          <a:xfrm>
            <a:off x="1189911" y="4135160"/>
            <a:ext cx="693063" cy="22860"/>
          </a:xfrm>
          <a:prstGeom prst="roundRect">
            <a:avLst>
              <a:gd name="adj" fmla="val 363844"/>
            </a:avLst>
          </a:prstGeom>
          <a:solidFill>
            <a:srgbClr val="C6BDDA"/>
          </a:solidFill>
          <a:ln/>
        </p:spPr>
      </p:sp>
      <p:sp>
        <p:nvSpPr>
          <p:cNvPr id="11" name="Shape 8"/>
          <p:cNvSpPr/>
          <p:nvPr/>
        </p:nvSpPr>
        <p:spPr>
          <a:xfrm>
            <a:off x="767239" y="3923824"/>
            <a:ext cx="445532" cy="445532"/>
          </a:xfrm>
          <a:prstGeom prst="roundRect">
            <a:avLst>
              <a:gd name="adj" fmla="val 18669"/>
            </a:avLst>
          </a:prstGeom>
          <a:solidFill>
            <a:srgbClr val="E0D7F4"/>
          </a:solidFill>
          <a:ln w="7620">
            <a:solidFill>
              <a:srgbClr val="C6BDDA"/>
            </a:solidFill>
            <a:prstDash val="solid"/>
          </a:ln>
        </p:spPr>
      </p:sp>
      <p:sp>
        <p:nvSpPr>
          <p:cNvPr id="12" name="Text 9"/>
          <p:cNvSpPr/>
          <p:nvPr/>
        </p:nvSpPr>
        <p:spPr>
          <a:xfrm>
            <a:off x="900589" y="3983236"/>
            <a:ext cx="178713" cy="326708"/>
          </a:xfrm>
          <a:prstGeom prst="rect">
            <a:avLst/>
          </a:prstGeom>
          <a:noFill/>
          <a:ln/>
        </p:spPr>
        <p:txBody>
          <a:bodyPr wrap="none" lIns="0" tIns="0" rIns="0" bIns="0" rtlCol="0" anchor="t"/>
          <a:lstStyle/>
          <a:p>
            <a:pPr algn="ctr" indent="0" marL="0">
              <a:lnSpc>
                <a:spcPts val="2550"/>
              </a:lnSpc>
              <a:buNone/>
            </a:pPr>
            <a:r>
              <a:rPr lang="en-US" sz="2550" b="1" spc="-51" kern="0" dirty="0">
                <a:solidFill>
                  <a:srgbClr val="272525"/>
                </a:solidFill>
                <a:latin typeface="Petrona Bold" pitchFamily="34" charset="0"/>
                <a:ea typeface="Petrona Bold" pitchFamily="34" charset="-122"/>
                <a:cs typeface="Petrona Bold" pitchFamily="34" charset="-120"/>
              </a:rPr>
              <a:t>2</a:t>
            </a:r>
            <a:endParaRPr lang="en-US" sz="2550" dirty="0"/>
          </a:p>
        </p:txBody>
      </p:sp>
      <p:sp>
        <p:nvSpPr>
          <p:cNvPr id="13" name="Text 10"/>
          <p:cNvSpPr/>
          <p:nvPr/>
        </p:nvSpPr>
        <p:spPr>
          <a:xfrm>
            <a:off x="2079188" y="3899059"/>
            <a:ext cx="2722959" cy="340281"/>
          </a:xfrm>
          <a:prstGeom prst="rect">
            <a:avLst/>
          </a:prstGeom>
          <a:noFill/>
          <a:ln/>
        </p:spPr>
        <p:txBody>
          <a:bodyPr wrap="none" lIns="0" tIns="0" rIns="0" bIns="0" rtlCol="0" anchor="t"/>
          <a:lstStyle/>
          <a:p>
            <a:pPr algn="l" indent="0" marL="0">
              <a:lnSpc>
                <a:spcPts val="2650"/>
              </a:lnSpc>
              <a:buNone/>
            </a:pPr>
            <a:r>
              <a:rPr lang="en-US" sz="2100" b="1" spc="-43" kern="0" dirty="0">
                <a:solidFill>
                  <a:srgbClr val="272525"/>
                </a:solidFill>
                <a:latin typeface="Petrona Bold" pitchFamily="34" charset="0"/>
                <a:ea typeface="Petrona Bold" pitchFamily="34" charset="-122"/>
                <a:cs typeface="Petrona Bold" pitchFamily="34" charset="-120"/>
              </a:rPr>
              <a:t>Back-end</a:t>
            </a:r>
            <a:endParaRPr lang="en-US" sz="2100" dirty="0"/>
          </a:p>
        </p:txBody>
      </p:sp>
      <p:sp>
        <p:nvSpPr>
          <p:cNvPr id="14" name="Text 11"/>
          <p:cNvSpPr/>
          <p:nvPr/>
        </p:nvSpPr>
        <p:spPr>
          <a:xfrm>
            <a:off x="2079188" y="4358045"/>
            <a:ext cx="6371749" cy="950119"/>
          </a:xfrm>
          <a:prstGeom prst="rect">
            <a:avLst/>
          </a:prstGeom>
          <a:noFill/>
          <a:ln/>
        </p:spPr>
        <p:txBody>
          <a:bodyPr wrap="square" lIns="0" tIns="0" rIns="0" bIns="0" rtlCol="0" anchor="t"/>
          <a:lstStyle/>
          <a:p>
            <a:pPr algn="l" indent="0" marL="0">
              <a:lnSpc>
                <a:spcPts val="2450"/>
              </a:lnSpc>
              <a:buNone/>
            </a:pPr>
            <a:r>
              <a:rPr lang="en-US" sz="1550" spc="-31" kern="0" dirty="0">
                <a:solidFill>
                  <a:srgbClr val="272525"/>
                </a:solidFill>
                <a:latin typeface="Inter" pitchFamily="34" charset="0"/>
                <a:ea typeface="Inter" pitchFamily="34" charset="-122"/>
                <a:cs typeface="Inter" pitchFamily="34" charset="-120"/>
              </a:rPr>
              <a:t>The Java-based Spring Boot application handles the server-side logic, including file storage, user authentication, and the integration of the QR code generation component.</a:t>
            </a:r>
            <a:endParaRPr lang="en-US" sz="1550" dirty="0"/>
          </a:p>
        </p:txBody>
      </p:sp>
      <p:sp>
        <p:nvSpPr>
          <p:cNvPr id="15" name="Shape 12"/>
          <p:cNvSpPr/>
          <p:nvPr/>
        </p:nvSpPr>
        <p:spPr>
          <a:xfrm>
            <a:off x="1189911" y="6138267"/>
            <a:ext cx="693063" cy="22860"/>
          </a:xfrm>
          <a:prstGeom prst="roundRect">
            <a:avLst>
              <a:gd name="adj" fmla="val 363844"/>
            </a:avLst>
          </a:prstGeom>
          <a:solidFill>
            <a:srgbClr val="C6BDDA"/>
          </a:solidFill>
          <a:ln/>
        </p:spPr>
      </p:sp>
      <p:sp>
        <p:nvSpPr>
          <p:cNvPr id="16" name="Shape 13"/>
          <p:cNvSpPr/>
          <p:nvPr/>
        </p:nvSpPr>
        <p:spPr>
          <a:xfrm>
            <a:off x="767239" y="5926931"/>
            <a:ext cx="445532" cy="445532"/>
          </a:xfrm>
          <a:prstGeom prst="roundRect">
            <a:avLst>
              <a:gd name="adj" fmla="val 18669"/>
            </a:avLst>
          </a:prstGeom>
          <a:solidFill>
            <a:srgbClr val="E0D7F4"/>
          </a:solidFill>
          <a:ln w="7620">
            <a:solidFill>
              <a:srgbClr val="C6BDDA"/>
            </a:solidFill>
            <a:prstDash val="solid"/>
          </a:ln>
        </p:spPr>
      </p:sp>
      <p:sp>
        <p:nvSpPr>
          <p:cNvPr id="17" name="Text 14"/>
          <p:cNvSpPr/>
          <p:nvPr/>
        </p:nvSpPr>
        <p:spPr>
          <a:xfrm>
            <a:off x="900708" y="5986343"/>
            <a:ext cx="178475" cy="326708"/>
          </a:xfrm>
          <a:prstGeom prst="rect">
            <a:avLst/>
          </a:prstGeom>
          <a:noFill/>
          <a:ln/>
        </p:spPr>
        <p:txBody>
          <a:bodyPr wrap="none" lIns="0" tIns="0" rIns="0" bIns="0" rtlCol="0" anchor="t"/>
          <a:lstStyle/>
          <a:p>
            <a:pPr algn="ctr" indent="0" marL="0">
              <a:lnSpc>
                <a:spcPts val="2550"/>
              </a:lnSpc>
              <a:buNone/>
            </a:pPr>
            <a:r>
              <a:rPr lang="en-US" sz="2550" b="1" spc="-51" kern="0" dirty="0">
                <a:solidFill>
                  <a:srgbClr val="272525"/>
                </a:solidFill>
                <a:latin typeface="Petrona Bold" pitchFamily="34" charset="0"/>
                <a:ea typeface="Petrona Bold" pitchFamily="34" charset="-122"/>
                <a:cs typeface="Petrona Bold" pitchFamily="34" charset="-120"/>
              </a:rPr>
              <a:t>3</a:t>
            </a:r>
            <a:endParaRPr lang="en-US" sz="2550" dirty="0"/>
          </a:p>
        </p:txBody>
      </p:sp>
      <p:sp>
        <p:nvSpPr>
          <p:cNvPr id="18" name="Text 15"/>
          <p:cNvSpPr/>
          <p:nvPr/>
        </p:nvSpPr>
        <p:spPr>
          <a:xfrm>
            <a:off x="2079188" y="5902166"/>
            <a:ext cx="2722959" cy="340281"/>
          </a:xfrm>
          <a:prstGeom prst="rect">
            <a:avLst/>
          </a:prstGeom>
          <a:noFill/>
          <a:ln/>
        </p:spPr>
        <p:txBody>
          <a:bodyPr wrap="none" lIns="0" tIns="0" rIns="0" bIns="0" rtlCol="0" anchor="t"/>
          <a:lstStyle/>
          <a:p>
            <a:pPr algn="l" indent="0" marL="0">
              <a:lnSpc>
                <a:spcPts val="2650"/>
              </a:lnSpc>
              <a:buNone/>
            </a:pPr>
            <a:r>
              <a:rPr lang="en-US" sz="2100" b="1" spc="-43" kern="0" dirty="0">
                <a:solidFill>
                  <a:srgbClr val="272525"/>
                </a:solidFill>
                <a:latin typeface="Petrona Bold" pitchFamily="34" charset="0"/>
                <a:ea typeface="Petrona Bold" pitchFamily="34" charset="-122"/>
                <a:cs typeface="Petrona Bold" pitchFamily="34" charset="-120"/>
              </a:rPr>
              <a:t>QR Code Integration</a:t>
            </a:r>
            <a:endParaRPr lang="en-US" sz="2100" dirty="0"/>
          </a:p>
        </p:txBody>
      </p:sp>
      <p:sp>
        <p:nvSpPr>
          <p:cNvPr id="19" name="Text 16"/>
          <p:cNvSpPr/>
          <p:nvPr/>
        </p:nvSpPr>
        <p:spPr>
          <a:xfrm>
            <a:off x="2079188" y="6361152"/>
            <a:ext cx="6371749" cy="950119"/>
          </a:xfrm>
          <a:prstGeom prst="rect">
            <a:avLst/>
          </a:prstGeom>
          <a:noFill/>
          <a:ln/>
        </p:spPr>
        <p:txBody>
          <a:bodyPr wrap="square" lIns="0" tIns="0" rIns="0" bIns="0" rtlCol="0" anchor="t"/>
          <a:lstStyle/>
          <a:p>
            <a:pPr algn="l" indent="0" marL="0">
              <a:lnSpc>
                <a:spcPts val="2450"/>
              </a:lnSpc>
              <a:buNone/>
            </a:pPr>
            <a:r>
              <a:rPr lang="en-US" sz="1550" spc="-31" kern="0" dirty="0">
                <a:solidFill>
                  <a:srgbClr val="272525"/>
                </a:solidFill>
                <a:latin typeface="Inter" pitchFamily="34" charset="0"/>
                <a:ea typeface="Inter" pitchFamily="34" charset="-122"/>
                <a:cs typeface="Inter" pitchFamily="34" charset="-120"/>
              </a:rPr>
              <a:t>The system seamlessly integrates a QR code generation library to create unique codes for each file, enabling convenient and secure file sharing across devices.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398032"/>
            <a:ext cx="6546533" cy="779621"/>
          </a:xfrm>
          <a:prstGeom prst="rect">
            <a:avLst/>
          </a:prstGeom>
          <a:noFill/>
          <a:ln/>
        </p:spPr>
        <p:txBody>
          <a:bodyPr wrap="none" lIns="0" tIns="0" rIns="0" bIns="0" rtlCol="0" anchor="t"/>
          <a:lstStyle/>
          <a:p>
            <a:pPr indent="0" marL="0">
              <a:lnSpc>
                <a:spcPts val="6100"/>
              </a:lnSpc>
              <a:buNone/>
            </a:pPr>
            <a:r>
              <a:rPr lang="en-US" sz="4900" b="1" spc="-98" kern="0" dirty="0">
                <a:solidFill>
                  <a:srgbClr val="F95F88"/>
                </a:solidFill>
                <a:latin typeface="Petrona Bold" pitchFamily="34" charset="0"/>
                <a:ea typeface="Petrona Bold" pitchFamily="34" charset="-122"/>
                <a:cs typeface="Petrona Bold" pitchFamily="34" charset="-120"/>
              </a:rPr>
              <a:t>Implementation Details</a:t>
            </a:r>
            <a:endParaRPr lang="en-US" sz="4900" dirty="0"/>
          </a:p>
        </p:txBody>
      </p:sp>
      <p:sp>
        <p:nvSpPr>
          <p:cNvPr id="3" name="Text 1"/>
          <p:cNvSpPr/>
          <p:nvPr/>
        </p:nvSpPr>
        <p:spPr>
          <a:xfrm>
            <a:off x="793790" y="2744629"/>
            <a:ext cx="3118842" cy="389930"/>
          </a:xfrm>
          <a:prstGeom prst="rect">
            <a:avLst/>
          </a:prstGeom>
          <a:noFill/>
          <a:ln/>
        </p:spPr>
        <p:txBody>
          <a:bodyPr wrap="none" lIns="0" tIns="0" rIns="0" bIns="0" rtlCol="0" anchor="t"/>
          <a:lstStyle/>
          <a:p>
            <a:pPr indent="0" marL="0">
              <a:lnSpc>
                <a:spcPts val="3050"/>
              </a:lnSpc>
              <a:buNone/>
            </a:pPr>
            <a:r>
              <a:rPr lang="en-US" sz="2450" b="1" spc="-49" kern="0" dirty="0">
                <a:solidFill>
                  <a:srgbClr val="F95F88"/>
                </a:solidFill>
                <a:latin typeface="Petrona Bold" pitchFamily="34" charset="0"/>
                <a:ea typeface="Petrona Bold" pitchFamily="34" charset="-122"/>
                <a:cs typeface="Petrona Bold" pitchFamily="34" charset="-120"/>
              </a:rPr>
              <a:t>Backend Development</a:t>
            </a:r>
            <a:endParaRPr lang="en-US" sz="2450" dirty="0"/>
          </a:p>
        </p:txBody>
      </p:sp>
      <p:sp>
        <p:nvSpPr>
          <p:cNvPr id="4" name="Text 2"/>
          <p:cNvSpPr/>
          <p:nvPr/>
        </p:nvSpPr>
        <p:spPr>
          <a:xfrm>
            <a:off x="793790" y="3361373"/>
            <a:ext cx="3978116" cy="3266123"/>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backend of the file sharing system is built using Java and the Spring Boot framework. It handles user authentication, file storage, and the integration of the QR code generation library. The RESTful API provides a secure and scalable interface for the frontend to interact with the system.</a:t>
            </a:r>
            <a:endParaRPr lang="en-US" sz="1750" dirty="0"/>
          </a:p>
        </p:txBody>
      </p:sp>
      <p:sp>
        <p:nvSpPr>
          <p:cNvPr id="5" name="Text 3"/>
          <p:cNvSpPr/>
          <p:nvPr/>
        </p:nvSpPr>
        <p:spPr>
          <a:xfrm>
            <a:off x="5332928" y="2744629"/>
            <a:ext cx="3160990" cy="389930"/>
          </a:xfrm>
          <a:prstGeom prst="rect">
            <a:avLst/>
          </a:prstGeom>
          <a:noFill/>
          <a:ln/>
        </p:spPr>
        <p:txBody>
          <a:bodyPr wrap="none" lIns="0" tIns="0" rIns="0" bIns="0" rtlCol="0" anchor="t"/>
          <a:lstStyle/>
          <a:p>
            <a:pPr indent="0" marL="0">
              <a:lnSpc>
                <a:spcPts val="3050"/>
              </a:lnSpc>
              <a:buNone/>
            </a:pPr>
            <a:r>
              <a:rPr lang="en-US" sz="2450" b="1" spc="-49" kern="0" dirty="0">
                <a:solidFill>
                  <a:srgbClr val="F95F88"/>
                </a:solidFill>
                <a:latin typeface="Petrona Bold" pitchFamily="34" charset="0"/>
                <a:ea typeface="Petrona Bold" pitchFamily="34" charset="-122"/>
                <a:cs typeface="Petrona Bold" pitchFamily="34" charset="-120"/>
              </a:rPr>
              <a:t>Frontend Development</a:t>
            </a:r>
            <a:endParaRPr lang="en-US" sz="2450" dirty="0"/>
          </a:p>
        </p:txBody>
      </p:sp>
      <p:sp>
        <p:nvSpPr>
          <p:cNvPr id="6" name="Text 4"/>
          <p:cNvSpPr/>
          <p:nvPr/>
        </p:nvSpPr>
        <p:spPr>
          <a:xfrm>
            <a:off x="5332928" y="3361373"/>
            <a:ext cx="3978116" cy="2903220"/>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frontend is developed using HTML, CSS, and JavaScript, providing a user-friendly and responsive interface for file sharing. It leverages modern web development frameworks and libraries to ensure a seamless user experience across desktop and mobile devices.</a:t>
            </a:r>
            <a:endParaRPr lang="en-US" sz="1750" dirty="0"/>
          </a:p>
        </p:txBody>
      </p:sp>
      <p:sp>
        <p:nvSpPr>
          <p:cNvPr id="7" name="Text 5"/>
          <p:cNvSpPr/>
          <p:nvPr/>
        </p:nvSpPr>
        <p:spPr>
          <a:xfrm>
            <a:off x="9872067" y="2744629"/>
            <a:ext cx="3118842" cy="389930"/>
          </a:xfrm>
          <a:prstGeom prst="rect">
            <a:avLst/>
          </a:prstGeom>
          <a:noFill/>
          <a:ln/>
        </p:spPr>
        <p:txBody>
          <a:bodyPr wrap="none" lIns="0" tIns="0" rIns="0" bIns="0" rtlCol="0" anchor="t"/>
          <a:lstStyle/>
          <a:p>
            <a:pPr indent="0" marL="0">
              <a:lnSpc>
                <a:spcPts val="3050"/>
              </a:lnSpc>
              <a:buNone/>
            </a:pPr>
            <a:r>
              <a:rPr lang="en-US" sz="2450" b="1" spc="-49" kern="0" dirty="0">
                <a:solidFill>
                  <a:srgbClr val="F95F88"/>
                </a:solidFill>
                <a:latin typeface="Petrona Bold" pitchFamily="34" charset="0"/>
                <a:ea typeface="Petrona Bold" pitchFamily="34" charset="-122"/>
                <a:cs typeface="Petrona Bold" pitchFamily="34" charset="-120"/>
              </a:rPr>
              <a:t>QR Code Integration</a:t>
            </a:r>
            <a:endParaRPr lang="en-US" sz="2450" dirty="0"/>
          </a:p>
        </p:txBody>
      </p:sp>
      <p:sp>
        <p:nvSpPr>
          <p:cNvPr id="8" name="Text 6"/>
          <p:cNvSpPr/>
          <p:nvPr/>
        </p:nvSpPr>
        <p:spPr>
          <a:xfrm>
            <a:off x="9872067" y="3361373"/>
            <a:ext cx="3978116" cy="2903220"/>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system integrates a QR code generation library that allows for the creation of unique QR codes for each file. These QR codes can be easily scanned by users to access and download the shared files, ensuring a convenient and secure file sharing process.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695575"/>
          </a:xfrm>
          <a:prstGeom prst="rect">
            <a:avLst/>
          </a:prstGeom>
        </p:spPr>
      </p:pic>
      <p:sp>
        <p:nvSpPr>
          <p:cNvPr id="3" name="Text 0"/>
          <p:cNvSpPr/>
          <p:nvPr/>
        </p:nvSpPr>
        <p:spPr>
          <a:xfrm>
            <a:off x="754737" y="3462218"/>
            <a:ext cx="10960894" cy="741283"/>
          </a:xfrm>
          <a:prstGeom prst="rect">
            <a:avLst/>
          </a:prstGeom>
          <a:noFill/>
          <a:ln/>
        </p:spPr>
        <p:txBody>
          <a:bodyPr wrap="none" lIns="0" tIns="0" rIns="0" bIns="0" rtlCol="0" anchor="t"/>
          <a:lstStyle/>
          <a:p>
            <a:pPr indent="0" marL="0">
              <a:lnSpc>
                <a:spcPts val="5800"/>
              </a:lnSpc>
              <a:buNone/>
            </a:pPr>
            <a:r>
              <a:rPr lang="en-US" sz="4650" b="1" spc="-93" kern="0" dirty="0">
                <a:solidFill>
                  <a:srgbClr val="F95F88"/>
                </a:solidFill>
                <a:latin typeface="Petrona Bold" pitchFamily="34" charset="0"/>
                <a:ea typeface="Petrona Bold" pitchFamily="34" charset="-122"/>
                <a:cs typeface="Petrona Bold" pitchFamily="34" charset="-120"/>
              </a:rPr>
              <a:t>Demonstration of the File Sharing Process</a:t>
            </a:r>
            <a:endParaRPr lang="en-US" sz="4650" dirty="0"/>
          </a:p>
        </p:txBody>
      </p:sp>
      <p:pic>
        <p:nvPicPr>
          <p:cNvPr id="4" name="Image 1" descr="preencoded.png">    </p:cNvPr>
          <p:cNvPicPr>
            <a:picLocks noChangeAspect="1"/>
          </p:cNvPicPr>
          <p:nvPr/>
        </p:nvPicPr>
        <p:blipFill>
          <a:blip r:embed="rId2"/>
          <a:stretch>
            <a:fillRect/>
          </a:stretch>
        </p:blipFill>
        <p:spPr>
          <a:xfrm>
            <a:off x="754737" y="4526875"/>
            <a:ext cx="4373642" cy="862489"/>
          </a:xfrm>
          <a:prstGeom prst="rect">
            <a:avLst/>
          </a:prstGeom>
        </p:spPr>
      </p:pic>
      <p:sp>
        <p:nvSpPr>
          <p:cNvPr id="5" name="Text 1"/>
          <p:cNvSpPr/>
          <p:nvPr/>
        </p:nvSpPr>
        <p:spPr>
          <a:xfrm>
            <a:off x="970359" y="5712738"/>
            <a:ext cx="2965133" cy="370523"/>
          </a:xfrm>
          <a:prstGeom prst="rect">
            <a:avLst/>
          </a:prstGeom>
          <a:noFill/>
          <a:ln/>
        </p:spPr>
        <p:txBody>
          <a:bodyPr wrap="none" lIns="0" tIns="0" rIns="0" bIns="0" rtlCol="0" anchor="t"/>
          <a:lstStyle/>
          <a:p>
            <a:pPr algn="l" indent="0" marL="0">
              <a:lnSpc>
                <a:spcPts val="2900"/>
              </a:lnSpc>
              <a:buNone/>
            </a:pPr>
            <a:r>
              <a:rPr lang="en-US" sz="2300" b="1" spc="-47" kern="0" dirty="0">
                <a:solidFill>
                  <a:srgbClr val="272525"/>
                </a:solidFill>
                <a:latin typeface="Petrona Bold" pitchFamily="34" charset="0"/>
                <a:ea typeface="Petrona Bold" pitchFamily="34" charset="-122"/>
                <a:cs typeface="Petrona Bold" pitchFamily="34" charset="-120"/>
              </a:rPr>
              <a:t>Upload File</a:t>
            </a:r>
            <a:endParaRPr lang="en-US" sz="2300" dirty="0"/>
          </a:p>
        </p:txBody>
      </p:sp>
      <p:sp>
        <p:nvSpPr>
          <p:cNvPr id="6" name="Text 2"/>
          <p:cNvSpPr/>
          <p:nvPr/>
        </p:nvSpPr>
        <p:spPr>
          <a:xfrm>
            <a:off x="970359" y="6212562"/>
            <a:ext cx="3942398" cy="689848"/>
          </a:xfrm>
          <a:prstGeom prst="rect">
            <a:avLst/>
          </a:prstGeom>
          <a:noFill/>
          <a:ln/>
        </p:spPr>
        <p:txBody>
          <a:bodyPr wrap="square" lIns="0" tIns="0" rIns="0" bIns="0" rtlCol="0" anchor="t"/>
          <a:lstStyle/>
          <a:p>
            <a:pPr algn="l" indent="0" marL="0">
              <a:lnSpc>
                <a:spcPts val="2700"/>
              </a:lnSpc>
              <a:buNone/>
            </a:pPr>
            <a:r>
              <a:rPr lang="en-US" sz="1650" spc="-34" kern="0" dirty="0">
                <a:solidFill>
                  <a:srgbClr val="272525"/>
                </a:solidFill>
                <a:latin typeface="Inter" pitchFamily="34" charset="0"/>
                <a:ea typeface="Inter" pitchFamily="34" charset="-122"/>
                <a:cs typeface="Inter" pitchFamily="34" charset="-120"/>
              </a:rPr>
              <a:t>Users can upload files to the system, which are securely stored on the server.</a:t>
            </a:r>
            <a:endParaRPr lang="en-US" sz="1650" dirty="0"/>
          </a:p>
        </p:txBody>
      </p:sp>
      <p:pic>
        <p:nvPicPr>
          <p:cNvPr id="7" name="Image 2" descr="preencoded.png">    </p:cNvPr>
          <p:cNvPicPr>
            <a:picLocks noChangeAspect="1"/>
          </p:cNvPicPr>
          <p:nvPr/>
        </p:nvPicPr>
        <p:blipFill>
          <a:blip r:embed="rId3"/>
          <a:stretch>
            <a:fillRect/>
          </a:stretch>
        </p:blipFill>
        <p:spPr>
          <a:xfrm>
            <a:off x="5128379" y="4526875"/>
            <a:ext cx="4373642" cy="862489"/>
          </a:xfrm>
          <a:prstGeom prst="rect">
            <a:avLst/>
          </a:prstGeom>
        </p:spPr>
      </p:pic>
      <p:sp>
        <p:nvSpPr>
          <p:cNvPr id="8" name="Text 3"/>
          <p:cNvSpPr/>
          <p:nvPr/>
        </p:nvSpPr>
        <p:spPr>
          <a:xfrm>
            <a:off x="5344001" y="5712738"/>
            <a:ext cx="2965133" cy="370523"/>
          </a:xfrm>
          <a:prstGeom prst="rect">
            <a:avLst/>
          </a:prstGeom>
          <a:noFill/>
          <a:ln/>
        </p:spPr>
        <p:txBody>
          <a:bodyPr wrap="none" lIns="0" tIns="0" rIns="0" bIns="0" rtlCol="0" anchor="t"/>
          <a:lstStyle/>
          <a:p>
            <a:pPr algn="l" indent="0" marL="0">
              <a:lnSpc>
                <a:spcPts val="2900"/>
              </a:lnSpc>
              <a:buNone/>
            </a:pPr>
            <a:r>
              <a:rPr lang="en-US" sz="2300" b="1" spc="-47" kern="0" dirty="0">
                <a:solidFill>
                  <a:srgbClr val="272525"/>
                </a:solidFill>
                <a:latin typeface="Petrona Bold" pitchFamily="34" charset="0"/>
                <a:ea typeface="Petrona Bold" pitchFamily="34" charset="-122"/>
                <a:cs typeface="Petrona Bold" pitchFamily="34" charset="-120"/>
              </a:rPr>
              <a:t>Generate QR Code</a:t>
            </a:r>
            <a:endParaRPr lang="en-US" sz="2300" dirty="0"/>
          </a:p>
        </p:txBody>
      </p:sp>
      <p:sp>
        <p:nvSpPr>
          <p:cNvPr id="9" name="Text 4"/>
          <p:cNvSpPr/>
          <p:nvPr/>
        </p:nvSpPr>
        <p:spPr>
          <a:xfrm>
            <a:off x="5344001" y="6212562"/>
            <a:ext cx="3942398" cy="1034772"/>
          </a:xfrm>
          <a:prstGeom prst="rect">
            <a:avLst/>
          </a:prstGeom>
          <a:noFill/>
          <a:ln/>
        </p:spPr>
        <p:txBody>
          <a:bodyPr wrap="square" lIns="0" tIns="0" rIns="0" bIns="0" rtlCol="0" anchor="t"/>
          <a:lstStyle/>
          <a:p>
            <a:pPr algn="l" indent="0" marL="0">
              <a:lnSpc>
                <a:spcPts val="2700"/>
              </a:lnSpc>
              <a:buNone/>
            </a:pPr>
            <a:r>
              <a:rPr lang="en-US" sz="1650" spc="-34" kern="0" dirty="0">
                <a:solidFill>
                  <a:srgbClr val="272525"/>
                </a:solidFill>
                <a:latin typeface="Inter" pitchFamily="34" charset="0"/>
                <a:ea typeface="Inter" pitchFamily="34" charset="-122"/>
                <a:cs typeface="Inter" pitchFamily="34" charset="-120"/>
              </a:rPr>
              <a:t>The system automatically generates a unique QR code for the uploaded file, which can be shared with other users.</a:t>
            </a:r>
            <a:endParaRPr lang="en-US" sz="1650" dirty="0"/>
          </a:p>
        </p:txBody>
      </p:sp>
      <p:pic>
        <p:nvPicPr>
          <p:cNvPr id="10" name="Image 3" descr="preencoded.png">    </p:cNvPr>
          <p:cNvPicPr>
            <a:picLocks noChangeAspect="1"/>
          </p:cNvPicPr>
          <p:nvPr/>
        </p:nvPicPr>
        <p:blipFill>
          <a:blip r:embed="rId4"/>
          <a:stretch>
            <a:fillRect/>
          </a:stretch>
        </p:blipFill>
        <p:spPr>
          <a:xfrm>
            <a:off x="9502021" y="4526875"/>
            <a:ext cx="4373642" cy="862489"/>
          </a:xfrm>
          <a:prstGeom prst="rect">
            <a:avLst/>
          </a:prstGeom>
        </p:spPr>
      </p:pic>
      <p:sp>
        <p:nvSpPr>
          <p:cNvPr id="11" name="Text 5"/>
          <p:cNvSpPr/>
          <p:nvPr/>
        </p:nvSpPr>
        <p:spPr>
          <a:xfrm>
            <a:off x="9717643" y="5712738"/>
            <a:ext cx="2965133" cy="370523"/>
          </a:xfrm>
          <a:prstGeom prst="rect">
            <a:avLst/>
          </a:prstGeom>
          <a:noFill/>
          <a:ln/>
        </p:spPr>
        <p:txBody>
          <a:bodyPr wrap="none" lIns="0" tIns="0" rIns="0" bIns="0" rtlCol="0" anchor="t"/>
          <a:lstStyle/>
          <a:p>
            <a:pPr algn="l" indent="0" marL="0">
              <a:lnSpc>
                <a:spcPts val="2900"/>
              </a:lnSpc>
              <a:buNone/>
            </a:pPr>
            <a:r>
              <a:rPr lang="en-US" sz="2300" b="1" spc="-47" kern="0" dirty="0">
                <a:solidFill>
                  <a:srgbClr val="272525"/>
                </a:solidFill>
                <a:latin typeface="Petrona Bold" pitchFamily="34" charset="0"/>
                <a:ea typeface="Petrona Bold" pitchFamily="34" charset="-122"/>
                <a:cs typeface="Petrona Bold" pitchFamily="34" charset="-120"/>
              </a:rPr>
              <a:t>Scan and Download</a:t>
            </a:r>
            <a:endParaRPr lang="en-US" sz="2300" dirty="0"/>
          </a:p>
        </p:txBody>
      </p:sp>
      <p:sp>
        <p:nvSpPr>
          <p:cNvPr id="12" name="Text 6"/>
          <p:cNvSpPr/>
          <p:nvPr/>
        </p:nvSpPr>
        <p:spPr>
          <a:xfrm>
            <a:off x="9717643" y="6212562"/>
            <a:ext cx="3942398" cy="1034772"/>
          </a:xfrm>
          <a:prstGeom prst="rect">
            <a:avLst/>
          </a:prstGeom>
          <a:noFill/>
          <a:ln/>
        </p:spPr>
        <p:txBody>
          <a:bodyPr wrap="square" lIns="0" tIns="0" rIns="0" bIns="0" rtlCol="0" anchor="t"/>
          <a:lstStyle/>
          <a:p>
            <a:pPr algn="l" indent="0" marL="0">
              <a:lnSpc>
                <a:spcPts val="2700"/>
              </a:lnSpc>
              <a:buNone/>
            </a:pPr>
            <a:r>
              <a:rPr lang="en-US" sz="1650" spc="-34" kern="0" dirty="0">
                <a:solidFill>
                  <a:srgbClr val="272525"/>
                </a:solidFill>
                <a:latin typeface="Inter" pitchFamily="34" charset="0"/>
                <a:ea typeface="Inter" pitchFamily="34" charset="-122"/>
                <a:cs typeface="Inter" pitchFamily="34" charset="-120"/>
              </a:rPr>
              <a:t>Recipients can scan the QR code using their mobile devices to access and download the shared file.</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786301"/>
          </a:xfrm>
          <a:prstGeom prst="rect">
            <a:avLst/>
          </a:prstGeom>
        </p:spPr>
      </p:pic>
      <p:sp>
        <p:nvSpPr>
          <p:cNvPr id="3" name="Text 0"/>
          <p:cNvSpPr/>
          <p:nvPr/>
        </p:nvSpPr>
        <p:spPr>
          <a:xfrm>
            <a:off x="780098" y="3399234"/>
            <a:ext cx="10349984" cy="766167"/>
          </a:xfrm>
          <a:prstGeom prst="rect">
            <a:avLst/>
          </a:prstGeom>
          <a:noFill/>
          <a:ln/>
        </p:spPr>
        <p:txBody>
          <a:bodyPr wrap="none" lIns="0" tIns="0" rIns="0" bIns="0" rtlCol="0" anchor="t"/>
          <a:lstStyle/>
          <a:p>
            <a:pPr indent="0" marL="0">
              <a:lnSpc>
                <a:spcPts val="6000"/>
              </a:lnSpc>
              <a:buNone/>
            </a:pPr>
            <a:r>
              <a:rPr lang="en-US" sz="4800" b="1" spc="-97" kern="0" dirty="0">
                <a:solidFill>
                  <a:srgbClr val="F95F88"/>
                </a:solidFill>
                <a:latin typeface="Petrona Bold" pitchFamily="34" charset="0"/>
                <a:ea typeface="Petrona Bold" pitchFamily="34" charset="-122"/>
                <a:cs typeface="Petrona Bold" pitchFamily="34" charset="-120"/>
              </a:rPr>
              <a:t>Conclusion and Future Enhancements</a:t>
            </a:r>
            <a:endParaRPr lang="en-US" sz="4800" dirty="0"/>
          </a:p>
        </p:txBody>
      </p:sp>
      <p:sp>
        <p:nvSpPr>
          <p:cNvPr id="4" name="Shape 1"/>
          <p:cNvSpPr/>
          <p:nvPr/>
        </p:nvSpPr>
        <p:spPr>
          <a:xfrm>
            <a:off x="780098" y="4499729"/>
            <a:ext cx="6423660" cy="3117294"/>
          </a:xfrm>
          <a:prstGeom prst="roundRect">
            <a:avLst>
              <a:gd name="adj" fmla="val 3003"/>
            </a:avLst>
          </a:prstGeom>
          <a:solidFill>
            <a:srgbClr val="E0D7F4"/>
          </a:solidFill>
          <a:ln w="7620">
            <a:solidFill>
              <a:srgbClr val="C6BDDA"/>
            </a:solidFill>
            <a:prstDash val="solid"/>
          </a:ln>
        </p:spPr>
      </p:sp>
      <p:sp>
        <p:nvSpPr>
          <p:cNvPr id="5" name="Text 2"/>
          <p:cNvSpPr/>
          <p:nvPr/>
        </p:nvSpPr>
        <p:spPr>
          <a:xfrm>
            <a:off x="1010603" y="4730234"/>
            <a:ext cx="3064907" cy="383024"/>
          </a:xfrm>
          <a:prstGeom prst="rect">
            <a:avLst/>
          </a:prstGeom>
          <a:noFill/>
          <a:ln/>
        </p:spPr>
        <p:txBody>
          <a:bodyPr wrap="none" lIns="0" tIns="0" rIns="0" bIns="0" rtlCol="0" anchor="t"/>
          <a:lstStyle/>
          <a:p>
            <a:pPr indent="0" marL="0">
              <a:lnSpc>
                <a:spcPts val="3000"/>
              </a:lnSpc>
              <a:buNone/>
            </a:pPr>
            <a:r>
              <a:rPr lang="en-US" sz="2400" b="1" spc="-48" kern="0" dirty="0">
                <a:solidFill>
                  <a:srgbClr val="272525"/>
                </a:solidFill>
                <a:latin typeface="Petrona Bold" pitchFamily="34" charset="0"/>
                <a:ea typeface="Petrona Bold" pitchFamily="34" charset="-122"/>
                <a:cs typeface="Petrona Bold" pitchFamily="34" charset="-120"/>
              </a:rPr>
              <a:t>Conclusion</a:t>
            </a:r>
            <a:endParaRPr lang="en-US" sz="2400" dirty="0"/>
          </a:p>
        </p:txBody>
      </p:sp>
      <p:sp>
        <p:nvSpPr>
          <p:cNvPr id="6" name="Text 3"/>
          <p:cNvSpPr/>
          <p:nvPr/>
        </p:nvSpPr>
        <p:spPr>
          <a:xfrm>
            <a:off x="1010603" y="5246965"/>
            <a:ext cx="5962650" cy="2139553"/>
          </a:xfrm>
          <a:prstGeom prst="rect">
            <a:avLst/>
          </a:prstGeom>
          <a:noFill/>
          <a:ln/>
        </p:spPr>
        <p:txBody>
          <a:bodyPr wrap="square" lIns="0" tIns="0" rIns="0" bIns="0" rtlCol="0" anchor="t"/>
          <a:lstStyle/>
          <a:p>
            <a:pPr indent="0" marL="0">
              <a:lnSpc>
                <a:spcPts val="2800"/>
              </a:lnSpc>
              <a:buNone/>
            </a:pPr>
            <a:r>
              <a:rPr lang="en-US" sz="1750" spc="-35" kern="0" dirty="0">
                <a:solidFill>
                  <a:srgbClr val="272525"/>
                </a:solidFill>
                <a:latin typeface="Inter" pitchFamily="34" charset="0"/>
                <a:ea typeface="Inter" pitchFamily="34" charset="-122"/>
                <a:cs typeface="Inter" pitchFamily="34" charset="-120"/>
              </a:rPr>
              <a:t>Our file sharing system leverages the power of Java, Spring Boot, and QR code technology to provide a secure, convenient, and efficient solution for users. By integrating these cutting-edge technologies, we have created a innovative file sharing platform that enhances productivity and collaboration.</a:t>
            </a:r>
            <a:endParaRPr lang="en-US" sz="1750" dirty="0"/>
          </a:p>
        </p:txBody>
      </p:sp>
      <p:sp>
        <p:nvSpPr>
          <p:cNvPr id="7" name="Shape 4"/>
          <p:cNvSpPr/>
          <p:nvPr/>
        </p:nvSpPr>
        <p:spPr>
          <a:xfrm>
            <a:off x="7426642" y="4499729"/>
            <a:ext cx="6423660" cy="3117294"/>
          </a:xfrm>
          <a:prstGeom prst="roundRect">
            <a:avLst>
              <a:gd name="adj" fmla="val 3003"/>
            </a:avLst>
          </a:prstGeom>
          <a:solidFill>
            <a:srgbClr val="E0D7F4"/>
          </a:solidFill>
          <a:ln w="7620">
            <a:solidFill>
              <a:srgbClr val="C6BDDA"/>
            </a:solidFill>
            <a:prstDash val="solid"/>
          </a:ln>
        </p:spPr>
      </p:sp>
      <p:sp>
        <p:nvSpPr>
          <p:cNvPr id="8" name="Text 5"/>
          <p:cNvSpPr/>
          <p:nvPr/>
        </p:nvSpPr>
        <p:spPr>
          <a:xfrm>
            <a:off x="7657148" y="4730234"/>
            <a:ext cx="3064907" cy="383024"/>
          </a:xfrm>
          <a:prstGeom prst="rect">
            <a:avLst/>
          </a:prstGeom>
          <a:noFill/>
          <a:ln/>
        </p:spPr>
        <p:txBody>
          <a:bodyPr wrap="none" lIns="0" tIns="0" rIns="0" bIns="0" rtlCol="0" anchor="t"/>
          <a:lstStyle/>
          <a:p>
            <a:pPr indent="0" marL="0">
              <a:lnSpc>
                <a:spcPts val="3000"/>
              </a:lnSpc>
              <a:buNone/>
            </a:pPr>
            <a:r>
              <a:rPr lang="en-US" sz="2400" b="1" spc="-48" kern="0" dirty="0">
                <a:solidFill>
                  <a:srgbClr val="272525"/>
                </a:solidFill>
                <a:latin typeface="Petrona Bold" pitchFamily="34" charset="0"/>
                <a:ea typeface="Petrona Bold" pitchFamily="34" charset="-122"/>
                <a:cs typeface="Petrona Bold" pitchFamily="34" charset="-120"/>
              </a:rPr>
              <a:t>Future Enhancements</a:t>
            </a:r>
            <a:endParaRPr lang="en-US" sz="2400" dirty="0"/>
          </a:p>
        </p:txBody>
      </p:sp>
      <p:sp>
        <p:nvSpPr>
          <p:cNvPr id="9" name="Text 6"/>
          <p:cNvSpPr/>
          <p:nvPr/>
        </p:nvSpPr>
        <p:spPr>
          <a:xfrm>
            <a:off x="7657148" y="5246965"/>
            <a:ext cx="5962650" cy="2139553"/>
          </a:xfrm>
          <a:prstGeom prst="rect">
            <a:avLst/>
          </a:prstGeom>
          <a:noFill/>
          <a:ln/>
        </p:spPr>
        <p:txBody>
          <a:bodyPr wrap="square" lIns="0" tIns="0" rIns="0" bIns="0" rtlCol="0" anchor="t"/>
          <a:lstStyle/>
          <a:p>
            <a:pPr indent="0" marL="0">
              <a:lnSpc>
                <a:spcPts val="2800"/>
              </a:lnSpc>
              <a:buNone/>
            </a:pPr>
            <a:r>
              <a:rPr lang="en-US" sz="1750" spc="-35" kern="0" dirty="0">
                <a:solidFill>
                  <a:srgbClr val="272525"/>
                </a:solidFill>
                <a:latin typeface="Inter" pitchFamily="34" charset="0"/>
                <a:ea typeface="Inter" pitchFamily="34" charset="-122"/>
                <a:cs typeface="Inter" pitchFamily="34" charset="-120"/>
              </a:rPr>
              <a:t>As we continue to refine and expand our file sharing system, we plan to implement additional features, such as advanced access controls, real-time collaboration tools, and integration with popular cloud storage services. Our goal is to continuously improve the system and provide our users with an unparalleled file sharing experience.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2024-10-22T15:16:43Z</dcterms:created>
  <dcterms:modified xsi:type="dcterms:W3CDTF">2024-10-22T15:16:43Z</dcterms:modified>
</cp:coreProperties>
</file>