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charset="1" panose="00000000000000000000"/>
      <p:regular r:id="rId15"/>
    </p:embeddedFont>
    <p:embeddedFont>
      <p:font typeface="Canva Sans Bold" charset="1" panose="020B0803030501040103"/>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https://www.kaggle.com/datasets/thedevastator/nlp-mental-health-conversations"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71499" y="-389160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68397" y="4905847"/>
            <a:ext cx="10951206" cy="2505499"/>
          </a:xfrm>
          <a:prstGeom prst="rect">
            <a:avLst/>
          </a:prstGeom>
        </p:spPr>
        <p:txBody>
          <a:bodyPr anchor="t" rtlCol="false" tIns="0" lIns="0" bIns="0" rIns="0">
            <a:spAutoFit/>
          </a:bodyPr>
          <a:lstStyle/>
          <a:p>
            <a:pPr algn="ctr">
              <a:lnSpc>
                <a:spcPts val="3999"/>
              </a:lnSpc>
            </a:pPr>
            <a:r>
              <a:rPr lang="en-US" sz="2898" spc="284">
                <a:solidFill>
                  <a:srgbClr val="F5FFF5"/>
                </a:solidFill>
                <a:latin typeface="DM Sans"/>
                <a:ea typeface="DM Sans"/>
                <a:cs typeface="DM Sans"/>
                <a:sym typeface="DM Sans"/>
              </a:rPr>
              <a:t>This project leverages Natural Language Processing (NLP) techniques to analyze text data from mental health conversations. The goal is to classify the text into different emotional categories (e.g., anxiety, depression) to assist mental health professionals.</a:t>
            </a:r>
          </a:p>
        </p:txBody>
      </p:sp>
      <p:sp>
        <p:nvSpPr>
          <p:cNvPr name="TextBox 5" id="5"/>
          <p:cNvSpPr txBox="true"/>
          <p:nvPr/>
        </p:nvSpPr>
        <p:spPr>
          <a:xfrm rot="0">
            <a:off x="1549113" y="2182573"/>
            <a:ext cx="14715864" cy="2566577"/>
          </a:xfrm>
          <a:prstGeom prst="rect">
            <a:avLst/>
          </a:prstGeom>
        </p:spPr>
        <p:txBody>
          <a:bodyPr anchor="t" rtlCol="false" tIns="0" lIns="0" bIns="0" rIns="0">
            <a:spAutoFit/>
          </a:bodyPr>
          <a:lstStyle/>
          <a:p>
            <a:pPr algn="ctr">
              <a:lnSpc>
                <a:spcPts val="10364"/>
              </a:lnSpc>
            </a:pPr>
            <a:r>
              <a:rPr lang="en-US" sz="7403" b="true">
                <a:solidFill>
                  <a:srgbClr val="F5FFF5"/>
                </a:solidFill>
                <a:latin typeface="Canva Sans Bold"/>
                <a:ea typeface="Canva Sans Bold"/>
                <a:cs typeface="Canva Sans Bold"/>
                <a:sym typeface="Canva Sans Bold"/>
              </a:rPr>
              <a:t>Mental Health Sentiment Analysis Using NLP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4286624" y="5894522"/>
            <a:ext cx="2972676" cy="3775916"/>
          </a:xfrm>
          <a:custGeom>
            <a:avLst/>
            <a:gdLst/>
            <a:ahLst/>
            <a:cxnLst/>
            <a:rect r="r" b="b" t="t" l="l"/>
            <a:pathLst>
              <a:path h="3775916" w="2972676">
                <a:moveTo>
                  <a:pt x="0" y="0"/>
                </a:moveTo>
                <a:lnTo>
                  <a:pt x="2972676" y="0"/>
                </a:lnTo>
                <a:lnTo>
                  <a:pt x="2972676" y="3775916"/>
                </a:lnTo>
                <a:lnTo>
                  <a:pt x="0" y="3775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4513" y="6446972"/>
            <a:ext cx="4368723" cy="3073992"/>
          </a:xfrm>
          <a:custGeom>
            <a:avLst/>
            <a:gdLst/>
            <a:ahLst/>
            <a:cxnLst/>
            <a:rect r="r" b="b" t="t" l="l"/>
            <a:pathLst>
              <a:path h="3073992" w="4368723">
                <a:moveTo>
                  <a:pt x="0" y="0"/>
                </a:moveTo>
                <a:lnTo>
                  <a:pt x="4368723" y="0"/>
                </a:lnTo>
                <a:lnTo>
                  <a:pt x="4368723" y="3073992"/>
                </a:lnTo>
                <a:lnTo>
                  <a:pt x="0" y="3073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185465" y="857250"/>
            <a:ext cx="11190923"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Problem Statement</a:t>
            </a:r>
          </a:p>
        </p:txBody>
      </p:sp>
      <p:sp>
        <p:nvSpPr>
          <p:cNvPr name="TextBox 5" id="5"/>
          <p:cNvSpPr txBox="true"/>
          <p:nvPr/>
        </p:nvSpPr>
        <p:spPr>
          <a:xfrm rot="0">
            <a:off x="3185465" y="2913832"/>
            <a:ext cx="11190923" cy="29806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With increasing mental health challenges, it's crucial to detect mental health issues early. This project builds an AI model to classify the emotional state from conversations, using text-based sentiment analysis to identify mental health-related emotions.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773436" y="1031048"/>
            <a:ext cx="14741128"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Importance of the Project</a:t>
            </a:r>
          </a:p>
        </p:txBody>
      </p:sp>
      <p:sp>
        <p:nvSpPr>
          <p:cNvPr name="TextBox 3" id="3"/>
          <p:cNvSpPr txBox="true"/>
          <p:nvPr/>
        </p:nvSpPr>
        <p:spPr>
          <a:xfrm rot="0">
            <a:off x="1773436" y="3426498"/>
            <a:ext cx="14741128"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The ability to detect mental health issues early through text can provide timely support. This project can help mental health professionals analyze patient interactions, potentially improving diagnosis accuracy and the speed of intervention.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2923584" y="6359462"/>
            <a:ext cx="4006056" cy="3157266"/>
          </a:xfrm>
          <a:custGeom>
            <a:avLst/>
            <a:gdLst/>
            <a:ahLst/>
            <a:cxnLst/>
            <a:rect r="r" b="b" t="t" l="l"/>
            <a:pathLst>
              <a:path h="3157266" w="4006056">
                <a:moveTo>
                  <a:pt x="0" y="0"/>
                </a:moveTo>
                <a:lnTo>
                  <a:pt x="4006056" y="0"/>
                </a:lnTo>
                <a:lnTo>
                  <a:pt x="4006056" y="3157265"/>
                </a:lnTo>
                <a:lnTo>
                  <a:pt x="0" y="3157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0608" y="5886025"/>
            <a:ext cx="3630702" cy="3630702"/>
          </a:xfrm>
          <a:custGeom>
            <a:avLst/>
            <a:gdLst/>
            <a:ahLst/>
            <a:cxnLst/>
            <a:rect r="r" b="b" t="t" l="l"/>
            <a:pathLst>
              <a:path h="3630702" w="3630702">
                <a:moveTo>
                  <a:pt x="0" y="0"/>
                </a:moveTo>
                <a:lnTo>
                  <a:pt x="3630703" y="0"/>
                </a:lnTo>
                <a:lnTo>
                  <a:pt x="3630703" y="3630702"/>
                </a:lnTo>
                <a:lnTo>
                  <a:pt x="0" y="36307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477914" y="857250"/>
            <a:ext cx="4460796"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Dataset</a:t>
            </a:r>
          </a:p>
        </p:txBody>
      </p:sp>
      <p:sp>
        <p:nvSpPr>
          <p:cNvPr name="TextBox 5" id="5"/>
          <p:cNvSpPr txBox="true"/>
          <p:nvPr/>
        </p:nvSpPr>
        <p:spPr>
          <a:xfrm rot="0">
            <a:off x="3086123" y="2357119"/>
            <a:ext cx="12115755"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The dataset used is from </a:t>
            </a:r>
            <a:r>
              <a:rPr lang="en-US" sz="3399" u="sng">
                <a:solidFill>
                  <a:srgbClr val="FFFFFF"/>
                </a:solidFill>
                <a:latin typeface="Canva Sans"/>
                <a:ea typeface="Canva Sans"/>
                <a:cs typeface="Canva Sans"/>
                <a:sym typeface="Canva Sans"/>
                <a:hlinkClick r:id="rId6" tooltip="https://www.kaggle.com/datasets/thedevastator/nlp-mental-health-conversations"/>
              </a:rPr>
              <a:t>Kaggle</a:t>
            </a:r>
            <a:r>
              <a:rPr lang="en-US" sz="3399">
                <a:solidFill>
                  <a:srgbClr val="FFFFFF"/>
                </a:solidFill>
                <a:latin typeface="Canva Sans"/>
                <a:ea typeface="Canva Sans"/>
                <a:cs typeface="Canva Sans"/>
                <a:sym typeface="Canva Sans"/>
              </a:rPr>
              <a:t>, titled "Mental Health Conversations". It contains conversations and corresponding labels related to mental health, used for training the sentiment classification models.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3939897" y="1490941"/>
            <a:ext cx="10408205"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Modules Required</a:t>
            </a:r>
          </a:p>
        </p:txBody>
      </p:sp>
      <p:sp>
        <p:nvSpPr>
          <p:cNvPr name="TextBox 3" id="3"/>
          <p:cNvSpPr txBox="true"/>
          <p:nvPr/>
        </p:nvSpPr>
        <p:spPr>
          <a:xfrm rot="0">
            <a:off x="3490391" y="3633928"/>
            <a:ext cx="11307217" cy="47809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Pan</a:t>
            </a:r>
            <a:r>
              <a:rPr lang="en-US" sz="3399">
                <a:solidFill>
                  <a:srgbClr val="FFFFFF"/>
                </a:solidFill>
                <a:latin typeface="Canva Sans"/>
                <a:ea typeface="Canva Sans"/>
                <a:cs typeface="Canva Sans"/>
                <a:sym typeface="Canva Sans"/>
              </a:rPr>
              <a:t>das: Data manipulation and cleaning.</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NumPy: Array operations.</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NLTK: Natural language processing tasks (e.g., tokenization, stopword removal).</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TensorFlow/Keras: For building, training, and evaluating deep learning models.</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Scikit-learn: For metrics and evaluation functions.</a:t>
            </a:r>
          </a:p>
          <a:p>
            <a:pPr algn="ct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3581638" y="1297302"/>
            <a:ext cx="11124724"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Data Preprocessing</a:t>
            </a:r>
          </a:p>
        </p:txBody>
      </p:sp>
      <p:sp>
        <p:nvSpPr>
          <p:cNvPr name="TextBox 3" id="3"/>
          <p:cNvSpPr txBox="true"/>
          <p:nvPr/>
        </p:nvSpPr>
        <p:spPr>
          <a:xfrm rot="0">
            <a:off x="3581638" y="3619817"/>
            <a:ext cx="11124724" cy="29806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The dataset is cleaned by removing special characters, converting text to lowercase, and removing stopwords. Tokenization and padding are applied to prepare the data for training. This ensures that the models can process the text properly.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3938801" y="-171450"/>
            <a:ext cx="9393793"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Models required</a:t>
            </a:r>
          </a:p>
        </p:txBody>
      </p:sp>
      <p:sp>
        <p:nvSpPr>
          <p:cNvPr name="TextBox 3" id="3"/>
          <p:cNvSpPr txBox="true"/>
          <p:nvPr/>
        </p:nvSpPr>
        <p:spPr>
          <a:xfrm rot="0">
            <a:off x="1028700" y="1299844"/>
            <a:ext cx="15840361" cy="1811071"/>
          </a:xfrm>
          <a:prstGeom prst="rect">
            <a:avLst/>
          </a:prstGeom>
        </p:spPr>
        <p:txBody>
          <a:bodyPr anchor="t" rtlCol="false" tIns="0" lIns="0" bIns="0" rIns="0">
            <a:spAutoFit/>
          </a:bodyPr>
          <a:lstStyle/>
          <a:p>
            <a:pPr algn="l">
              <a:lnSpc>
                <a:spcPts val="7277"/>
              </a:lnSpc>
            </a:pPr>
            <a:r>
              <a:rPr lang="en-US" sz="5198" b="true">
                <a:solidFill>
                  <a:srgbClr val="FFFFFF"/>
                </a:solidFill>
                <a:latin typeface="Canva Sans Bold"/>
                <a:ea typeface="Canva Sans Bold"/>
                <a:cs typeface="Canva Sans Bold"/>
                <a:sym typeface="Canva Sans Bold"/>
              </a:rPr>
              <a:t>Model 1 - LSTM (Long Short-Term Memory)</a:t>
            </a:r>
          </a:p>
          <a:p>
            <a:pPr algn="l">
              <a:lnSpc>
                <a:spcPts val="7277"/>
              </a:lnSpc>
            </a:pPr>
            <a:r>
              <a:rPr lang="en-US" sz="5198" b="true">
                <a:solidFill>
                  <a:srgbClr val="FFFFFF"/>
                </a:solidFill>
                <a:latin typeface="Canva Sans Bold"/>
                <a:ea typeface="Canva Sans Bold"/>
                <a:cs typeface="Canva Sans Bold"/>
                <a:sym typeface="Canva Sans Bold"/>
              </a:rPr>
              <a:t>Model 2 - CNN (Convolutional Neural Network)</a:t>
            </a:r>
          </a:p>
        </p:txBody>
      </p:sp>
      <p:sp>
        <p:nvSpPr>
          <p:cNvPr name="TextBox 4" id="4"/>
          <p:cNvSpPr txBox="true"/>
          <p:nvPr/>
        </p:nvSpPr>
        <p:spPr>
          <a:xfrm rot="0">
            <a:off x="2282583" y="3706543"/>
            <a:ext cx="13332594" cy="53809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Both models are trained using the cleaned and tokenized text data. We use categorical cross-entropy loss and accuracy as evaluation metrics to compare the performance of each model.</a:t>
            </a:r>
          </a:p>
          <a:p>
            <a:pPr algn="ctr">
              <a:lnSpc>
                <a:spcPts val="4759"/>
              </a:lnSpc>
            </a:pPr>
          </a:p>
          <a:p>
            <a:pPr algn="ctr">
              <a:lnSpc>
                <a:spcPts val="4759"/>
              </a:lnSpc>
            </a:pPr>
            <a:r>
              <a:rPr lang="en-US" sz="3399">
                <a:solidFill>
                  <a:srgbClr val="FFFFFF"/>
                </a:solidFill>
                <a:latin typeface="Canva Sans"/>
                <a:ea typeface="Canva Sans"/>
                <a:cs typeface="Canva Sans"/>
                <a:sym typeface="Canva Sans"/>
              </a:rPr>
              <a:t>After training, both models (LSTM and CNN) are evaluated based on accuracy and other metrics such as precision, recall, and F1-score. The goal is to determine which model performs best in detecting emotional states.</a:t>
            </a:r>
          </a:p>
          <a:p>
            <a:pPr algn="ct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26247"/>
            <a:ext cx="8296125" cy="8019186"/>
          </a:xfrm>
          <a:custGeom>
            <a:avLst/>
            <a:gdLst/>
            <a:ahLst/>
            <a:cxnLst/>
            <a:rect r="r" b="b" t="t" l="l"/>
            <a:pathLst>
              <a:path h="8019186" w="8296125">
                <a:moveTo>
                  <a:pt x="0" y="0"/>
                </a:moveTo>
                <a:lnTo>
                  <a:pt x="8296125" y="0"/>
                </a:lnTo>
                <a:lnTo>
                  <a:pt x="8296125" y="8019187"/>
                </a:lnTo>
                <a:lnTo>
                  <a:pt x="0" y="8019187"/>
                </a:lnTo>
                <a:lnTo>
                  <a:pt x="0" y="0"/>
                </a:lnTo>
                <a:close/>
              </a:path>
            </a:pathLst>
          </a:custGeom>
          <a:blipFill>
            <a:blip r:embed="rId2"/>
            <a:stretch>
              <a:fillRect l="0" t="0" r="0" b="0"/>
            </a:stretch>
          </a:blipFill>
        </p:spPr>
      </p:sp>
      <p:sp>
        <p:nvSpPr>
          <p:cNvPr name="TextBox 3" id="3"/>
          <p:cNvSpPr txBox="true"/>
          <p:nvPr/>
        </p:nvSpPr>
        <p:spPr>
          <a:xfrm rot="0">
            <a:off x="3748374" y="159703"/>
            <a:ext cx="9629418"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Output &amp; Results</a:t>
            </a:r>
          </a:p>
        </p:txBody>
      </p:sp>
      <p:sp>
        <p:nvSpPr>
          <p:cNvPr name="TextBox 4" id="4"/>
          <p:cNvSpPr txBox="true"/>
          <p:nvPr/>
        </p:nvSpPr>
        <p:spPr>
          <a:xfrm rot="0">
            <a:off x="9664405" y="1659572"/>
            <a:ext cx="7745101" cy="4357182"/>
          </a:xfrm>
          <a:prstGeom prst="rect">
            <a:avLst/>
          </a:prstGeom>
        </p:spPr>
        <p:txBody>
          <a:bodyPr anchor="t" rtlCol="false" tIns="0" lIns="0" bIns="0" rIns="0">
            <a:spAutoFit/>
          </a:bodyPr>
          <a:lstStyle/>
          <a:p>
            <a:pPr algn="l">
              <a:lnSpc>
                <a:spcPts val="4964"/>
              </a:lnSpc>
            </a:pPr>
            <a:r>
              <a:rPr lang="en-US" sz="3545">
                <a:solidFill>
                  <a:srgbClr val="FFFFFF"/>
                </a:solidFill>
                <a:latin typeface="Canva Sans"/>
                <a:ea typeface="Canva Sans"/>
                <a:cs typeface="Canva Sans"/>
                <a:sym typeface="Canva Sans"/>
              </a:rPr>
              <a:t>The LSTM model achieved an accuracy of X% and the CNN model achieved an accuracy of Y%. Detailed performance metrics for both models show their effectiveness in classifying mental health-related conversations.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3364479" y="3827567"/>
            <a:ext cx="11559042" cy="29806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This project demonstrates the potential of NLP in mental health analysis. The models developed can serve as a tool to assist mental health professionals in identifying emotional states from text data, contributing to early detection and better support.</a:t>
            </a:r>
          </a:p>
        </p:txBody>
      </p:sp>
      <p:sp>
        <p:nvSpPr>
          <p:cNvPr name="TextBox 3" id="3"/>
          <p:cNvSpPr txBox="true"/>
          <p:nvPr/>
        </p:nvSpPr>
        <p:spPr>
          <a:xfrm rot="0">
            <a:off x="3364479" y="857250"/>
            <a:ext cx="11559042"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DAGXJeGZOQY</dc:identifier>
  <dcterms:modified xsi:type="dcterms:W3CDTF">2011-08-01T06:04:30Z</dcterms:modified>
  <cp:revision>1</cp:revision>
  <dc:title>Mental Health Sentiment Analysis Using NLP</dc:title>
</cp:coreProperties>
</file>