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dewithshek/IBM-Intern-Secure-Data-Hiding-in-Im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t>SECURE DATA HIDING IN IMAGES USING STEGANOGRAPHY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56966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YUVRAJ SINGH</a:t>
            </a:r>
          </a:p>
          <a:p>
            <a:r>
              <a:rPr lang="en-US" sz="2000" b="1" dirty="0">
                <a:solidFill>
                  <a:schemeClr val="accent1">
                    <a:lumMod val="75000"/>
                  </a:schemeClr>
                </a:solidFill>
                <a:latin typeface="Arial"/>
                <a:cs typeface="Arial"/>
              </a:rPr>
              <a:t>College Name &amp; Department : </a:t>
            </a:r>
            <a:r>
              <a:rPr lang="en-US" b="1" dirty="0">
                <a:solidFill>
                  <a:schemeClr val="accent1">
                    <a:lumMod val="75000"/>
                  </a:schemeClr>
                </a:solidFill>
              </a:rPr>
              <a:t>MAHARANA INSTITUTE OF PROFESSIONAL STUDIES  ( (B.TECH.) IN COMPUTER SCIENCE AND ENGINEERING (SPECIALIZATION IN ARTIFICIAL INTELLIGENCE &amp; MACHINE LEARNING)</a:t>
            </a:r>
            <a:endParaRPr lang="en-US" b="1" i="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40017"/>
            <a:ext cx="11029615" cy="4673324"/>
          </a:xfrm>
        </p:spPr>
        <p:txBody>
          <a:bodyPr/>
          <a:lstStyle/>
          <a:p>
            <a:pPr marL="0" indent="0">
              <a:buNone/>
            </a:pPr>
            <a:r>
              <a:rPr lang="en-US" dirty="0"/>
              <a:t>✅ Implement multi-language support.</a:t>
            </a:r>
          </a:p>
          <a:p>
            <a:pPr marL="0" indent="0">
              <a:buNone/>
            </a:pPr>
            <a:r>
              <a:rPr lang="en-US" dirty="0"/>
              <a:t>✅ Add advanced encryption algorithms for enhanced security.</a:t>
            </a:r>
          </a:p>
          <a:p>
            <a:pPr marL="0" indent="0">
              <a:buNone/>
            </a:pPr>
            <a:r>
              <a:rPr lang="en-US" dirty="0"/>
              <a:t>✅ Develop a mobile application for on-the-go encryption and decryption.</a:t>
            </a:r>
          </a:p>
          <a:p>
            <a:pPr marL="0" indent="0">
              <a:buNone/>
            </a:pPr>
            <a:r>
              <a:rPr lang="en-US" dirty="0"/>
              <a:t>✅ Integrate cloud storage options for secure data backup and retrieval.</a:t>
            </a:r>
          </a:p>
          <a:p>
            <a:pPr marL="0" indent="0">
              <a:buNone/>
            </a:pPr>
            <a:r>
              <a:rPr lang="en-US" dirty="0"/>
              <a:t>✅ Enhance user interface for a more intuitive and seamless experience.</a:t>
            </a:r>
          </a:p>
          <a:p>
            <a:pPr marL="0" indent="0">
              <a:buNone/>
            </a:pPr>
            <a:r>
              <a:rPr lang="en-US" dirty="0"/>
              <a:t>✅ Implement real-time collaboration features for team-based encryption and decryption tasks.</a:t>
            </a:r>
          </a:p>
          <a:p>
            <a:pPr marL="0" indent="0">
              <a:buNone/>
            </a:pPr>
            <a:r>
              <a:rPr lang="en-US" dirty="0"/>
              <a:t>✅ Add support for various image formats to increase compatibility and flexibility.</a:t>
            </a:r>
          </a:p>
          <a:p>
            <a:pPr marL="0" indent="0">
              <a:buNone/>
            </a:pPr>
            <a:r>
              <a:rPr lang="en-US" dirty="0"/>
              <a:t>✅ Develop a browser extension for quick and easy access to encryption and decryption tools.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effectLst/>
              </a:rPr>
              <a:t>There is a critical need for a secure method to hide and protect confidential messages within digital images. Traditional encryption methods are not sufficient. The challenge is to create a web-based application that uses advanced encryption and steganography to securely encrypt and decrypt messages within images, ensuring only authorized access.</a:t>
            </a:r>
          </a:p>
          <a:p>
            <a:pPr marL="0" indent="0">
              <a:buNone/>
            </a:pP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8565" y="702156"/>
            <a:ext cx="11613485" cy="7019444"/>
          </a:xfrm>
        </p:spPr>
        <p:txBody>
          <a:bodyPr vert="horz" lIns="91440" tIns="45720" rIns="91440" bIns="45720" rtlCol="0" anchor="ctr">
            <a:noAutofit/>
          </a:bodyPr>
          <a:lstStyle/>
          <a:p>
            <a:pPr marL="0" indent="0">
              <a:buNone/>
            </a:pPr>
            <a:r>
              <a:rPr lang="en-IN" sz="1600" b="1" dirty="0">
                <a:solidFill>
                  <a:schemeClr val="accent1">
                    <a:lumMod val="75000"/>
                  </a:schemeClr>
                </a:solidFill>
              </a:rPr>
              <a:t>LIBRARIES :</a:t>
            </a:r>
          </a:p>
          <a:p>
            <a:pPr marL="0" indent="0">
              <a:buNone/>
            </a:pPr>
            <a:r>
              <a:rPr lang="en-IN" sz="1400" b="1" dirty="0">
                <a:solidFill>
                  <a:schemeClr val="accent1">
                    <a:lumMod val="75000"/>
                  </a:schemeClr>
                </a:solidFill>
              </a:rPr>
              <a:t>Frontend</a:t>
            </a:r>
          </a:p>
          <a:p>
            <a:pPr marL="0" indent="0">
              <a:buNone/>
            </a:pPr>
            <a:r>
              <a:rPr lang="en-IN" sz="1400" b="1" dirty="0"/>
              <a:t>HTML</a:t>
            </a:r>
            <a:r>
              <a:rPr lang="en-IN" sz="1400" dirty="0"/>
              <a:t>: Markup language for creating the structure of the web pages.</a:t>
            </a:r>
          </a:p>
          <a:p>
            <a:pPr marL="0" indent="0">
              <a:buNone/>
            </a:pPr>
            <a:r>
              <a:rPr lang="en-IN" sz="1400" b="1" dirty="0"/>
              <a:t>CSS (Tailwind CSS)</a:t>
            </a:r>
            <a:r>
              <a:rPr lang="en-IN" sz="1400" dirty="0"/>
              <a:t>: Utility-first CSS framework for designing responsive and modern user interfaces.</a:t>
            </a:r>
          </a:p>
          <a:p>
            <a:pPr marL="0" indent="0">
              <a:buNone/>
            </a:pPr>
            <a:r>
              <a:rPr lang="en-IN" sz="1400" b="1" dirty="0"/>
              <a:t>TypeScript</a:t>
            </a:r>
            <a:r>
              <a:rPr lang="en-IN" sz="1400" dirty="0"/>
              <a:t>: Superset of JavaScript that adds static types for better code quality and maintainability.</a:t>
            </a:r>
          </a:p>
          <a:p>
            <a:pPr marL="0" indent="0">
              <a:buNone/>
            </a:pPr>
            <a:r>
              <a:rPr lang="en-IN" sz="1400" b="1" dirty="0"/>
              <a:t>React</a:t>
            </a:r>
            <a:r>
              <a:rPr lang="en-IN" sz="1400" dirty="0"/>
              <a:t>: JavaScript library for building user interfaces, enabling the creation of reusable UI components.</a:t>
            </a:r>
          </a:p>
          <a:p>
            <a:pPr marL="0" indent="0">
              <a:buNone/>
            </a:pPr>
            <a:r>
              <a:rPr lang="en-IN" sz="1400" b="1" dirty="0" err="1"/>
              <a:t>Vite</a:t>
            </a:r>
            <a:r>
              <a:rPr lang="en-IN" sz="1400" dirty="0"/>
              <a:t>: Next-generation frontend tooling for fast development and build processes.</a:t>
            </a:r>
            <a:endParaRPr lang="en-IN" sz="1400" b="1" dirty="0"/>
          </a:p>
          <a:p>
            <a:pPr marL="0" indent="0">
              <a:buNone/>
            </a:pPr>
            <a:r>
              <a:rPr lang="en-IN" sz="1400" b="1" dirty="0">
                <a:solidFill>
                  <a:schemeClr val="accent1">
                    <a:lumMod val="75000"/>
                  </a:schemeClr>
                </a:solidFill>
              </a:rPr>
              <a:t>Backend</a:t>
            </a:r>
          </a:p>
          <a:p>
            <a:pPr marL="0" indent="0">
              <a:buNone/>
            </a:pPr>
            <a:r>
              <a:rPr lang="en-IN" sz="1400" b="1" dirty="0"/>
              <a:t>Python</a:t>
            </a:r>
            <a:r>
              <a:rPr lang="en-IN" sz="1400" dirty="0"/>
              <a:t>: High-level programming language used for server-side logic.</a:t>
            </a:r>
          </a:p>
          <a:p>
            <a:pPr marL="0" indent="0">
              <a:buNone/>
            </a:pPr>
            <a:r>
              <a:rPr lang="en-IN" sz="1400" b="1" dirty="0"/>
              <a:t>Flask</a:t>
            </a:r>
            <a:r>
              <a:rPr lang="en-IN" sz="1400" dirty="0"/>
              <a:t>: Lightweight WSGI web application framework for Python, used to build the backend server.</a:t>
            </a:r>
          </a:p>
          <a:p>
            <a:pPr marL="0" indent="0">
              <a:buNone/>
            </a:pPr>
            <a:r>
              <a:rPr lang="en-IN" sz="1400" b="1" dirty="0"/>
              <a:t>Pillow</a:t>
            </a:r>
            <a:r>
              <a:rPr lang="en-IN" sz="1400" dirty="0"/>
              <a:t>: Python Imaging Library (PIL) fork, used for opening, manipulating, and saving image files.</a:t>
            </a:r>
          </a:p>
          <a:p>
            <a:pPr marL="0" indent="0">
              <a:buNone/>
            </a:pPr>
            <a:r>
              <a:rPr lang="en-IN" sz="1400" b="1" dirty="0"/>
              <a:t>OpenCV</a:t>
            </a:r>
            <a:r>
              <a:rPr lang="en-IN" sz="1400" dirty="0"/>
              <a:t>: Library of programming functions mainly aimed at real-time computer vision, used for advanced image processing tasks.</a:t>
            </a:r>
            <a:br>
              <a:rPr lang="en-IN" sz="1400" dirty="0"/>
            </a:br>
            <a:br>
              <a:rPr lang="en-IN" sz="1400" dirty="0"/>
            </a:br>
            <a:r>
              <a:rPr lang="en-IN" sz="1600" b="1" dirty="0">
                <a:solidFill>
                  <a:schemeClr val="accent1">
                    <a:lumMod val="75000"/>
                  </a:schemeClr>
                </a:solidFill>
              </a:rPr>
              <a:t>PLATFORMS</a:t>
            </a:r>
            <a:r>
              <a:rPr lang="en-IN" sz="1400" b="1" dirty="0">
                <a:solidFill>
                  <a:schemeClr val="accent1">
                    <a:lumMod val="75000"/>
                  </a:schemeClr>
                </a:solidFill>
              </a:rPr>
              <a:t> :</a:t>
            </a:r>
          </a:p>
          <a:p>
            <a:pPr marL="0" indent="0">
              <a:buNone/>
            </a:pPr>
            <a:r>
              <a:rPr lang="en-IN" sz="1400" b="1" dirty="0">
                <a:solidFill>
                  <a:schemeClr val="tx1"/>
                </a:solidFill>
              </a:rPr>
              <a:t>VS CODE</a:t>
            </a:r>
          </a:p>
          <a:p>
            <a:pPr marL="0" indent="0">
              <a:buNone/>
            </a:pPr>
            <a:r>
              <a:rPr lang="en-IN" sz="1400" b="1" dirty="0">
                <a:solidFill>
                  <a:schemeClr val="tx1"/>
                </a:solidFill>
              </a:rPr>
              <a:t>GITHUB</a:t>
            </a:r>
          </a:p>
          <a:p>
            <a:pPr marL="0" indent="0">
              <a:buNone/>
            </a:pPr>
            <a:endParaRPr lang="en-IN" sz="1400" b="1" dirty="0">
              <a:solidFill>
                <a:schemeClr val="accent1">
                  <a:lumMod val="75000"/>
                </a:schemeClr>
              </a:solidFill>
            </a:endParaRPr>
          </a:p>
          <a:p>
            <a:pPr marL="0" indent="0">
              <a:buNone/>
            </a:pPr>
            <a:endParaRPr lang="en-IN" sz="1400" b="1" dirty="0">
              <a:solidFill>
                <a:schemeClr val="accent1">
                  <a:lumMod val="7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432603"/>
          </a:xfrm>
        </p:spPr>
        <p:txBody>
          <a:bodyPr>
            <a:normAutofit fontScale="85000" lnSpcReduction="10000"/>
          </a:bodyPr>
          <a:lstStyle/>
          <a:p>
            <a:pPr marL="0" indent="0">
              <a:buNone/>
            </a:pPr>
            <a:r>
              <a:rPr lang="en-IN" sz="2600" b="1" dirty="0">
                <a:solidFill>
                  <a:schemeClr val="accent2"/>
                </a:solidFill>
              </a:rPr>
              <a:t>Unique features</a:t>
            </a:r>
            <a:br>
              <a:rPr lang="en-IN" sz="1800" b="1" dirty="0">
                <a:solidFill>
                  <a:srgbClr val="0F0F0F"/>
                </a:solidFill>
              </a:rPr>
            </a:br>
            <a:r>
              <a:rPr lang="en-US" sz="2000" dirty="0">
                <a:effectLst/>
              </a:rPr>
              <a:t>What makes this project stand out from other projects are its unique features and robust technology stack:</a:t>
            </a:r>
          </a:p>
          <a:p>
            <a:pPr>
              <a:buFont typeface="+mj-lt"/>
              <a:buAutoNum type="arabicPeriod"/>
            </a:pPr>
            <a:r>
              <a:rPr lang="en-US" sz="2000" b="1" dirty="0"/>
              <a:t>Advanced Encryption and Decryption</a:t>
            </a:r>
            <a:r>
              <a:rPr lang="en-US" sz="2000" dirty="0"/>
              <a:t>: The project uses state-of-the-art encryption algorithms to securely hide and retrieve messages within images, ensuring maximum data protection.</a:t>
            </a:r>
          </a:p>
          <a:p>
            <a:pPr>
              <a:buFont typeface="+mj-lt"/>
              <a:buAutoNum type="arabicPeriod"/>
            </a:pPr>
            <a:r>
              <a:rPr lang="en-US" sz="2000" b="1" dirty="0"/>
              <a:t>Password Protection</a:t>
            </a:r>
            <a:r>
              <a:rPr lang="en-US" sz="2000" dirty="0"/>
              <a:t>: Incorrect passwords generate random characters and symbols, adding an extra layer of security by safeguarding against unauthorized access.</a:t>
            </a:r>
          </a:p>
          <a:p>
            <a:pPr>
              <a:buFont typeface="+mj-lt"/>
              <a:buAutoNum type="arabicPeriod"/>
            </a:pPr>
            <a:r>
              <a:rPr lang="en-US" sz="2000" b="1" dirty="0"/>
              <a:t>Multi-Technology Integration</a:t>
            </a:r>
            <a:r>
              <a:rPr lang="en-US" sz="2000" dirty="0"/>
              <a:t>: Combines the power of HTML, CSS (Tailwind CSS), TypeScript, React, </a:t>
            </a:r>
            <a:r>
              <a:rPr lang="en-US" sz="2000" dirty="0" err="1"/>
              <a:t>Vite</a:t>
            </a:r>
            <a:r>
              <a:rPr lang="en-US" sz="2000" dirty="0"/>
              <a:t> for the frontend, and Python (Flask), Pillow for the backend, creating a seamless and efficient user experience.</a:t>
            </a:r>
          </a:p>
          <a:p>
            <a:pPr>
              <a:buFont typeface="+mj-lt"/>
              <a:buAutoNum type="arabicPeriod"/>
            </a:pPr>
            <a:r>
              <a:rPr lang="en-US" sz="2000" b="1" dirty="0"/>
              <a:t>User-Friendly Interface</a:t>
            </a:r>
            <a:r>
              <a:rPr lang="en-US" sz="2000" dirty="0"/>
              <a:t>: Built with React, the application offers an intuitive and responsive interface, making it easy for users to encrypt and decrypt messages.</a:t>
            </a:r>
          </a:p>
          <a:p>
            <a:pPr>
              <a:buFont typeface="+mj-lt"/>
              <a:buAutoNum type="arabicPeriod"/>
            </a:pPr>
            <a:r>
              <a:rPr lang="en-US" sz="2000" b="1" dirty="0"/>
              <a:t>Future-Ready Enhancements</a:t>
            </a:r>
            <a:r>
              <a:rPr lang="en-US" sz="2000" dirty="0"/>
              <a:t>: Plans for multi-language support, advanced encryption algorithms, and a mobile application ensure that the project remains relevant and useful in the future.</a:t>
            </a:r>
          </a:p>
          <a:p>
            <a:pPr>
              <a:buFont typeface="+mj-lt"/>
              <a:buAutoNum type="arabicPeriod"/>
            </a:pPr>
            <a:r>
              <a:rPr lang="en-US" sz="2000" b="1" dirty="0"/>
              <a:t>Educational Value</a:t>
            </a:r>
            <a:r>
              <a:rPr lang="en-US" sz="2000" dirty="0"/>
              <a:t>: As part of the IBM Cyber Security Internship, this project not only provides practical solutions but also serves as an educational tool for learning about cybersecurity and steganography.</a:t>
            </a:r>
          </a:p>
          <a:p>
            <a:r>
              <a:rPr lang="en-US" sz="2000" dirty="0">
                <a:effectLst/>
              </a:rPr>
              <a:t>These features collectively make the project a standout in the field of secure data hiding and encryption.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967304"/>
            <a:ext cx="11029615" cy="6134100"/>
          </a:xfrm>
        </p:spPr>
        <p:txBody>
          <a:bodyPr>
            <a:noAutofit/>
          </a:bodyPr>
          <a:lstStyle/>
          <a:p>
            <a:pPr>
              <a:buFont typeface="Arial" panose="020B0604020202020204" pitchFamily="34" charset="0"/>
              <a:buChar char="•"/>
            </a:pPr>
            <a:r>
              <a:rPr lang="en-US" sz="1800" b="1" dirty="0">
                <a:effectLst/>
              </a:rPr>
              <a:t>Media and Journalism:</a:t>
            </a:r>
            <a:r>
              <a:rPr lang="en-US" sz="1800" b="1" dirty="0"/>
              <a:t> </a:t>
            </a:r>
            <a:r>
              <a:rPr lang="en-US" sz="1800" dirty="0"/>
              <a:t>Journalists needing to protect sensitive information.</a:t>
            </a:r>
          </a:p>
          <a:p>
            <a:pPr>
              <a:buFont typeface="Arial" panose="020B0604020202020204" pitchFamily="34" charset="0"/>
              <a:buChar char="•"/>
            </a:pPr>
            <a:r>
              <a:rPr lang="en-US" sz="1800" b="1" dirty="0">
                <a:effectLst/>
              </a:rPr>
              <a:t>Corporate and Business:</a:t>
            </a:r>
            <a:r>
              <a:rPr lang="en-US" sz="1800" b="1" dirty="0"/>
              <a:t> </a:t>
            </a:r>
            <a:r>
              <a:rPr lang="en-US" sz="1800" dirty="0"/>
              <a:t>Corporate employees sharing confidential business data.</a:t>
            </a:r>
          </a:p>
          <a:p>
            <a:pPr>
              <a:buFont typeface="Arial" panose="020B0604020202020204" pitchFamily="34" charset="0"/>
              <a:buChar char="•"/>
            </a:pPr>
            <a:r>
              <a:rPr lang="en-US" sz="1800" b="1" dirty="0">
                <a:effectLst/>
              </a:rPr>
              <a:t>Government and Law Enforcement:</a:t>
            </a:r>
            <a:r>
              <a:rPr lang="en-US" sz="1800" b="1" dirty="0"/>
              <a:t> </a:t>
            </a:r>
            <a:r>
              <a:rPr lang="en-US" sz="1800" dirty="0"/>
              <a:t>Government officials handling classified information.</a:t>
            </a:r>
          </a:p>
          <a:p>
            <a:pPr>
              <a:buFont typeface="Arial" panose="020B0604020202020204" pitchFamily="34" charset="0"/>
              <a:buChar char="•"/>
            </a:pPr>
            <a:r>
              <a:rPr lang="en-US" sz="1800" b="1" dirty="0">
                <a:effectLst/>
              </a:rPr>
              <a:t>Healthcare:</a:t>
            </a:r>
            <a:r>
              <a:rPr lang="en-US" sz="1800" b="1" dirty="0"/>
              <a:t> </a:t>
            </a:r>
            <a:r>
              <a:rPr lang="en-US" sz="1800" dirty="0"/>
              <a:t>Healthcare professionals safeguarding patient records.</a:t>
            </a:r>
          </a:p>
          <a:p>
            <a:pPr>
              <a:buFont typeface="Arial" panose="020B0604020202020204" pitchFamily="34" charset="0"/>
              <a:buChar char="•"/>
            </a:pPr>
            <a:r>
              <a:rPr lang="en-US" sz="1800" b="1" dirty="0">
                <a:effectLst/>
              </a:rPr>
              <a:t>Legal:</a:t>
            </a:r>
            <a:r>
              <a:rPr lang="en-US" sz="1800" b="1" dirty="0"/>
              <a:t> </a:t>
            </a:r>
            <a:r>
              <a:rPr lang="en-US" sz="1800" dirty="0"/>
              <a:t>Legal professionals protecting client confidentiality.</a:t>
            </a:r>
          </a:p>
          <a:p>
            <a:pPr>
              <a:buFont typeface="Arial" panose="020B0604020202020204" pitchFamily="34" charset="0"/>
              <a:buChar char="•"/>
            </a:pPr>
            <a:r>
              <a:rPr lang="en-US" sz="1800" b="1" dirty="0">
                <a:effectLst/>
              </a:rPr>
              <a:t>Education: </a:t>
            </a:r>
            <a:r>
              <a:rPr lang="en-US" sz="1800" dirty="0"/>
              <a:t>Researchers and academics working with sensitive information.</a:t>
            </a:r>
          </a:p>
          <a:p>
            <a:pPr>
              <a:buFont typeface="Arial" panose="020B0604020202020204" pitchFamily="34" charset="0"/>
              <a:buChar char="•"/>
            </a:pPr>
            <a:r>
              <a:rPr lang="en-US" sz="1800" b="1" dirty="0">
                <a:effectLst/>
              </a:rPr>
              <a:t>Financial Institutions:</a:t>
            </a:r>
            <a:r>
              <a:rPr lang="en-US" sz="1800" b="1" dirty="0"/>
              <a:t> </a:t>
            </a:r>
            <a:r>
              <a:rPr lang="en-US" sz="1800" dirty="0"/>
              <a:t>Financial institutions accessing secure communications.</a:t>
            </a:r>
          </a:p>
          <a:p>
            <a:pPr>
              <a:buFont typeface="Arial" panose="020B0604020202020204" pitchFamily="34" charset="0"/>
              <a:buChar char="•"/>
            </a:pPr>
            <a:r>
              <a:rPr lang="en-US" sz="1800" b="1" dirty="0">
                <a:effectLst/>
              </a:rPr>
              <a:t>Non-Profit Organizations:</a:t>
            </a:r>
            <a:r>
              <a:rPr lang="en-US" sz="1800" b="1" dirty="0"/>
              <a:t> </a:t>
            </a:r>
            <a:r>
              <a:rPr lang="en-US" sz="1800" dirty="0"/>
              <a:t>Non-profit organizations protecting donor information.</a:t>
            </a:r>
          </a:p>
          <a:p>
            <a:pPr>
              <a:buFont typeface="Arial" panose="020B0604020202020204" pitchFamily="34" charset="0"/>
              <a:buChar char="•"/>
            </a:pPr>
            <a:r>
              <a:rPr lang="en-US" sz="1800" b="1" dirty="0">
                <a:effectLst/>
              </a:rPr>
              <a:t>IT and Cybersecurity:</a:t>
            </a:r>
            <a:r>
              <a:rPr lang="en-US" sz="1800" b="1" dirty="0"/>
              <a:t> </a:t>
            </a:r>
            <a:r>
              <a:rPr lang="en-US" sz="1800" dirty="0"/>
              <a:t>IT administrators ensuring data security within an organization.</a:t>
            </a:r>
          </a:p>
          <a:p>
            <a:pPr>
              <a:buFont typeface="Arial" panose="020B0604020202020204" pitchFamily="34" charset="0"/>
              <a:buChar char="•"/>
            </a:pPr>
            <a:r>
              <a:rPr lang="en-US" sz="1800" b="1" dirty="0">
                <a:effectLst/>
              </a:rPr>
              <a:t>Individuals:</a:t>
            </a:r>
            <a:r>
              <a:rPr lang="en-US" sz="1800" b="1" dirty="0"/>
              <a:t> </a:t>
            </a:r>
            <a:r>
              <a:rPr lang="en-US" sz="1800" dirty="0"/>
              <a:t>Individuals wanting to secure personal messages or data.</a:t>
            </a:r>
          </a:p>
          <a:p>
            <a:pPr marL="0" indent="0">
              <a:buNone/>
            </a:pPr>
            <a:br>
              <a:rPr lang="en-US" sz="1800" dirty="0"/>
            </a:br>
            <a:br>
              <a:rPr lang="en-US" sz="1800" dirty="0"/>
            </a:br>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551958"/>
            <a:ext cx="11029616" cy="530296"/>
          </a:xfrm>
        </p:spPr>
        <p:txBody>
          <a:bodyPr/>
          <a:lstStyle/>
          <a:p>
            <a:r>
              <a:rPr lang="en-IN" dirty="0">
                <a:solidFill>
                  <a:schemeClr val="accent1"/>
                </a:solidFill>
              </a:rPr>
              <a:t>Results</a:t>
            </a:r>
          </a:p>
        </p:txBody>
      </p:sp>
      <p:sp>
        <p:nvSpPr>
          <p:cNvPr id="12" name="TextBox 11">
            <a:extLst>
              <a:ext uri="{FF2B5EF4-FFF2-40B4-BE49-F238E27FC236}">
                <a16:creationId xmlns:a16="http://schemas.microsoft.com/office/drawing/2014/main" id="{D98A039D-5543-DE12-35D4-82110636706C}"/>
              </a:ext>
            </a:extLst>
          </p:cNvPr>
          <p:cNvSpPr txBox="1"/>
          <p:nvPr/>
        </p:nvSpPr>
        <p:spPr>
          <a:xfrm>
            <a:off x="2773763" y="910914"/>
            <a:ext cx="810185" cy="369332"/>
          </a:xfrm>
          <a:prstGeom prst="rect">
            <a:avLst/>
          </a:prstGeom>
          <a:noFill/>
        </p:spPr>
        <p:txBody>
          <a:bodyPr wrap="square">
            <a:spAutoFit/>
          </a:bodyPr>
          <a:lstStyle/>
          <a:p>
            <a:r>
              <a:rPr lang="en-US" b="1" dirty="0">
                <a:solidFill>
                  <a:schemeClr val="accent1"/>
                </a:solidFill>
              </a:rPr>
              <a:t>CODE</a:t>
            </a:r>
          </a:p>
        </p:txBody>
      </p:sp>
      <p:pic>
        <p:nvPicPr>
          <p:cNvPr id="6" name="Picture 5">
            <a:extLst>
              <a:ext uri="{FF2B5EF4-FFF2-40B4-BE49-F238E27FC236}">
                <a16:creationId xmlns:a16="http://schemas.microsoft.com/office/drawing/2014/main" id="{DE24F977-D9A9-C7FE-8684-C307D9BD4806}"/>
              </a:ext>
            </a:extLst>
          </p:cNvPr>
          <p:cNvPicPr>
            <a:picLocks noChangeAspect="1"/>
          </p:cNvPicPr>
          <p:nvPr/>
        </p:nvPicPr>
        <p:blipFill>
          <a:blip r:embed="rId2"/>
          <a:stretch>
            <a:fillRect/>
          </a:stretch>
        </p:blipFill>
        <p:spPr>
          <a:xfrm>
            <a:off x="5994630" y="1260284"/>
            <a:ext cx="6097302" cy="3791052"/>
          </a:xfrm>
          <a:prstGeom prst="rect">
            <a:avLst/>
          </a:prstGeom>
        </p:spPr>
      </p:pic>
      <p:pic>
        <p:nvPicPr>
          <p:cNvPr id="11" name="Content Placeholder 10">
            <a:extLst>
              <a:ext uri="{FF2B5EF4-FFF2-40B4-BE49-F238E27FC236}">
                <a16:creationId xmlns:a16="http://schemas.microsoft.com/office/drawing/2014/main" id="{414EA973-4469-1ED1-C08B-F4917F1A071C}"/>
              </a:ext>
            </a:extLst>
          </p:cNvPr>
          <p:cNvPicPr>
            <a:picLocks noGrp="1" noChangeAspect="1"/>
          </p:cNvPicPr>
          <p:nvPr>
            <p:ph idx="1"/>
          </p:nvPr>
        </p:nvPicPr>
        <p:blipFill>
          <a:blip r:embed="rId3"/>
          <a:stretch>
            <a:fillRect/>
          </a:stretch>
        </p:blipFill>
        <p:spPr>
          <a:xfrm>
            <a:off x="37518" y="1260284"/>
            <a:ext cx="5957112" cy="3791052"/>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603708"/>
            <a:ext cx="11029615" cy="3650583"/>
          </a:xfrm>
        </p:spPr>
        <p:txBody>
          <a:bodyPr>
            <a:normAutofit fontScale="92500"/>
          </a:bodyPr>
          <a:lstStyle/>
          <a:p>
            <a:pPr marL="0" indent="0">
              <a:lnSpc>
                <a:spcPct val="150000"/>
              </a:lnSpc>
              <a:buNone/>
            </a:pPr>
            <a:r>
              <a:rPr lang="en-US" sz="1800" dirty="0"/>
              <a:t>In conclusion, the IBM-Intern-Secure-Data-Hiding-in-Image-Using-Steganography project successfully addresses the critical need for secure data transmission in our increasingly digital world. By leveraging advanced technologies such as HTML, CSS (Tailwind CSS), TypeScript, React, </a:t>
            </a:r>
            <a:r>
              <a:rPr lang="en-US" sz="1800" dirty="0" err="1"/>
              <a:t>Vite</a:t>
            </a:r>
            <a:r>
              <a:rPr lang="en-US" sz="1800" dirty="0"/>
              <a:t>, Python (Flask), and Pillow, this web application provides a robust solution for encrypting and decrypting messages hidden within images. The implementation of steganography ensures that sensitive information remains confidential and protected from unauthorized access. This project not only demonstrates the potential of combining modern web development frameworks with cybersecurity principles but also sets the stage for future enhancements, including multi-language support, advanced encryption algorithms, and mobile application development. Through this initiative, we have taken a significant step towards safeguarding digital communication and ensuring privacy in the digital age.</a:t>
            </a:r>
            <a:endParaRPr lang="en-IN" sz="1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791368"/>
            <a:ext cx="11029615" cy="1637632"/>
          </a:xfrm>
        </p:spPr>
        <p:txBody>
          <a:bodyPr>
            <a:normAutofit/>
          </a:bodyPr>
          <a:lstStyle/>
          <a:p>
            <a:pPr marL="0" indent="0">
              <a:buNone/>
            </a:pPr>
            <a:r>
              <a:rPr lang="en-IN" sz="2000" b="1" dirty="0"/>
              <a:t>Live Website URL</a:t>
            </a:r>
            <a:r>
              <a:rPr lang="en-IN" sz="2000" dirty="0"/>
              <a:t>: </a:t>
            </a:r>
            <a:r>
              <a:rPr lang="en-IN" sz="2000" b="1" i="0" dirty="0">
                <a:solidFill>
                  <a:srgbClr val="F0F6FC"/>
                </a:solidFill>
                <a:effectLst/>
                <a:latin typeface="-apple-system"/>
              </a:rPr>
              <a:t>  </a:t>
            </a:r>
            <a:r>
              <a:rPr lang="en-IN" sz="2000" b="1" i="0" dirty="0">
                <a:solidFill>
                  <a:srgbClr val="00B0F0"/>
                </a:solidFill>
                <a:effectLst/>
                <a:latin typeface="-apple-system"/>
              </a:rPr>
              <a:t>https://yuvrajsingh64.github.io/Steganography/</a:t>
            </a:r>
          </a:p>
          <a:p>
            <a:pPr marL="0" indent="0">
              <a:buNone/>
            </a:pPr>
            <a:r>
              <a:rPr lang="en-IN" sz="2000" b="1" dirty="0"/>
              <a:t>GitHub Repository URL</a:t>
            </a:r>
            <a:r>
              <a:rPr lang="en-IN" sz="2000" dirty="0">
                <a:hlinkClick r:id="rId2"/>
              </a:rPr>
              <a:t>:</a:t>
            </a:r>
            <a:r>
              <a:rPr lang="en-IN" sz="2000" dirty="0"/>
              <a:t> </a:t>
            </a:r>
            <a:r>
              <a:rPr lang="en-IN" sz="2000" b="1" dirty="0">
                <a:solidFill>
                  <a:srgbClr val="00B0F0"/>
                </a:solidFill>
              </a:rPr>
              <a:t>https://github.com/yuvrajsingh64/Secure-Data-Hiding-in-Image-Using-Steganography-main/tree/main/Secure-Data-Hiding-in-Image-Using-Steganography-main</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868</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YUVRAJ SINGH</cp:lastModifiedBy>
  <cp:revision>30</cp:revision>
  <dcterms:created xsi:type="dcterms:W3CDTF">2021-05-26T16:50:10Z</dcterms:created>
  <dcterms:modified xsi:type="dcterms:W3CDTF">2025-02-15T18:08:28Z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