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Lst>
  <p:sldSz cx="18288000" cy="10287000"/>
  <p:notesSz cx="6858000" cy="9144000"/>
  <p:embeddedFontLst>
    <p:embeddedFont>
      <p:font typeface="Hammersmith One" charset="1" panose="020107030305010605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Open Sans" charset="1" panose="020B0606030504020204"/>
      <p:regular r:id="rId11"/>
    </p:embeddedFont>
    <p:embeddedFont>
      <p:font typeface="Open Sans Bold" charset="1" panose="020B0806030504020204"/>
      <p:regular r:id="rId12"/>
    </p:embeddedFont>
    <p:embeddedFont>
      <p:font typeface="Open Sans Italics" charset="1" panose="020B0606030504020204"/>
      <p:regular r:id="rId13"/>
    </p:embeddedFont>
    <p:embeddedFont>
      <p:font typeface="Open Sans Bold Italics" charset="1" panose="020B0806030504020204"/>
      <p:regular r:id="rId14"/>
    </p:embeddedFont>
    <p:embeddedFont>
      <p:font typeface="Open Sans Extra Bold" charset="1" panose="020B0906030804020204"/>
      <p:regular r:id="rId15"/>
    </p:embeddedFont>
    <p:embeddedFont>
      <p:font typeface="Open Sans Extra Bold Italics" charset="1" panose="020B0906030804020204"/>
      <p:regular r:id="rId16"/>
    </p:embeddedFont>
    <p:embeddedFont>
      <p:font typeface="Inter" charset="1" panose="020B0502030000000004"/>
      <p:regular r:id="rId17"/>
    </p:embeddedFont>
    <p:embeddedFont>
      <p:font typeface="Inter Bold" charset="1" panose="020B0802030000000004"/>
      <p:regular r:id="rId18"/>
    </p:embeddedFont>
    <p:embeddedFont>
      <p:font typeface="Inter Italics" charset="1" panose="020B0502030000000004"/>
      <p:regular r:id="rId19"/>
    </p:embeddedFont>
    <p:embeddedFont>
      <p:font typeface="Inter Bold Italics" charset="1" panose="020B08020300000000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38" Target="slides/slide18.xml" Type="http://schemas.openxmlformats.org/officeDocument/2006/relationships/slide"/><Relationship Id="rId39" Target="slides/slide19.xml" Type="http://schemas.openxmlformats.org/officeDocument/2006/relationships/slide"/><Relationship Id="rId4" Target="theme/theme1.xml" Type="http://schemas.openxmlformats.org/officeDocument/2006/relationships/theme"/><Relationship Id="rId40" Target="slides/slide2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8EE9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740085" y="4019239"/>
            <a:ext cx="6943334" cy="5239061"/>
          </a:xfrm>
          <a:prstGeom prst="rect">
            <a:avLst/>
          </a:prstGeom>
        </p:spPr>
      </p:pic>
      <p:sp>
        <p:nvSpPr>
          <p:cNvPr name="TextBox 3" id="3"/>
          <p:cNvSpPr txBox="true"/>
          <p:nvPr/>
        </p:nvSpPr>
        <p:spPr>
          <a:xfrm rot="0">
            <a:off x="1153626" y="8501329"/>
            <a:ext cx="3940248" cy="895985"/>
          </a:xfrm>
          <a:prstGeom prst="rect">
            <a:avLst/>
          </a:prstGeom>
        </p:spPr>
        <p:txBody>
          <a:bodyPr anchor="t" rtlCol="false" tIns="0" lIns="0" bIns="0" rIns="0">
            <a:spAutoFit/>
          </a:bodyPr>
          <a:lstStyle/>
          <a:p>
            <a:pPr>
              <a:lnSpc>
                <a:spcPts val="3640"/>
              </a:lnSpc>
            </a:pPr>
            <a:r>
              <a:rPr lang="en-US" sz="2600">
                <a:solidFill>
                  <a:srgbClr val="000000"/>
                </a:solidFill>
                <a:latin typeface="Inter"/>
              </a:rPr>
              <a:t>Prepared by</a:t>
            </a:r>
          </a:p>
          <a:p>
            <a:pPr>
              <a:lnSpc>
                <a:spcPts val="3639"/>
              </a:lnSpc>
            </a:pPr>
            <a:r>
              <a:rPr lang="en-US" sz="2599">
                <a:solidFill>
                  <a:srgbClr val="000000"/>
                </a:solidFill>
                <a:latin typeface="Inter Bold"/>
              </a:rPr>
              <a:t>YUVRAJ SINGH</a:t>
            </a:r>
            <a:r>
              <a:rPr lang="en-US" sz="2599">
                <a:solidFill>
                  <a:srgbClr val="000000"/>
                </a:solidFill>
                <a:latin typeface="Inter Bold"/>
              </a:rPr>
              <a:t> </a:t>
            </a:r>
          </a:p>
        </p:txBody>
      </p:sp>
      <p:grpSp>
        <p:nvGrpSpPr>
          <p:cNvPr name="Group 4" id="4"/>
          <p:cNvGrpSpPr/>
          <p:nvPr/>
        </p:nvGrpSpPr>
        <p:grpSpPr>
          <a:xfrm rot="0">
            <a:off x="741478" y="761807"/>
            <a:ext cx="9998607" cy="6514864"/>
            <a:chOff x="0" y="0"/>
            <a:chExt cx="13331476" cy="8686485"/>
          </a:xfrm>
        </p:grpSpPr>
        <p:sp>
          <p:nvSpPr>
            <p:cNvPr name="TextBox 5" id="5"/>
            <p:cNvSpPr txBox="true"/>
            <p:nvPr/>
          </p:nvSpPr>
          <p:spPr>
            <a:xfrm rot="0">
              <a:off x="0" y="914085"/>
              <a:ext cx="12328466" cy="7772400"/>
            </a:xfrm>
            <a:prstGeom prst="rect">
              <a:avLst/>
            </a:prstGeom>
          </p:spPr>
          <p:txBody>
            <a:bodyPr anchor="t" rtlCol="false" tIns="0" lIns="0" bIns="0" rIns="0">
              <a:spAutoFit/>
            </a:bodyPr>
            <a:lstStyle/>
            <a:p>
              <a:pPr>
                <a:lnSpc>
                  <a:spcPts val="11519"/>
                </a:lnSpc>
              </a:pPr>
              <a:r>
                <a:rPr lang="en-US" sz="9600">
                  <a:solidFill>
                    <a:srgbClr val="000000"/>
                  </a:solidFill>
                  <a:latin typeface="Hammersmith One"/>
                </a:rPr>
                <a:t>MEMORY MANAGEMENT &amp;  </a:t>
              </a:r>
              <a:r>
                <a:rPr lang="en-US" sz="9600">
                  <a:solidFill>
                    <a:srgbClr val="FFFFFF"/>
                  </a:solidFill>
                  <a:latin typeface="Hammersmith One"/>
                </a:rPr>
                <a:t>GARBAGE COLLECTION</a:t>
              </a:r>
            </a:p>
          </p:txBody>
        </p:sp>
        <p:sp>
          <p:nvSpPr>
            <p:cNvPr name="TextBox 6" id="6"/>
            <p:cNvSpPr txBox="true"/>
            <p:nvPr/>
          </p:nvSpPr>
          <p:spPr>
            <a:xfrm rot="0">
              <a:off x="0" y="-66675"/>
              <a:ext cx="13331476" cy="676275"/>
            </a:xfrm>
            <a:prstGeom prst="rect">
              <a:avLst/>
            </a:prstGeom>
          </p:spPr>
          <p:txBody>
            <a:bodyPr anchor="t" rtlCol="false" tIns="0" lIns="0" bIns="0" rIns="0">
              <a:spAutoFit/>
            </a:bodyPr>
            <a:lstStyle/>
            <a:p>
              <a:pPr>
                <a:lnSpc>
                  <a:spcPts val="420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9E798"/>
        </a:solidFill>
      </p:bgPr>
    </p:bg>
    <p:spTree>
      <p:nvGrpSpPr>
        <p:cNvPr id="1" name=""/>
        <p:cNvGrpSpPr/>
        <p:nvPr/>
      </p:nvGrpSpPr>
      <p:grpSpPr>
        <a:xfrm>
          <a:off x="0" y="0"/>
          <a:ext cx="0" cy="0"/>
          <a:chOff x="0" y="0"/>
          <a:chExt cx="0" cy="0"/>
        </a:xfrm>
      </p:grpSpPr>
      <p:sp>
        <p:nvSpPr>
          <p:cNvPr name="TextBox 2" id="2"/>
          <p:cNvSpPr txBox="true"/>
          <p:nvPr/>
        </p:nvSpPr>
        <p:spPr>
          <a:xfrm rot="0">
            <a:off x="136984" y="342900"/>
            <a:ext cx="8100858" cy="1371600"/>
          </a:xfrm>
          <a:prstGeom prst="rect">
            <a:avLst/>
          </a:prstGeom>
        </p:spPr>
        <p:txBody>
          <a:bodyPr anchor="t" rtlCol="false" tIns="0" lIns="0" bIns="0" rIns="0">
            <a:spAutoFit/>
          </a:bodyPr>
          <a:lstStyle/>
          <a:p>
            <a:pPr>
              <a:lnSpc>
                <a:spcPts val="10800"/>
              </a:lnSpc>
            </a:pPr>
            <a:r>
              <a:rPr lang="en-US" sz="9000">
                <a:solidFill>
                  <a:srgbClr val="F1F1F1"/>
                </a:solidFill>
                <a:latin typeface="Hammersmith One"/>
              </a:rPr>
              <a:t>Disadvantages</a:t>
            </a:r>
          </a:p>
        </p:txBody>
      </p:sp>
      <p:sp>
        <p:nvSpPr>
          <p:cNvPr name="TextBox 3" id="3"/>
          <p:cNvSpPr txBox="true"/>
          <p:nvPr/>
        </p:nvSpPr>
        <p:spPr>
          <a:xfrm rot="0">
            <a:off x="8237842" y="1723741"/>
            <a:ext cx="9678512" cy="8402525"/>
          </a:xfrm>
          <a:prstGeom prst="rect">
            <a:avLst/>
          </a:prstGeom>
        </p:spPr>
        <p:txBody>
          <a:bodyPr anchor="t" rtlCol="false" tIns="0" lIns="0" bIns="0" rIns="0">
            <a:spAutoFit/>
          </a:bodyPr>
          <a:lstStyle/>
          <a:p>
            <a:pPr>
              <a:lnSpc>
                <a:spcPts val="3749"/>
              </a:lnSpc>
            </a:pPr>
            <a:r>
              <a:rPr lang="en-US" sz="2883">
                <a:solidFill>
                  <a:srgbClr val="000000"/>
                </a:solidFill>
                <a:latin typeface="Inter Bold Italics"/>
              </a:rPr>
              <a:t>Garbage collection</a:t>
            </a:r>
            <a:r>
              <a:rPr lang="en-US" sz="2883">
                <a:solidFill>
                  <a:srgbClr val="000000"/>
                </a:solidFill>
                <a:latin typeface="Inter"/>
              </a:rPr>
              <a:t> has certain disadvantages including consuming additional resources, performance impacts, and possible stalls in program execution.</a:t>
            </a:r>
          </a:p>
          <a:p>
            <a:pPr>
              <a:lnSpc>
                <a:spcPts val="3749"/>
              </a:lnSpc>
            </a:pPr>
          </a:p>
          <a:p>
            <a:pPr>
              <a:lnSpc>
                <a:spcPts val="3749"/>
              </a:lnSpc>
            </a:pPr>
            <a:r>
              <a:rPr lang="en-US" sz="2883">
                <a:solidFill>
                  <a:srgbClr val="000000"/>
                </a:solidFill>
                <a:latin typeface="Inter"/>
              </a:rPr>
              <a:t>Garbage collection </a:t>
            </a:r>
            <a:r>
              <a:rPr lang="en-US" sz="2883">
                <a:solidFill>
                  <a:srgbClr val="000000"/>
                </a:solidFill>
                <a:latin typeface="Inter Bold Italics"/>
              </a:rPr>
              <a:t>consumes</a:t>
            </a:r>
            <a:r>
              <a:rPr lang="en-US" sz="2883">
                <a:solidFill>
                  <a:srgbClr val="000000"/>
                </a:solidFill>
                <a:latin typeface="Inter"/>
              </a:rPr>
              <a:t> computing resources in deciding which memory to free. </a:t>
            </a:r>
          </a:p>
          <a:p>
            <a:pPr>
              <a:lnSpc>
                <a:spcPts val="3749"/>
              </a:lnSpc>
            </a:pPr>
            <a:r>
              <a:rPr lang="en-US" sz="2883">
                <a:solidFill>
                  <a:srgbClr val="000000"/>
                </a:solidFill>
                <a:latin typeface="Inter"/>
              </a:rPr>
              <a:t>The moment when garbage is actually collected can be unpredictable resulting in </a:t>
            </a:r>
            <a:r>
              <a:rPr lang="en-US" sz="2883">
                <a:solidFill>
                  <a:srgbClr val="000000"/>
                </a:solidFill>
                <a:latin typeface="Inter Bold Italics"/>
              </a:rPr>
              <a:t>stalls</a:t>
            </a:r>
            <a:r>
              <a:rPr lang="en-US" sz="2883">
                <a:solidFill>
                  <a:srgbClr val="000000"/>
                </a:solidFill>
                <a:latin typeface="Inter"/>
              </a:rPr>
              <a:t>(pause shift/free memory)scattered throughout a session.</a:t>
            </a:r>
          </a:p>
          <a:p>
            <a:pPr>
              <a:lnSpc>
                <a:spcPts val="3749"/>
              </a:lnSpc>
            </a:pPr>
          </a:p>
          <a:p>
            <a:pPr>
              <a:lnSpc>
                <a:spcPts val="3749"/>
              </a:lnSpc>
            </a:pPr>
            <a:r>
              <a:rPr lang="en-US" sz="2883">
                <a:solidFill>
                  <a:srgbClr val="000000"/>
                </a:solidFill>
                <a:latin typeface="Inter"/>
              </a:rPr>
              <a:t>Unpredictable stalls can be </a:t>
            </a:r>
            <a:r>
              <a:rPr lang="en-US" sz="2883">
                <a:solidFill>
                  <a:srgbClr val="000000"/>
                </a:solidFill>
                <a:latin typeface="Inter Bold Italics"/>
              </a:rPr>
              <a:t>unacceptable</a:t>
            </a:r>
            <a:r>
              <a:rPr lang="en-US" sz="2883">
                <a:solidFill>
                  <a:srgbClr val="000000"/>
                </a:solidFill>
                <a:latin typeface="Inter"/>
              </a:rPr>
              <a:t> in real-time environment transaction processing, or in interactive programs. Incremental, concurrent, and real-time garbage collectors address these problems, with varying trade-offs. </a:t>
            </a:r>
          </a:p>
          <a:p>
            <a:pPr>
              <a:lnSpc>
                <a:spcPts val="3749"/>
              </a:lnSpc>
            </a:pPr>
          </a:p>
          <a:p>
            <a:pPr>
              <a:lnSpc>
                <a:spcPts val="3749"/>
              </a:lnSpc>
            </a:pPr>
            <a:r>
              <a:rPr lang="en-US" sz="2883">
                <a:solidFill>
                  <a:srgbClr val="000000"/>
                </a:solidFill>
                <a:latin typeface="Inter"/>
              </a:rPr>
              <a:t> </a:t>
            </a:r>
          </a:p>
          <a:p>
            <a:pPr>
              <a:lnSpc>
                <a:spcPts val="3749"/>
              </a:lnSpc>
            </a:pP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73359" y="4836378"/>
            <a:ext cx="6555409" cy="4421922"/>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6E8E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740085" y="4019239"/>
            <a:ext cx="6943334" cy="5239061"/>
          </a:xfrm>
          <a:prstGeom prst="rect">
            <a:avLst/>
          </a:prstGeom>
        </p:spPr>
      </p:pic>
      <p:sp>
        <p:nvSpPr>
          <p:cNvPr name="TextBox 3" id="3"/>
          <p:cNvSpPr txBox="true"/>
          <p:nvPr/>
        </p:nvSpPr>
        <p:spPr>
          <a:xfrm rot="0">
            <a:off x="1028700" y="1714264"/>
            <a:ext cx="9246350" cy="4371975"/>
          </a:xfrm>
          <a:prstGeom prst="rect">
            <a:avLst/>
          </a:prstGeom>
        </p:spPr>
        <p:txBody>
          <a:bodyPr anchor="t" rtlCol="false" tIns="0" lIns="0" bIns="0" rIns="0">
            <a:spAutoFit/>
          </a:bodyPr>
          <a:lstStyle/>
          <a:p>
            <a:pPr>
              <a:lnSpc>
                <a:spcPts val="11519"/>
              </a:lnSpc>
            </a:pPr>
            <a:r>
              <a:rPr lang="en-US" sz="9600">
                <a:solidFill>
                  <a:srgbClr val="000000"/>
                </a:solidFill>
                <a:latin typeface="Hammersmith One"/>
              </a:rPr>
              <a:t>Types of Garbage Collection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4257" y="-533400"/>
            <a:ext cx="7442201" cy="11353800"/>
          </a:xfrm>
          <a:prstGeom prst="rect">
            <a:avLst/>
          </a:prstGeom>
          <a:solidFill>
            <a:srgbClr val="FFFFFF"/>
          </a:solidFill>
        </p:spPr>
      </p:sp>
      <p:sp>
        <p:nvSpPr>
          <p:cNvPr name="TextBox 3" id="3"/>
          <p:cNvSpPr txBox="true"/>
          <p:nvPr/>
        </p:nvSpPr>
        <p:spPr>
          <a:xfrm rot="0">
            <a:off x="1061980" y="1028700"/>
            <a:ext cx="5516056" cy="1371600"/>
          </a:xfrm>
          <a:prstGeom prst="rect">
            <a:avLst/>
          </a:prstGeom>
        </p:spPr>
        <p:txBody>
          <a:bodyPr anchor="t" rtlCol="false" tIns="0" lIns="0" bIns="0" rIns="0">
            <a:spAutoFit/>
          </a:bodyPr>
          <a:lstStyle/>
          <a:p>
            <a:pPr>
              <a:lnSpc>
                <a:spcPts val="10800"/>
              </a:lnSpc>
            </a:pPr>
            <a:r>
              <a:rPr lang="en-US" sz="9000">
                <a:solidFill>
                  <a:srgbClr val="000000"/>
                </a:solidFill>
                <a:latin typeface="Hammersmith One"/>
              </a:rPr>
              <a:t>TRACING</a:t>
            </a:r>
          </a:p>
        </p:txBody>
      </p:sp>
      <p:sp>
        <p:nvSpPr>
          <p:cNvPr name="TextBox 4" id="4"/>
          <p:cNvSpPr txBox="true"/>
          <p:nvPr/>
        </p:nvSpPr>
        <p:spPr>
          <a:xfrm rot="0">
            <a:off x="8623984" y="1125585"/>
            <a:ext cx="8635316" cy="7997729"/>
          </a:xfrm>
          <a:prstGeom prst="rect">
            <a:avLst/>
          </a:prstGeom>
        </p:spPr>
        <p:txBody>
          <a:bodyPr anchor="t" rtlCol="false" tIns="0" lIns="0" bIns="0" rIns="0">
            <a:spAutoFit/>
          </a:bodyPr>
          <a:lstStyle/>
          <a:p>
            <a:pPr>
              <a:lnSpc>
                <a:spcPts val="4234"/>
              </a:lnSpc>
            </a:pPr>
            <a:r>
              <a:rPr lang="en-US" sz="3257">
                <a:solidFill>
                  <a:srgbClr val="E6E8E7"/>
                </a:solidFill>
                <a:latin typeface="Inter Bold"/>
              </a:rPr>
              <a:t>Tracing garbage collection is the most common type of garbage collection.</a:t>
            </a:r>
          </a:p>
          <a:p>
            <a:pPr>
              <a:lnSpc>
                <a:spcPts val="4234"/>
              </a:lnSpc>
            </a:pPr>
          </a:p>
          <a:p>
            <a:pPr>
              <a:lnSpc>
                <a:spcPts val="4234"/>
              </a:lnSpc>
            </a:pPr>
            <a:r>
              <a:rPr lang="en-US" sz="3257">
                <a:solidFill>
                  <a:srgbClr val="E6E8E7"/>
                </a:solidFill>
                <a:latin typeface="Inter"/>
              </a:rPr>
              <a:t>The overall strategy consists of determining which objects should be garbage collected by tracing which objects are reachable by a chain of references from certain root objects, and considering the rest as garbage and collecting them.</a:t>
            </a:r>
          </a:p>
          <a:p>
            <a:pPr>
              <a:lnSpc>
                <a:spcPts val="4234"/>
              </a:lnSpc>
            </a:pPr>
          </a:p>
          <a:p>
            <a:pPr>
              <a:lnSpc>
                <a:spcPts val="4234"/>
              </a:lnSpc>
            </a:pPr>
            <a:r>
              <a:rPr lang="en-US" sz="3257">
                <a:solidFill>
                  <a:srgbClr val="E6E8E7"/>
                </a:solidFill>
                <a:latin typeface="Inter"/>
              </a:rPr>
              <a:t>However, there are a large number of algorithms used in implementation, with</a:t>
            </a:r>
          </a:p>
          <a:p>
            <a:pPr>
              <a:lnSpc>
                <a:spcPts val="4234"/>
              </a:lnSpc>
            </a:pPr>
            <a:r>
              <a:rPr lang="en-US" sz="3257">
                <a:solidFill>
                  <a:srgbClr val="E6E8E7"/>
                </a:solidFill>
                <a:latin typeface="Inter"/>
              </a:rPr>
              <a:t>widely varying complexity and performance characteristics. The languages that use this type are JAVA and .NET</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1980" y="6076000"/>
            <a:ext cx="4940656" cy="3602187"/>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4257" y="-533400"/>
            <a:ext cx="7442201" cy="11353800"/>
          </a:xfrm>
          <a:prstGeom prst="rect">
            <a:avLst/>
          </a:prstGeom>
          <a:solidFill>
            <a:srgbClr val="A1FFAE"/>
          </a:solidFill>
        </p:spPr>
      </p:sp>
      <p:sp>
        <p:nvSpPr>
          <p:cNvPr name="TextBox 3" id="3"/>
          <p:cNvSpPr txBox="true"/>
          <p:nvPr/>
        </p:nvSpPr>
        <p:spPr>
          <a:xfrm rot="0">
            <a:off x="1061980" y="1028700"/>
            <a:ext cx="5738065" cy="1905000"/>
          </a:xfrm>
          <a:prstGeom prst="rect">
            <a:avLst/>
          </a:prstGeom>
        </p:spPr>
        <p:txBody>
          <a:bodyPr anchor="t" rtlCol="false" tIns="0" lIns="0" bIns="0" rIns="0">
            <a:spAutoFit/>
          </a:bodyPr>
          <a:lstStyle/>
          <a:p>
            <a:pPr>
              <a:lnSpc>
                <a:spcPts val="7559"/>
              </a:lnSpc>
            </a:pPr>
            <a:r>
              <a:rPr lang="en-US" sz="6300">
                <a:solidFill>
                  <a:srgbClr val="000000"/>
                </a:solidFill>
                <a:latin typeface="Hammersmith One"/>
              </a:rPr>
              <a:t>Naive Mark-and-Sweep</a:t>
            </a:r>
          </a:p>
        </p:txBody>
      </p:sp>
      <p:sp>
        <p:nvSpPr>
          <p:cNvPr name="TextBox 4" id="4"/>
          <p:cNvSpPr txBox="true"/>
          <p:nvPr/>
        </p:nvSpPr>
        <p:spPr>
          <a:xfrm rot="0">
            <a:off x="8013459" y="858885"/>
            <a:ext cx="9245841" cy="8531129"/>
          </a:xfrm>
          <a:prstGeom prst="rect">
            <a:avLst/>
          </a:prstGeom>
        </p:spPr>
        <p:txBody>
          <a:bodyPr anchor="t" rtlCol="false" tIns="0" lIns="0" bIns="0" rIns="0">
            <a:spAutoFit/>
          </a:bodyPr>
          <a:lstStyle/>
          <a:p>
            <a:pPr>
              <a:lnSpc>
                <a:spcPts val="4234"/>
              </a:lnSpc>
            </a:pPr>
            <a:r>
              <a:rPr lang="en-US" sz="3257">
                <a:solidFill>
                  <a:srgbClr val="88EE97"/>
                </a:solidFill>
                <a:latin typeface="Inter"/>
              </a:rPr>
              <a:t>lIn the naive mark-and-sweep method, each object in memory has a flag ( typically a single bit ) reserved for garbage collection use only. This flag is always cleared, except during the collection cycle.</a:t>
            </a:r>
          </a:p>
          <a:p>
            <a:pPr>
              <a:lnSpc>
                <a:spcPts val="4234"/>
              </a:lnSpc>
            </a:pPr>
          </a:p>
          <a:p>
            <a:pPr>
              <a:lnSpc>
                <a:spcPts val="4234"/>
              </a:lnSpc>
            </a:pPr>
            <a:r>
              <a:rPr lang="en-US" sz="3257">
                <a:solidFill>
                  <a:srgbClr val="88EE97"/>
                </a:solidFill>
                <a:latin typeface="Inter"/>
              </a:rPr>
              <a:t>The first stage is the mark stage which does a tree traversal of the entire ' root set ' and marks each object that is pointed to by a root as being 'in use'.</a:t>
            </a:r>
          </a:p>
          <a:p>
            <a:pPr>
              <a:lnSpc>
                <a:spcPts val="4234"/>
              </a:lnSpc>
            </a:pPr>
          </a:p>
          <a:p>
            <a:pPr>
              <a:lnSpc>
                <a:spcPts val="4234"/>
              </a:lnSpc>
            </a:pPr>
            <a:r>
              <a:rPr lang="en-US" sz="3257">
                <a:solidFill>
                  <a:srgbClr val="88EE97"/>
                </a:solidFill>
                <a:latin typeface="Inter"/>
              </a:rPr>
              <a:t>All objects that those objects point to, and so on, are marked as well so that every object that is reachable via the root set is marked.</a:t>
            </a:r>
          </a:p>
          <a:p>
            <a:pPr>
              <a:lnSpc>
                <a:spcPts val="4234"/>
              </a:lnSpc>
            </a:pPr>
          </a:p>
          <a:p>
            <a:pPr>
              <a:lnSpc>
                <a:spcPts val="4234"/>
              </a:lnSpc>
            </a:pP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1980" y="6076000"/>
            <a:ext cx="4940656" cy="3602187"/>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74257" y="-533400"/>
            <a:ext cx="7442201" cy="11353800"/>
          </a:xfrm>
          <a:prstGeom prst="rect">
            <a:avLst/>
          </a:prstGeom>
          <a:solidFill>
            <a:srgbClr val="A1FFAE"/>
          </a:solidFill>
        </p:spPr>
      </p:sp>
      <p:sp>
        <p:nvSpPr>
          <p:cNvPr name="TextBox 3" id="3"/>
          <p:cNvSpPr txBox="true"/>
          <p:nvPr/>
        </p:nvSpPr>
        <p:spPr>
          <a:xfrm rot="0">
            <a:off x="1061980" y="1028700"/>
            <a:ext cx="5738065" cy="1905000"/>
          </a:xfrm>
          <a:prstGeom prst="rect">
            <a:avLst/>
          </a:prstGeom>
        </p:spPr>
        <p:txBody>
          <a:bodyPr anchor="t" rtlCol="false" tIns="0" lIns="0" bIns="0" rIns="0">
            <a:spAutoFit/>
          </a:bodyPr>
          <a:lstStyle/>
          <a:p>
            <a:pPr>
              <a:lnSpc>
                <a:spcPts val="7559"/>
              </a:lnSpc>
            </a:pPr>
            <a:r>
              <a:rPr lang="en-US" sz="6300">
                <a:solidFill>
                  <a:srgbClr val="000000"/>
                </a:solidFill>
                <a:latin typeface="Hammersmith One"/>
              </a:rPr>
              <a:t>Naive Mark-and-Sweep</a:t>
            </a:r>
          </a:p>
        </p:txBody>
      </p:sp>
      <p:sp>
        <p:nvSpPr>
          <p:cNvPr name="TextBox 4" id="4"/>
          <p:cNvSpPr txBox="true"/>
          <p:nvPr/>
        </p:nvSpPr>
        <p:spPr>
          <a:xfrm rot="0">
            <a:off x="7735948" y="1321613"/>
            <a:ext cx="10163536" cy="7605674"/>
          </a:xfrm>
          <a:prstGeom prst="rect">
            <a:avLst/>
          </a:prstGeom>
        </p:spPr>
        <p:txBody>
          <a:bodyPr anchor="t" rtlCol="false" tIns="0" lIns="0" bIns="0" rIns="0">
            <a:spAutoFit/>
          </a:bodyPr>
          <a:lstStyle/>
          <a:p>
            <a:pPr>
              <a:lnSpc>
                <a:spcPts val="4026"/>
              </a:lnSpc>
            </a:pPr>
            <a:r>
              <a:rPr lang="en-US" sz="3097">
                <a:solidFill>
                  <a:srgbClr val="88EE97"/>
                </a:solidFill>
                <a:latin typeface="Inter"/>
              </a:rPr>
              <a:t>In the second stage, the sweep stage, all memory is scanned from start to finish, examining all free or used blocks; those not marked as being "in use" are not reachable by any roots, and their memory is freed. For objects which were marked in-use, the in-use flag is cleared, preparing for the next cycle.</a:t>
            </a:r>
          </a:p>
          <a:p>
            <a:pPr>
              <a:lnSpc>
                <a:spcPts val="4026"/>
              </a:lnSpc>
            </a:pPr>
          </a:p>
          <a:p>
            <a:pPr>
              <a:lnSpc>
                <a:spcPts val="4026"/>
              </a:lnSpc>
            </a:pPr>
            <a:r>
              <a:rPr lang="en-US" sz="3097">
                <a:solidFill>
                  <a:srgbClr val="88EE97"/>
                </a:solidFill>
                <a:latin typeface="Inter"/>
              </a:rPr>
              <a:t>This method has several disadvantages, the most notable being that the entire system must be suspended during collection, and no mutation of the working set can be allowed.</a:t>
            </a:r>
          </a:p>
          <a:p>
            <a:pPr>
              <a:lnSpc>
                <a:spcPts val="4026"/>
              </a:lnSpc>
            </a:pPr>
          </a:p>
          <a:p>
            <a:pPr>
              <a:lnSpc>
                <a:spcPts val="4026"/>
              </a:lnSpc>
            </a:pPr>
            <a:r>
              <a:rPr lang="en-US" sz="3097">
                <a:solidFill>
                  <a:srgbClr val="88EE97"/>
                </a:solidFill>
                <a:latin typeface="Inter"/>
              </a:rPr>
              <a:t>This can cause programs to ' freeze ' periodically ( and generally unpredictably ), making some real-time and time-critical applications impossible.</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1980" y="6076000"/>
            <a:ext cx="4940656" cy="3602187"/>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6E8E7"/>
        </a:solidFill>
      </p:bgPr>
    </p:bg>
    <p:spTree>
      <p:nvGrpSpPr>
        <p:cNvPr id="1" name=""/>
        <p:cNvGrpSpPr/>
        <p:nvPr/>
      </p:nvGrpSpPr>
      <p:grpSpPr>
        <a:xfrm>
          <a:off x="0" y="0"/>
          <a:ext cx="0" cy="0"/>
          <a:chOff x="0" y="0"/>
          <a:chExt cx="0" cy="0"/>
        </a:xfrm>
      </p:grpSpPr>
      <p:sp>
        <p:nvSpPr>
          <p:cNvPr name="AutoShape 2" id="2"/>
          <p:cNvSpPr/>
          <p:nvPr/>
        </p:nvSpPr>
        <p:spPr>
          <a:xfrm rot="0">
            <a:off x="-74257" y="-533400"/>
            <a:ext cx="7442201" cy="11353800"/>
          </a:xfrm>
          <a:prstGeom prst="rect">
            <a:avLst/>
          </a:prstGeom>
          <a:solidFill>
            <a:srgbClr val="88EE97"/>
          </a:solidFill>
        </p:spPr>
      </p:sp>
      <p:sp>
        <p:nvSpPr>
          <p:cNvPr name="TextBox 3" id="3"/>
          <p:cNvSpPr txBox="true"/>
          <p:nvPr/>
        </p:nvSpPr>
        <p:spPr>
          <a:xfrm rot="0">
            <a:off x="1061980" y="1028700"/>
            <a:ext cx="5738065" cy="2743200"/>
          </a:xfrm>
          <a:prstGeom prst="rect">
            <a:avLst/>
          </a:prstGeom>
        </p:spPr>
        <p:txBody>
          <a:bodyPr anchor="t" rtlCol="false" tIns="0" lIns="0" bIns="0" rIns="0">
            <a:spAutoFit/>
          </a:bodyPr>
          <a:lstStyle/>
          <a:p>
            <a:pPr>
              <a:lnSpc>
                <a:spcPts val="10800"/>
              </a:lnSpc>
            </a:pPr>
            <a:r>
              <a:rPr lang="en-US" sz="9000">
                <a:solidFill>
                  <a:srgbClr val="000000"/>
                </a:solidFill>
                <a:latin typeface="Hammersmith One"/>
              </a:rPr>
              <a:t>Reference Counting</a:t>
            </a:r>
          </a:p>
        </p:txBody>
      </p:sp>
      <p:sp>
        <p:nvSpPr>
          <p:cNvPr name="TextBox 4" id="4"/>
          <p:cNvSpPr txBox="true"/>
          <p:nvPr/>
        </p:nvSpPr>
        <p:spPr>
          <a:xfrm rot="0">
            <a:off x="7624943" y="1591292"/>
            <a:ext cx="10163536" cy="7066317"/>
          </a:xfrm>
          <a:prstGeom prst="rect">
            <a:avLst/>
          </a:prstGeom>
        </p:spPr>
        <p:txBody>
          <a:bodyPr anchor="t" rtlCol="false" tIns="0" lIns="0" bIns="0" rIns="0">
            <a:spAutoFit/>
          </a:bodyPr>
          <a:lstStyle/>
          <a:p>
            <a:pPr>
              <a:lnSpc>
                <a:spcPts val="4026"/>
              </a:lnSpc>
            </a:pPr>
            <a:r>
              <a:rPr lang="en-US" sz="3097">
                <a:solidFill>
                  <a:srgbClr val="000000"/>
                </a:solidFill>
                <a:latin typeface="Inter Bold Italics"/>
              </a:rPr>
              <a:t>Reference counting</a:t>
            </a:r>
            <a:r>
              <a:rPr lang="en-US" sz="3097">
                <a:solidFill>
                  <a:srgbClr val="000000"/>
                </a:solidFill>
                <a:latin typeface="Inter"/>
              </a:rPr>
              <a:t> is a programming technique for storing the </a:t>
            </a:r>
            <a:r>
              <a:rPr lang="en-US" sz="3097">
                <a:solidFill>
                  <a:srgbClr val="000000"/>
                </a:solidFill>
                <a:latin typeface="Arimo"/>
              </a:rPr>
              <a:t>number of references, pointers, or handles to a resource, such as an object, a block of memory, disk space, and others.</a:t>
            </a:r>
          </a:p>
          <a:p>
            <a:pPr>
              <a:lnSpc>
                <a:spcPts val="4026"/>
              </a:lnSpc>
            </a:pPr>
          </a:p>
          <a:p>
            <a:pPr>
              <a:lnSpc>
                <a:spcPts val="4026"/>
              </a:lnSpc>
            </a:pPr>
            <a:r>
              <a:rPr lang="en-US" sz="3097">
                <a:solidFill>
                  <a:srgbClr val="000000"/>
                </a:solidFill>
                <a:latin typeface="Arimo"/>
              </a:rPr>
              <a:t>In garbage collection algorithms, reference counts may be used to deallocate objects that are no longer needed. </a:t>
            </a:r>
          </a:p>
          <a:p>
            <a:pPr>
              <a:lnSpc>
                <a:spcPts val="4026"/>
              </a:lnSpc>
            </a:pPr>
          </a:p>
          <a:p>
            <a:pPr>
              <a:lnSpc>
                <a:spcPts val="4026"/>
              </a:lnSpc>
            </a:pPr>
            <a:r>
              <a:rPr lang="en-US" sz="3097">
                <a:solidFill>
                  <a:srgbClr val="000000"/>
                </a:solidFill>
                <a:latin typeface="Arimo"/>
              </a:rPr>
              <a:t>Objects are reclaimed as soon as they can no longer be referenced and in an incremental fashion, without long pauses for collection cycles and with a clearly</a:t>
            </a:r>
          </a:p>
          <a:p>
            <a:pPr>
              <a:lnSpc>
                <a:spcPts val="4026"/>
              </a:lnSpc>
            </a:pPr>
            <a:r>
              <a:rPr lang="en-US" sz="3097">
                <a:solidFill>
                  <a:srgbClr val="000000"/>
                </a:solidFill>
                <a:latin typeface="Inter"/>
              </a:rPr>
              <a:t>a </a:t>
            </a:r>
            <a:r>
              <a:rPr lang="en-US" sz="3097">
                <a:solidFill>
                  <a:srgbClr val="000000"/>
                </a:solidFill>
                <a:latin typeface="Arimo"/>
              </a:rPr>
              <a:t>defined lifetime of every object.</a:t>
            </a:r>
          </a:p>
          <a:p>
            <a:pPr>
              <a:lnSpc>
                <a:spcPts val="4026"/>
              </a:lnSpc>
            </a:pP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1980" y="6076000"/>
            <a:ext cx="4940656" cy="3602187"/>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6E8E7"/>
        </a:solidFill>
      </p:bgPr>
    </p:bg>
    <p:spTree>
      <p:nvGrpSpPr>
        <p:cNvPr id="1" name=""/>
        <p:cNvGrpSpPr/>
        <p:nvPr/>
      </p:nvGrpSpPr>
      <p:grpSpPr>
        <a:xfrm>
          <a:off x="0" y="0"/>
          <a:ext cx="0" cy="0"/>
          <a:chOff x="0" y="0"/>
          <a:chExt cx="0" cy="0"/>
        </a:xfrm>
      </p:grpSpPr>
      <p:sp>
        <p:nvSpPr>
          <p:cNvPr name="AutoShape 2" id="2"/>
          <p:cNvSpPr/>
          <p:nvPr/>
        </p:nvSpPr>
        <p:spPr>
          <a:xfrm rot="0">
            <a:off x="-74257" y="-533400"/>
            <a:ext cx="7442201" cy="11353800"/>
          </a:xfrm>
          <a:prstGeom prst="rect">
            <a:avLst/>
          </a:prstGeom>
          <a:solidFill>
            <a:srgbClr val="88EE97"/>
          </a:solidFill>
        </p:spPr>
      </p:sp>
      <p:sp>
        <p:nvSpPr>
          <p:cNvPr name="TextBox 3" id="3"/>
          <p:cNvSpPr txBox="true"/>
          <p:nvPr/>
        </p:nvSpPr>
        <p:spPr>
          <a:xfrm rot="0">
            <a:off x="7680446" y="1068050"/>
            <a:ext cx="10163536" cy="7605674"/>
          </a:xfrm>
          <a:prstGeom prst="rect">
            <a:avLst/>
          </a:prstGeom>
        </p:spPr>
        <p:txBody>
          <a:bodyPr anchor="t" rtlCol="false" tIns="0" lIns="0" bIns="0" rIns="0">
            <a:spAutoFit/>
          </a:bodyPr>
          <a:lstStyle/>
          <a:p>
            <a:pPr>
              <a:lnSpc>
                <a:spcPts val="4026"/>
              </a:lnSpc>
            </a:pPr>
            <a:r>
              <a:rPr lang="en-US" sz="3097">
                <a:solidFill>
                  <a:srgbClr val="000000"/>
                </a:solidFill>
                <a:latin typeface="Inter"/>
              </a:rPr>
              <a:t>In real-time applications or systems with limited memory, this is important to maintain responsiveness.</a:t>
            </a:r>
          </a:p>
          <a:p>
            <a:pPr>
              <a:lnSpc>
                <a:spcPts val="4026"/>
              </a:lnSpc>
            </a:pPr>
            <a:r>
              <a:rPr lang="en-US" sz="3097">
                <a:solidFill>
                  <a:srgbClr val="000000"/>
                </a:solidFill>
                <a:latin typeface="Arimo"/>
              </a:rPr>
              <a:t>Reference counting is also among the simplest forms of memory management to implement.</a:t>
            </a:r>
          </a:p>
          <a:p>
            <a:pPr>
              <a:lnSpc>
                <a:spcPts val="4026"/>
              </a:lnSpc>
            </a:pPr>
          </a:p>
          <a:p>
            <a:pPr>
              <a:lnSpc>
                <a:spcPts val="4026"/>
              </a:lnSpc>
            </a:pPr>
            <a:r>
              <a:rPr lang="en-US" sz="3097">
                <a:solidFill>
                  <a:srgbClr val="000000"/>
                </a:solidFill>
                <a:latin typeface="Inter"/>
              </a:rPr>
              <a:t>The frequent updates it involves are a source of inefficiency.</a:t>
            </a:r>
          </a:p>
          <a:p>
            <a:pPr>
              <a:lnSpc>
                <a:spcPts val="4026"/>
              </a:lnSpc>
            </a:pPr>
          </a:p>
          <a:p>
            <a:pPr>
              <a:lnSpc>
                <a:spcPts val="4026"/>
              </a:lnSpc>
            </a:pPr>
            <a:r>
              <a:rPr lang="en-US" sz="3097">
                <a:solidFill>
                  <a:srgbClr val="000000"/>
                </a:solidFill>
                <a:latin typeface="Arimo"/>
              </a:rPr>
              <a:t>Reference counting requires every memory-managed object to reserve space for a reference count.</a:t>
            </a:r>
          </a:p>
          <a:p>
            <a:pPr>
              <a:lnSpc>
                <a:spcPts val="4026"/>
              </a:lnSpc>
            </a:pPr>
          </a:p>
          <a:p>
            <a:pPr>
              <a:lnSpc>
                <a:spcPts val="4026"/>
              </a:lnSpc>
            </a:pPr>
            <a:r>
              <a:rPr lang="en-US" sz="3097">
                <a:solidFill>
                  <a:srgbClr val="000000"/>
                </a:solidFill>
                <a:latin typeface="Arimo"/>
              </a:rPr>
              <a:t>The naive algorithm described above can't handle reference cycles, an object which refers directly or indirectly to itself. Languages such as Python, JavaScript, and java use these methods. </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1980" y="6076000"/>
            <a:ext cx="4940656" cy="3602187"/>
          </a:xfrm>
          <a:prstGeom prst="rect">
            <a:avLst/>
          </a:prstGeom>
        </p:spPr>
      </p:pic>
      <p:sp>
        <p:nvSpPr>
          <p:cNvPr name="TextBox 5" id="5"/>
          <p:cNvSpPr txBox="true"/>
          <p:nvPr/>
        </p:nvSpPr>
        <p:spPr>
          <a:xfrm rot="0">
            <a:off x="1061980" y="1028700"/>
            <a:ext cx="5738065" cy="2743200"/>
          </a:xfrm>
          <a:prstGeom prst="rect">
            <a:avLst/>
          </a:prstGeom>
        </p:spPr>
        <p:txBody>
          <a:bodyPr anchor="t" rtlCol="false" tIns="0" lIns="0" bIns="0" rIns="0">
            <a:spAutoFit/>
          </a:bodyPr>
          <a:lstStyle/>
          <a:p>
            <a:pPr>
              <a:lnSpc>
                <a:spcPts val="10800"/>
              </a:lnSpc>
            </a:pPr>
            <a:r>
              <a:rPr lang="en-US" sz="9000">
                <a:solidFill>
                  <a:srgbClr val="000000"/>
                </a:solidFill>
                <a:latin typeface="Hammersmith One"/>
              </a:rPr>
              <a:t>Reference Counting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340358" y="344769"/>
            <a:ext cx="17511517" cy="1371600"/>
          </a:xfrm>
          <a:prstGeom prst="rect">
            <a:avLst/>
          </a:prstGeom>
        </p:spPr>
        <p:txBody>
          <a:bodyPr anchor="t" rtlCol="false" tIns="0" lIns="0" bIns="0" rIns="0">
            <a:spAutoFit/>
          </a:bodyPr>
          <a:lstStyle/>
          <a:p>
            <a:pPr>
              <a:lnSpc>
                <a:spcPts val="10800"/>
              </a:lnSpc>
            </a:pPr>
            <a:r>
              <a:rPr lang="en-US" sz="9000">
                <a:solidFill>
                  <a:srgbClr val="094850"/>
                </a:solidFill>
                <a:latin typeface="Hammersmith One"/>
              </a:rPr>
              <a:t>Ownership Model of RUST</a:t>
            </a:r>
          </a:p>
        </p:txBody>
      </p:sp>
      <p:sp>
        <p:nvSpPr>
          <p:cNvPr name="TextBox 3" id="3"/>
          <p:cNvSpPr txBox="true"/>
          <p:nvPr/>
        </p:nvSpPr>
        <p:spPr>
          <a:xfrm rot="0">
            <a:off x="5755198" y="1944969"/>
            <a:ext cx="12360447" cy="3456998"/>
          </a:xfrm>
          <a:prstGeom prst="rect">
            <a:avLst/>
          </a:prstGeom>
        </p:spPr>
        <p:txBody>
          <a:bodyPr anchor="t" rtlCol="false" tIns="0" lIns="0" bIns="0" rIns="0">
            <a:spAutoFit/>
          </a:bodyPr>
          <a:lstStyle/>
          <a:p>
            <a:pPr>
              <a:lnSpc>
                <a:spcPts val="3959"/>
              </a:lnSpc>
            </a:pPr>
            <a:r>
              <a:rPr lang="en-US" sz="3045">
                <a:solidFill>
                  <a:srgbClr val="094850"/>
                </a:solidFill>
                <a:latin typeface="Inter Bold"/>
              </a:rPr>
              <a:t>Ownership is Rust’s most unique feature and has deep implications for the rest of the language. It enables Rust to make memory safety guarantees without needing a garbage collector.</a:t>
            </a:r>
          </a:p>
          <a:p>
            <a:pPr>
              <a:lnSpc>
                <a:spcPts val="3959"/>
              </a:lnSpc>
            </a:pPr>
          </a:p>
          <a:p>
            <a:pPr algn="just">
              <a:lnSpc>
                <a:spcPts val="3959"/>
              </a:lnSpc>
            </a:pPr>
            <a:r>
              <a:rPr lang="en-US" sz="3045">
                <a:solidFill>
                  <a:srgbClr val="094850"/>
                </a:solidFill>
                <a:latin typeface="Inter Bold"/>
              </a:rPr>
              <a:t>Rust stores Data in two different structure parts of memory :</a:t>
            </a:r>
          </a:p>
          <a:p>
            <a:pPr algn="just" marL="657501" indent="-328751" lvl="1">
              <a:lnSpc>
                <a:spcPts val="3959"/>
              </a:lnSpc>
              <a:buFont typeface="Arial"/>
              <a:buChar char="•"/>
            </a:pPr>
            <a:r>
              <a:rPr lang="en-US" sz="3045">
                <a:solidFill>
                  <a:srgbClr val="094850"/>
                </a:solidFill>
                <a:latin typeface="Inter Bold"/>
              </a:rPr>
              <a:t>Stack</a:t>
            </a:r>
          </a:p>
          <a:p>
            <a:pPr marL="657501" indent="-328751" lvl="1">
              <a:lnSpc>
                <a:spcPts val="3959"/>
              </a:lnSpc>
              <a:buFont typeface="Arial"/>
              <a:buChar char="•"/>
            </a:pPr>
            <a:r>
              <a:rPr lang="en-US" sz="3045">
                <a:solidFill>
                  <a:srgbClr val="094850"/>
                </a:solidFill>
                <a:latin typeface="Inter Bold"/>
              </a:rPr>
              <a:t>Heap</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40358" y="5663242"/>
            <a:ext cx="2965923" cy="3595058"/>
          </a:xfrm>
          <a:prstGeom prst="rect">
            <a:avLst/>
          </a:prstGeom>
        </p:spPr>
      </p:pic>
      <p:sp>
        <p:nvSpPr>
          <p:cNvPr name="TextBox 5" id="5"/>
          <p:cNvSpPr txBox="true"/>
          <p:nvPr/>
        </p:nvSpPr>
        <p:spPr>
          <a:xfrm rot="0">
            <a:off x="4589650" y="5801302"/>
            <a:ext cx="13525995" cy="3456998"/>
          </a:xfrm>
          <a:prstGeom prst="rect">
            <a:avLst/>
          </a:prstGeom>
        </p:spPr>
        <p:txBody>
          <a:bodyPr anchor="t" rtlCol="false" tIns="0" lIns="0" bIns="0" rIns="0">
            <a:spAutoFit/>
          </a:bodyPr>
          <a:lstStyle/>
          <a:p>
            <a:pPr>
              <a:lnSpc>
                <a:spcPts val="3959"/>
              </a:lnSpc>
            </a:pPr>
            <a:r>
              <a:rPr lang="en-US" sz="3045">
                <a:solidFill>
                  <a:srgbClr val="094850"/>
                </a:solidFill>
                <a:latin typeface="Inter Bold"/>
              </a:rPr>
              <a:t>Stack is a data structure that follows the principle of LIFO(Last In, First Out) and it is the place where rust stores data with a known, fixed size. For example, if an integer(32bits) has been assigned a value then both the variable and values will be stored in the stack. But if we take a mutable data type as a vector or String then it changes size,so when the program is running then the object is stored in the stack with a pointer to the heap, which stores the value of such data type.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340358" y="342900"/>
            <a:ext cx="15013915" cy="1371600"/>
          </a:xfrm>
          <a:prstGeom prst="rect">
            <a:avLst/>
          </a:prstGeom>
        </p:spPr>
        <p:txBody>
          <a:bodyPr anchor="t" rtlCol="false" tIns="0" lIns="0" bIns="0" rIns="0">
            <a:spAutoFit/>
          </a:bodyPr>
          <a:lstStyle/>
          <a:p>
            <a:pPr>
              <a:lnSpc>
                <a:spcPts val="10800"/>
              </a:lnSpc>
            </a:pPr>
            <a:r>
              <a:rPr lang="en-US" sz="9000">
                <a:solidFill>
                  <a:srgbClr val="094850"/>
                </a:solidFill>
                <a:latin typeface="Hammersmith One"/>
              </a:rPr>
              <a:t>Rules of Ownership </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5663242"/>
            <a:ext cx="2965923" cy="3595058"/>
          </a:xfrm>
          <a:prstGeom prst="rect">
            <a:avLst/>
          </a:prstGeom>
        </p:spPr>
      </p:pic>
      <p:sp>
        <p:nvSpPr>
          <p:cNvPr name="TextBox 4" id="4"/>
          <p:cNvSpPr txBox="true"/>
          <p:nvPr/>
        </p:nvSpPr>
        <p:spPr>
          <a:xfrm rot="0">
            <a:off x="5449935" y="2434555"/>
            <a:ext cx="12360447" cy="6428798"/>
          </a:xfrm>
          <a:prstGeom prst="rect">
            <a:avLst/>
          </a:prstGeom>
        </p:spPr>
        <p:txBody>
          <a:bodyPr anchor="t" rtlCol="false" tIns="0" lIns="0" bIns="0" rIns="0">
            <a:spAutoFit/>
          </a:bodyPr>
          <a:lstStyle/>
          <a:p>
            <a:pPr>
              <a:lnSpc>
                <a:spcPts val="3959"/>
              </a:lnSpc>
            </a:pPr>
            <a:r>
              <a:rPr lang="en-US" sz="3045">
                <a:solidFill>
                  <a:srgbClr val="094850"/>
                </a:solidFill>
                <a:latin typeface="Inter Bold"/>
              </a:rPr>
              <a:t>To prevent memory safety issues like Dangling pointers, Double free and memory leaks and to provide a fast mechanism Rust has made the ownership model which has following set of rules:</a:t>
            </a:r>
          </a:p>
          <a:p>
            <a:pPr>
              <a:lnSpc>
                <a:spcPts val="3959"/>
              </a:lnSpc>
            </a:pPr>
          </a:p>
          <a:p>
            <a:pPr marL="657501" indent="-328751" lvl="1">
              <a:lnSpc>
                <a:spcPts val="3959"/>
              </a:lnSpc>
              <a:buFont typeface="Arial"/>
              <a:buChar char="•"/>
            </a:pPr>
            <a:r>
              <a:rPr lang="en-US" sz="3045">
                <a:solidFill>
                  <a:srgbClr val="094850"/>
                </a:solidFill>
                <a:latin typeface="Inter Bold"/>
              </a:rPr>
              <a:t>Each value in Rust has a variable that is called its </a:t>
            </a:r>
            <a:r>
              <a:rPr lang="en-US" sz="3045">
                <a:solidFill>
                  <a:srgbClr val="094850"/>
                </a:solidFill>
                <a:latin typeface="Inter Bold Italics"/>
              </a:rPr>
              <a:t>owner.</a:t>
            </a:r>
          </a:p>
          <a:p>
            <a:pPr marL="657501" indent="-328751" lvl="1">
              <a:lnSpc>
                <a:spcPts val="3959"/>
              </a:lnSpc>
              <a:buFont typeface="Arial"/>
              <a:buChar char="•"/>
            </a:pPr>
            <a:r>
              <a:rPr lang="en-US" sz="3045">
                <a:solidFill>
                  <a:srgbClr val="094850"/>
                </a:solidFill>
                <a:latin typeface="Inter Bold"/>
              </a:rPr>
              <a:t>There can be only one owner of a value at a time.</a:t>
            </a:r>
          </a:p>
          <a:p>
            <a:pPr marL="657501" indent="-328751" lvl="1">
              <a:lnSpc>
                <a:spcPts val="3959"/>
              </a:lnSpc>
              <a:buFont typeface="Arial"/>
              <a:buChar char="•"/>
            </a:pPr>
            <a:r>
              <a:rPr lang="en-US" sz="3045">
                <a:solidFill>
                  <a:srgbClr val="094850"/>
                </a:solidFill>
                <a:latin typeface="Inter Bold"/>
              </a:rPr>
              <a:t>When the owner goes out of scope, the value will be dropped.</a:t>
            </a:r>
          </a:p>
          <a:p>
            <a:pPr>
              <a:lnSpc>
                <a:spcPts val="3959"/>
              </a:lnSpc>
            </a:pPr>
          </a:p>
          <a:p>
            <a:pPr algn="l">
              <a:lnSpc>
                <a:spcPts val="3959"/>
              </a:lnSpc>
            </a:pPr>
            <a:r>
              <a:rPr lang="en-US" sz="3045">
                <a:solidFill>
                  <a:srgbClr val="094850"/>
                </a:solidFill>
                <a:latin typeface="Inter Bold"/>
              </a:rPr>
              <a:t>This means that when we pass a variable to a new function or another variable, we transfer the ownership to that function or variable and we have no longer access to that variable. But we can access that variable with the concept of Borrowing.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340358" y="342900"/>
            <a:ext cx="9241678" cy="1371600"/>
          </a:xfrm>
          <a:prstGeom prst="rect">
            <a:avLst/>
          </a:prstGeom>
        </p:spPr>
        <p:txBody>
          <a:bodyPr anchor="t" rtlCol="false" tIns="0" lIns="0" bIns="0" rIns="0">
            <a:spAutoFit/>
          </a:bodyPr>
          <a:lstStyle/>
          <a:p>
            <a:pPr>
              <a:lnSpc>
                <a:spcPts val="10800"/>
              </a:lnSpc>
            </a:pPr>
            <a:r>
              <a:rPr lang="en-US" sz="9000">
                <a:solidFill>
                  <a:srgbClr val="094850"/>
                </a:solidFill>
                <a:latin typeface="Hammersmith One"/>
              </a:rPr>
              <a:t>Borrowing </a:t>
            </a:r>
          </a:p>
        </p:txBody>
      </p:sp>
      <p:sp>
        <p:nvSpPr>
          <p:cNvPr name="TextBox 3" id="3"/>
          <p:cNvSpPr txBox="true"/>
          <p:nvPr/>
        </p:nvSpPr>
        <p:spPr>
          <a:xfrm rot="0">
            <a:off x="5855696" y="1676400"/>
            <a:ext cx="11901380" cy="7423150"/>
          </a:xfrm>
          <a:prstGeom prst="rect">
            <a:avLst/>
          </a:prstGeom>
        </p:spPr>
        <p:txBody>
          <a:bodyPr anchor="t" rtlCol="false" tIns="0" lIns="0" bIns="0" rIns="0">
            <a:spAutoFit/>
          </a:bodyPr>
          <a:lstStyle/>
          <a:p>
            <a:pPr>
              <a:lnSpc>
                <a:spcPts val="4550"/>
              </a:lnSpc>
            </a:pPr>
            <a:r>
              <a:rPr lang="en-US" sz="3500">
                <a:solidFill>
                  <a:srgbClr val="094850"/>
                </a:solidFill>
                <a:latin typeface="Inter Bold"/>
              </a:rPr>
              <a:t>To use a variable without invalidating its ownership we can either use .clone() method for creating a clone or simply use the concept of "Borrowing", which is we  create a reference to a value by using the "&amp;" sign,so it will point to the reference of variable rather than the variable itself and hence saving the ownership to the variable.</a:t>
            </a:r>
          </a:p>
          <a:p>
            <a:pPr>
              <a:lnSpc>
                <a:spcPts val="4550"/>
              </a:lnSpc>
            </a:pPr>
          </a:p>
          <a:p>
            <a:pPr>
              <a:lnSpc>
                <a:spcPts val="4550"/>
              </a:lnSpc>
            </a:pPr>
            <a:r>
              <a:rPr lang="en-US" sz="3500">
                <a:solidFill>
                  <a:srgbClr val="094850"/>
                </a:solidFill>
                <a:latin typeface="Inter Bold"/>
              </a:rPr>
              <a:t>Rules for Borrowing:</a:t>
            </a:r>
          </a:p>
          <a:p>
            <a:pPr marL="755651" indent="-377825" lvl="1">
              <a:lnSpc>
                <a:spcPts val="4550"/>
              </a:lnSpc>
              <a:buFont typeface="Arial"/>
              <a:buChar char="•"/>
            </a:pPr>
            <a:r>
              <a:rPr lang="en-US" sz="3500">
                <a:solidFill>
                  <a:srgbClr val="094850"/>
                </a:solidFill>
                <a:latin typeface="Inter Bold"/>
              </a:rPr>
              <a:t>At any given time, you can have either one mutable reference or any number of immutable references.</a:t>
            </a:r>
          </a:p>
          <a:p>
            <a:pPr marL="755650" indent="-377825" lvl="1">
              <a:lnSpc>
                <a:spcPts val="4550"/>
              </a:lnSpc>
              <a:buFont typeface="Arial"/>
              <a:buChar char="•"/>
            </a:pPr>
            <a:r>
              <a:rPr lang="en-US" sz="3500">
                <a:solidFill>
                  <a:srgbClr val="094850"/>
                </a:solidFill>
                <a:latin typeface="Inter Bold"/>
              </a:rPr>
              <a:t>References must be valid.  </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5663242"/>
            <a:ext cx="2965923" cy="359505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2086543"/>
            <a:chOff x="0" y="0"/>
            <a:chExt cx="21640800" cy="2782058"/>
          </a:xfrm>
        </p:grpSpPr>
        <p:sp>
          <p:nvSpPr>
            <p:cNvPr name="TextBox 3" id="3"/>
            <p:cNvSpPr txBox="true"/>
            <p:nvPr/>
          </p:nvSpPr>
          <p:spPr>
            <a:xfrm rot="0">
              <a:off x="0" y="0"/>
              <a:ext cx="21640800" cy="1816100"/>
            </a:xfrm>
            <a:prstGeom prst="rect">
              <a:avLst/>
            </a:prstGeom>
          </p:spPr>
          <p:txBody>
            <a:bodyPr anchor="t" rtlCol="false" tIns="0" lIns="0" bIns="0" rIns="0">
              <a:spAutoFit/>
            </a:bodyPr>
            <a:lstStyle/>
            <a:p>
              <a:pPr algn="l" marL="0" indent="0" lvl="0">
                <a:lnSpc>
                  <a:spcPts val="10766"/>
                </a:lnSpc>
                <a:spcBef>
                  <a:spcPct val="0"/>
                </a:spcBef>
              </a:pPr>
              <a:r>
                <a:rPr lang="en-US" sz="8971">
                  <a:solidFill>
                    <a:srgbClr val="000000"/>
                  </a:solidFill>
                  <a:latin typeface="Hammersmith One"/>
                </a:rPr>
                <a:t>Matters on the Docket</a:t>
              </a:r>
            </a:p>
          </p:txBody>
        </p:sp>
        <p:sp>
          <p:nvSpPr>
            <p:cNvPr name="TextBox 4" id="4"/>
            <p:cNvSpPr txBox="true"/>
            <p:nvPr/>
          </p:nvSpPr>
          <p:spPr>
            <a:xfrm rot="0">
              <a:off x="0" y="2041224"/>
              <a:ext cx="21640800" cy="740833"/>
            </a:xfrm>
            <a:prstGeom prst="rect">
              <a:avLst/>
            </a:prstGeom>
          </p:spPr>
          <p:txBody>
            <a:bodyPr anchor="t" rtlCol="false" tIns="0" lIns="0" bIns="0" rIns="0">
              <a:spAutoFit/>
            </a:bodyPr>
            <a:lstStyle/>
            <a:p>
              <a:pPr algn="l" marL="0" indent="0" lvl="0">
                <a:lnSpc>
                  <a:spcPts val="4550"/>
                </a:lnSpc>
                <a:spcBef>
                  <a:spcPct val="0"/>
                </a:spcBef>
              </a:pPr>
              <a:r>
                <a:rPr lang="en-US" sz="3500">
                  <a:solidFill>
                    <a:srgbClr val="000000"/>
                  </a:solidFill>
                  <a:latin typeface="Inter Bold"/>
                </a:rPr>
                <a:t>A brief look at what we will discuss on this topic </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4320922"/>
            <a:ext cx="6805909" cy="4937378"/>
          </a:xfrm>
          <a:prstGeom prst="rect">
            <a:avLst/>
          </a:prstGeom>
        </p:spPr>
      </p:pic>
      <p:sp>
        <p:nvSpPr>
          <p:cNvPr name="TextBox 6" id="6"/>
          <p:cNvSpPr txBox="true"/>
          <p:nvPr/>
        </p:nvSpPr>
        <p:spPr>
          <a:xfrm rot="0">
            <a:off x="11306769" y="4679317"/>
            <a:ext cx="5242847" cy="824865"/>
          </a:xfrm>
          <a:prstGeom prst="rect">
            <a:avLst/>
          </a:prstGeom>
        </p:spPr>
        <p:txBody>
          <a:bodyPr anchor="t" rtlCol="false" tIns="0" lIns="0" bIns="0" rIns="0">
            <a:spAutoFit/>
          </a:bodyPr>
          <a:lstStyle/>
          <a:p>
            <a:pPr>
              <a:lnSpc>
                <a:spcPts val="3359"/>
              </a:lnSpc>
            </a:pPr>
            <a:r>
              <a:rPr lang="en-US" sz="2400">
                <a:solidFill>
                  <a:srgbClr val="000000"/>
                </a:solidFill>
                <a:latin typeface="Inter"/>
              </a:rPr>
              <a:t>Memory Management and Its Types </a:t>
            </a:r>
          </a:p>
        </p:txBody>
      </p:sp>
      <p:sp>
        <p:nvSpPr>
          <p:cNvPr name="TextBox 7" id="7"/>
          <p:cNvSpPr txBox="true"/>
          <p:nvPr/>
        </p:nvSpPr>
        <p:spPr>
          <a:xfrm rot="0">
            <a:off x="10507242" y="4679317"/>
            <a:ext cx="626533" cy="405765"/>
          </a:xfrm>
          <a:prstGeom prst="rect">
            <a:avLst/>
          </a:prstGeom>
        </p:spPr>
        <p:txBody>
          <a:bodyPr anchor="t" rtlCol="false" tIns="0" lIns="0" bIns="0" rIns="0">
            <a:spAutoFit/>
          </a:bodyPr>
          <a:lstStyle/>
          <a:p>
            <a:pPr>
              <a:lnSpc>
                <a:spcPts val="3359"/>
              </a:lnSpc>
            </a:pPr>
            <a:r>
              <a:rPr lang="en-US" sz="2400">
                <a:solidFill>
                  <a:srgbClr val="000000"/>
                </a:solidFill>
                <a:latin typeface="Inter Bold"/>
              </a:rPr>
              <a:t>01</a:t>
            </a:r>
          </a:p>
        </p:txBody>
      </p:sp>
      <p:sp>
        <p:nvSpPr>
          <p:cNvPr name="TextBox 8" id="8"/>
          <p:cNvSpPr txBox="true"/>
          <p:nvPr/>
        </p:nvSpPr>
        <p:spPr>
          <a:xfrm rot="0">
            <a:off x="10507242" y="7129527"/>
            <a:ext cx="626533" cy="405765"/>
          </a:xfrm>
          <a:prstGeom prst="rect">
            <a:avLst/>
          </a:prstGeom>
        </p:spPr>
        <p:txBody>
          <a:bodyPr anchor="t" rtlCol="false" tIns="0" lIns="0" bIns="0" rIns="0">
            <a:spAutoFit/>
          </a:bodyPr>
          <a:lstStyle/>
          <a:p>
            <a:pPr>
              <a:lnSpc>
                <a:spcPts val="3359"/>
              </a:lnSpc>
            </a:pPr>
            <a:r>
              <a:rPr lang="en-US" sz="2400">
                <a:solidFill>
                  <a:srgbClr val="000000"/>
                </a:solidFill>
                <a:latin typeface="Inter Bold"/>
              </a:rPr>
              <a:t>04</a:t>
            </a:r>
          </a:p>
        </p:txBody>
      </p:sp>
      <p:sp>
        <p:nvSpPr>
          <p:cNvPr name="TextBox 9" id="9"/>
          <p:cNvSpPr txBox="true"/>
          <p:nvPr/>
        </p:nvSpPr>
        <p:spPr>
          <a:xfrm rot="0">
            <a:off x="10507242" y="5496053"/>
            <a:ext cx="626533" cy="405765"/>
          </a:xfrm>
          <a:prstGeom prst="rect">
            <a:avLst/>
          </a:prstGeom>
        </p:spPr>
        <p:txBody>
          <a:bodyPr anchor="t" rtlCol="false" tIns="0" lIns="0" bIns="0" rIns="0">
            <a:spAutoFit/>
          </a:bodyPr>
          <a:lstStyle/>
          <a:p>
            <a:pPr>
              <a:lnSpc>
                <a:spcPts val="3359"/>
              </a:lnSpc>
            </a:pPr>
            <a:r>
              <a:rPr lang="en-US" sz="2400">
                <a:solidFill>
                  <a:srgbClr val="000000"/>
                </a:solidFill>
                <a:latin typeface="Inter Bold"/>
              </a:rPr>
              <a:t>02</a:t>
            </a:r>
          </a:p>
        </p:txBody>
      </p:sp>
      <p:sp>
        <p:nvSpPr>
          <p:cNvPr name="TextBox 10" id="10"/>
          <p:cNvSpPr txBox="true"/>
          <p:nvPr/>
        </p:nvSpPr>
        <p:spPr>
          <a:xfrm rot="0">
            <a:off x="10507242" y="7946263"/>
            <a:ext cx="626533" cy="405765"/>
          </a:xfrm>
          <a:prstGeom prst="rect">
            <a:avLst/>
          </a:prstGeom>
        </p:spPr>
        <p:txBody>
          <a:bodyPr anchor="t" rtlCol="false" tIns="0" lIns="0" bIns="0" rIns="0">
            <a:spAutoFit/>
          </a:bodyPr>
          <a:lstStyle/>
          <a:p>
            <a:pPr>
              <a:lnSpc>
                <a:spcPts val="3359"/>
              </a:lnSpc>
            </a:pPr>
            <a:r>
              <a:rPr lang="en-US" sz="2400">
                <a:solidFill>
                  <a:srgbClr val="000000"/>
                </a:solidFill>
                <a:latin typeface="Inter Bold"/>
              </a:rPr>
              <a:t>05</a:t>
            </a:r>
          </a:p>
        </p:txBody>
      </p:sp>
      <p:sp>
        <p:nvSpPr>
          <p:cNvPr name="TextBox 11" id="11"/>
          <p:cNvSpPr txBox="true"/>
          <p:nvPr/>
        </p:nvSpPr>
        <p:spPr>
          <a:xfrm rot="0">
            <a:off x="10507242" y="6312790"/>
            <a:ext cx="626533" cy="405765"/>
          </a:xfrm>
          <a:prstGeom prst="rect">
            <a:avLst/>
          </a:prstGeom>
        </p:spPr>
        <p:txBody>
          <a:bodyPr anchor="t" rtlCol="false" tIns="0" lIns="0" bIns="0" rIns="0">
            <a:spAutoFit/>
          </a:bodyPr>
          <a:lstStyle/>
          <a:p>
            <a:pPr>
              <a:lnSpc>
                <a:spcPts val="3359"/>
              </a:lnSpc>
            </a:pPr>
            <a:r>
              <a:rPr lang="en-US" sz="2400">
                <a:solidFill>
                  <a:srgbClr val="000000"/>
                </a:solidFill>
                <a:latin typeface="Inter Bold"/>
              </a:rPr>
              <a:t>03</a:t>
            </a:r>
          </a:p>
        </p:txBody>
      </p:sp>
      <p:sp>
        <p:nvSpPr>
          <p:cNvPr name="TextBox 12" id="12"/>
          <p:cNvSpPr txBox="true"/>
          <p:nvPr/>
        </p:nvSpPr>
        <p:spPr>
          <a:xfrm rot="0">
            <a:off x="11306769" y="6312790"/>
            <a:ext cx="5153004" cy="405765"/>
          </a:xfrm>
          <a:prstGeom prst="rect">
            <a:avLst/>
          </a:prstGeom>
        </p:spPr>
        <p:txBody>
          <a:bodyPr anchor="t" rtlCol="false" tIns="0" lIns="0" bIns="0" rIns="0">
            <a:spAutoFit/>
          </a:bodyPr>
          <a:lstStyle/>
          <a:p>
            <a:pPr>
              <a:lnSpc>
                <a:spcPts val="3359"/>
              </a:lnSpc>
            </a:pPr>
            <a:r>
              <a:rPr lang="en-US" sz="2400">
                <a:solidFill>
                  <a:srgbClr val="000000"/>
                </a:solidFill>
                <a:latin typeface="Inter"/>
              </a:rPr>
              <a:t>Garbage Memory Management</a:t>
            </a:r>
          </a:p>
        </p:txBody>
      </p:sp>
      <p:sp>
        <p:nvSpPr>
          <p:cNvPr name="TextBox 13" id="13"/>
          <p:cNvSpPr txBox="true"/>
          <p:nvPr/>
        </p:nvSpPr>
        <p:spPr>
          <a:xfrm rot="0">
            <a:off x="11306769" y="7129527"/>
            <a:ext cx="5153004" cy="405765"/>
          </a:xfrm>
          <a:prstGeom prst="rect">
            <a:avLst/>
          </a:prstGeom>
        </p:spPr>
        <p:txBody>
          <a:bodyPr anchor="t" rtlCol="false" tIns="0" lIns="0" bIns="0" rIns="0">
            <a:spAutoFit/>
          </a:bodyPr>
          <a:lstStyle/>
          <a:p>
            <a:pPr>
              <a:lnSpc>
                <a:spcPts val="3359"/>
              </a:lnSpc>
            </a:pPr>
            <a:r>
              <a:rPr lang="en-US" sz="2400">
                <a:solidFill>
                  <a:srgbClr val="000000"/>
                </a:solidFill>
                <a:latin typeface="Inter"/>
              </a:rPr>
              <a:t>Types of Garbage Collection </a:t>
            </a:r>
          </a:p>
        </p:txBody>
      </p:sp>
      <p:sp>
        <p:nvSpPr>
          <p:cNvPr name="AutoShape 14" id="14"/>
          <p:cNvSpPr/>
          <p:nvPr/>
        </p:nvSpPr>
        <p:spPr>
          <a:xfrm rot="0">
            <a:off x="10507242" y="5354385"/>
            <a:ext cx="5952531" cy="0"/>
          </a:xfrm>
          <a:prstGeom prst="line">
            <a:avLst/>
          </a:prstGeom>
          <a:ln cap="flat" w="9525">
            <a:solidFill>
              <a:srgbClr val="000000"/>
            </a:solidFill>
            <a:prstDash val="solid"/>
            <a:headEnd type="none" len="sm" w="sm"/>
            <a:tailEnd type="none" len="sm" w="sm"/>
          </a:ln>
        </p:spPr>
      </p:sp>
      <p:sp>
        <p:nvSpPr>
          <p:cNvPr name="AutoShape 15" id="15"/>
          <p:cNvSpPr/>
          <p:nvPr/>
        </p:nvSpPr>
        <p:spPr>
          <a:xfrm rot="0">
            <a:off x="10507242" y="6171122"/>
            <a:ext cx="5952531" cy="0"/>
          </a:xfrm>
          <a:prstGeom prst="line">
            <a:avLst/>
          </a:prstGeom>
          <a:ln cap="flat" w="9525">
            <a:solidFill>
              <a:srgbClr val="000000"/>
            </a:solidFill>
            <a:prstDash val="solid"/>
            <a:headEnd type="none" len="sm" w="sm"/>
            <a:tailEnd type="none" len="sm" w="sm"/>
          </a:ln>
        </p:spPr>
      </p:sp>
      <p:sp>
        <p:nvSpPr>
          <p:cNvPr name="AutoShape 16" id="16"/>
          <p:cNvSpPr/>
          <p:nvPr/>
        </p:nvSpPr>
        <p:spPr>
          <a:xfrm rot="0">
            <a:off x="10507242" y="6987858"/>
            <a:ext cx="5952531" cy="0"/>
          </a:xfrm>
          <a:prstGeom prst="line">
            <a:avLst/>
          </a:prstGeom>
          <a:ln cap="flat" w="9525">
            <a:solidFill>
              <a:srgbClr val="000000"/>
            </a:solidFill>
            <a:prstDash val="solid"/>
            <a:headEnd type="none" len="sm" w="sm"/>
            <a:tailEnd type="none" len="sm" w="sm"/>
          </a:ln>
        </p:spPr>
      </p:sp>
      <p:sp>
        <p:nvSpPr>
          <p:cNvPr name="AutoShape 17" id="17"/>
          <p:cNvSpPr/>
          <p:nvPr/>
        </p:nvSpPr>
        <p:spPr>
          <a:xfrm rot="0">
            <a:off x="10507242" y="7804595"/>
            <a:ext cx="5952531" cy="0"/>
          </a:xfrm>
          <a:prstGeom prst="line">
            <a:avLst/>
          </a:prstGeom>
          <a:ln cap="flat" w="9525">
            <a:solidFill>
              <a:srgbClr val="000000"/>
            </a:solidFill>
            <a:prstDash val="solid"/>
            <a:headEnd type="none" len="sm" w="sm"/>
            <a:tailEnd type="none" len="sm" w="sm"/>
          </a:ln>
        </p:spPr>
      </p:sp>
      <p:sp>
        <p:nvSpPr>
          <p:cNvPr name="AutoShape 18" id="18"/>
          <p:cNvSpPr/>
          <p:nvPr/>
        </p:nvSpPr>
        <p:spPr>
          <a:xfrm rot="0">
            <a:off x="10507242" y="8621332"/>
            <a:ext cx="5952531" cy="0"/>
          </a:xfrm>
          <a:prstGeom prst="line">
            <a:avLst/>
          </a:prstGeom>
          <a:ln cap="flat" w="9525">
            <a:solidFill>
              <a:srgbClr val="000000"/>
            </a:solidFill>
            <a:prstDash val="solid"/>
            <a:headEnd type="none" len="sm" w="sm"/>
            <a:tailEnd type="none" len="sm" w="sm"/>
          </a:ln>
        </p:spPr>
      </p:sp>
      <p:sp>
        <p:nvSpPr>
          <p:cNvPr name="TextBox 19" id="19"/>
          <p:cNvSpPr txBox="true"/>
          <p:nvPr/>
        </p:nvSpPr>
        <p:spPr>
          <a:xfrm rot="0">
            <a:off x="11306769" y="5498657"/>
            <a:ext cx="5153004" cy="405765"/>
          </a:xfrm>
          <a:prstGeom prst="rect">
            <a:avLst/>
          </a:prstGeom>
        </p:spPr>
        <p:txBody>
          <a:bodyPr anchor="t" rtlCol="false" tIns="0" lIns="0" bIns="0" rIns="0">
            <a:spAutoFit/>
          </a:bodyPr>
          <a:lstStyle/>
          <a:p>
            <a:pPr>
              <a:lnSpc>
                <a:spcPts val="3359"/>
              </a:lnSpc>
            </a:pPr>
            <a:r>
              <a:rPr lang="en-US" sz="2400">
                <a:solidFill>
                  <a:srgbClr val="000000"/>
                </a:solidFill>
                <a:latin typeface="Inter"/>
              </a:rPr>
              <a:t>Manual Memory Mangement</a:t>
            </a:r>
          </a:p>
        </p:txBody>
      </p:sp>
      <p:sp>
        <p:nvSpPr>
          <p:cNvPr name="TextBox 20" id="20"/>
          <p:cNvSpPr txBox="true"/>
          <p:nvPr/>
        </p:nvSpPr>
        <p:spPr>
          <a:xfrm rot="0">
            <a:off x="11306769" y="7947470"/>
            <a:ext cx="5153004" cy="405765"/>
          </a:xfrm>
          <a:prstGeom prst="rect">
            <a:avLst/>
          </a:prstGeom>
        </p:spPr>
        <p:txBody>
          <a:bodyPr anchor="t" rtlCol="false" tIns="0" lIns="0" bIns="0" rIns="0">
            <a:spAutoFit/>
          </a:bodyPr>
          <a:lstStyle/>
          <a:p>
            <a:pPr>
              <a:lnSpc>
                <a:spcPts val="3359"/>
              </a:lnSpc>
            </a:pPr>
            <a:r>
              <a:rPr lang="en-US" sz="2400">
                <a:solidFill>
                  <a:srgbClr val="000000"/>
                </a:solidFill>
                <a:latin typeface="Inter"/>
              </a:rPr>
              <a:t>Ownership model in Rust </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668342" y="4295775"/>
            <a:ext cx="6951315" cy="1533525"/>
          </a:xfrm>
          <a:prstGeom prst="rect">
            <a:avLst/>
          </a:prstGeom>
        </p:spPr>
        <p:txBody>
          <a:bodyPr anchor="t" rtlCol="false" tIns="0" lIns="0" bIns="0" rIns="0">
            <a:spAutoFit/>
          </a:bodyPr>
          <a:lstStyle/>
          <a:p>
            <a:pPr algn="ctr">
              <a:lnSpc>
                <a:spcPts val="12599"/>
              </a:lnSpc>
            </a:pPr>
            <a:r>
              <a:rPr lang="en-US" sz="9000">
                <a:solidFill>
                  <a:srgbClr val="FFFFFF"/>
                </a:solidFill>
                <a:latin typeface="Open Sans Extra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892927"/>
            <a:ext cx="11544300" cy="2743200"/>
          </a:xfrm>
          <a:prstGeom prst="rect">
            <a:avLst/>
          </a:prstGeom>
        </p:spPr>
        <p:txBody>
          <a:bodyPr anchor="t" rtlCol="false" tIns="0" lIns="0" bIns="0" rIns="0">
            <a:spAutoFit/>
          </a:bodyPr>
          <a:lstStyle/>
          <a:p>
            <a:pPr>
              <a:lnSpc>
                <a:spcPts val="10800"/>
              </a:lnSpc>
            </a:pPr>
            <a:r>
              <a:rPr lang="en-US" sz="9000">
                <a:solidFill>
                  <a:srgbClr val="E6E8E7"/>
                </a:solidFill>
                <a:latin typeface="Hammersmith One"/>
              </a:rPr>
              <a:t>What is MEMORY and why MANAGE it !</a:t>
            </a:r>
          </a:p>
        </p:txBody>
      </p:sp>
      <p:sp>
        <p:nvSpPr>
          <p:cNvPr name="TextBox 3" id="3"/>
          <p:cNvSpPr txBox="true"/>
          <p:nvPr/>
        </p:nvSpPr>
        <p:spPr>
          <a:xfrm rot="0">
            <a:off x="10650977" y="4264777"/>
            <a:ext cx="7411512" cy="2279650"/>
          </a:xfrm>
          <a:prstGeom prst="rect">
            <a:avLst/>
          </a:prstGeom>
        </p:spPr>
        <p:txBody>
          <a:bodyPr anchor="t" rtlCol="false" tIns="0" lIns="0" bIns="0" rIns="0">
            <a:spAutoFit/>
          </a:bodyPr>
          <a:lstStyle/>
          <a:p>
            <a:pPr>
              <a:lnSpc>
                <a:spcPts val="4550"/>
              </a:lnSpc>
            </a:pPr>
            <a:r>
              <a:rPr lang="en-US" sz="3500">
                <a:solidFill>
                  <a:srgbClr val="FFFFFF"/>
                </a:solidFill>
                <a:latin typeface="Inter"/>
              </a:rPr>
              <a:t>The term Memory can be defined as a collection of data in a specific format. It is used to store instructions and process data.</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5663242"/>
            <a:ext cx="2965923" cy="3595058"/>
          </a:xfrm>
          <a:prstGeom prst="rect">
            <a:avLst/>
          </a:prstGeom>
        </p:spPr>
      </p:pic>
      <p:sp>
        <p:nvSpPr>
          <p:cNvPr name="TextBox 5" id="5"/>
          <p:cNvSpPr txBox="true"/>
          <p:nvPr/>
        </p:nvSpPr>
        <p:spPr>
          <a:xfrm rot="0">
            <a:off x="4187123" y="6927946"/>
            <a:ext cx="13072177" cy="2851150"/>
          </a:xfrm>
          <a:prstGeom prst="rect">
            <a:avLst/>
          </a:prstGeom>
        </p:spPr>
        <p:txBody>
          <a:bodyPr anchor="t" rtlCol="false" tIns="0" lIns="0" bIns="0" rIns="0">
            <a:spAutoFit/>
          </a:bodyPr>
          <a:lstStyle/>
          <a:p>
            <a:pPr>
              <a:lnSpc>
                <a:spcPts val="4550"/>
              </a:lnSpc>
            </a:pPr>
            <a:r>
              <a:rPr lang="en-US" sz="3500">
                <a:solidFill>
                  <a:srgbClr val="89E697"/>
                </a:solidFill>
                <a:latin typeface="Inter"/>
              </a:rPr>
              <a:t>Computer memory is a finite resource.  Memory management is a method in the operating system to manage operations between main memory and disk during process execution. The main aim of memory management is to achieve efficient utilization of memory.</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6DCA7D"/>
        </a:solidFill>
      </p:bgPr>
    </p:bg>
    <p:spTree>
      <p:nvGrpSpPr>
        <p:cNvPr id="1" name=""/>
        <p:cNvGrpSpPr/>
        <p:nvPr/>
      </p:nvGrpSpPr>
      <p:grpSpPr>
        <a:xfrm>
          <a:off x="0" y="0"/>
          <a:ext cx="0" cy="0"/>
          <a:chOff x="0" y="0"/>
          <a:chExt cx="0" cy="0"/>
        </a:xfrm>
      </p:grpSpPr>
      <p:sp>
        <p:nvSpPr>
          <p:cNvPr name="TextBox 2" id="2"/>
          <p:cNvSpPr txBox="true"/>
          <p:nvPr/>
        </p:nvSpPr>
        <p:spPr>
          <a:xfrm rot="0">
            <a:off x="0" y="387951"/>
            <a:ext cx="18288000" cy="31337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TYPES OF MEMORY MANAGEMENT</a:t>
            </a:r>
            <a:r>
              <a:rPr lang="en-US" sz="9000">
                <a:solidFill>
                  <a:srgbClr val="000000"/>
                </a:solidFill>
                <a:latin typeface="Open Sans Extra Bold"/>
              </a:rPr>
              <a:t> </a:t>
            </a:r>
          </a:p>
        </p:txBody>
      </p:sp>
      <p:sp>
        <p:nvSpPr>
          <p:cNvPr name="TextBox 3" id="3"/>
          <p:cNvSpPr txBox="true"/>
          <p:nvPr/>
        </p:nvSpPr>
        <p:spPr>
          <a:xfrm rot="0">
            <a:off x="0" y="6375194"/>
            <a:ext cx="7575500" cy="1811020"/>
          </a:xfrm>
          <a:prstGeom prst="rect">
            <a:avLst/>
          </a:prstGeom>
        </p:spPr>
        <p:txBody>
          <a:bodyPr anchor="t" rtlCol="false" tIns="0" lIns="0" bIns="0" rIns="0">
            <a:spAutoFit/>
          </a:bodyPr>
          <a:lstStyle/>
          <a:p>
            <a:pPr algn="ctr">
              <a:lnSpc>
                <a:spcPts val="7279"/>
              </a:lnSpc>
            </a:pPr>
            <a:r>
              <a:rPr lang="en-US" sz="5199">
                <a:solidFill>
                  <a:srgbClr val="FFFFFF"/>
                </a:solidFill>
                <a:latin typeface="Open Sans"/>
              </a:rPr>
              <a:t>MANUAL MEMORY MANAGEMENT</a:t>
            </a:r>
          </a:p>
        </p:txBody>
      </p:sp>
      <p:sp>
        <p:nvSpPr>
          <p:cNvPr name="TextBox 4" id="4"/>
          <p:cNvSpPr txBox="true"/>
          <p:nvPr/>
        </p:nvSpPr>
        <p:spPr>
          <a:xfrm rot="0">
            <a:off x="11185146" y="6375194"/>
            <a:ext cx="6074154" cy="1811020"/>
          </a:xfrm>
          <a:prstGeom prst="rect">
            <a:avLst/>
          </a:prstGeom>
        </p:spPr>
        <p:txBody>
          <a:bodyPr anchor="t" rtlCol="false" tIns="0" lIns="0" bIns="0" rIns="0">
            <a:spAutoFit/>
          </a:bodyPr>
          <a:lstStyle/>
          <a:p>
            <a:pPr algn="ctr">
              <a:lnSpc>
                <a:spcPts val="7279"/>
              </a:lnSpc>
            </a:pPr>
            <a:r>
              <a:rPr lang="en-US" sz="5199">
                <a:solidFill>
                  <a:srgbClr val="FFFFFF"/>
                </a:solidFill>
                <a:latin typeface="Open Sans"/>
              </a:rPr>
              <a:t>GARBAGE MEMORY ALLOCATION</a:t>
            </a:r>
          </a:p>
        </p:txBody>
      </p:sp>
      <p:sp>
        <p:nvSpPr>
          <p:cNvPr name="AutoShape 5" id="5"/>
          <p:cNvSpPr/>
          <p:nvPr/>
        </p:nvSpPr>
        <p:spPr>
          <a:xfrm rot="-985981">
            <a:off x="3674200" y="5660251"/>
            <a:ext cx="5559538" cy="0"/>
          </a:xfrm>
          <a:prstGeom prst="line">
            <a:avLst/>
          </a:prstGeom>
          <a:ln cap="flat" w="47625">
            <a:solidFill>
              <a:srgbClr val="000000"/>
            </a:solidFill>
            <a:prstDash val="sysDot"/>
            <a:headEnd type="triangle" len="med" w="lg"/>
            <a:tailEnd type="none" len="sm" w="sm"/>
          </a:ln>
        </p:spPr>
      </p:sp>
      <p:sp>
        <p:nvSpPr>
          <p:cNvPr name="AutoShape 6" id="6"/>
          <p:cNvSpPr/>
          <p:nvPr/>
        </p:nvSpPr>
        <p:spPr>
          <a:xfrm rot="987746">
            <a:off x="9030615" y="5662818"/>
            <a:ext cx="5531755" cy="0"/>
          </a:xfrm>
          <a:prstGeom prst="line">
            <a:avLst/>
          </a:prstGeom>
          <a:ln cap="flat" w="47625">
            <a:solidFill>
              <a:srgbClr val="000000"/>
            </a:solidFill>
            <a:prstDash val="sysDot"/>
            <a:headEnd type="none" len="sm" w="sm"/>
            <a:tailEnd type="arrow" len="sm" w="med"/>
          </a:ln>
        </p:spPr>
      </p:sp>
      <p:sp>
        <p:nvSpPr>
          <p:cNvPr name="AutoShape 7" id="7"/>
          <p:cNvSpPr/>
          <p:nvPr/>
        </p:nvSpPr>
        <p:spPr>
          <a:xfrm rot="5400000">
            <a:off x="8463593" y="4178270"/>
            <a:ext cx="1360813" cy="0"/>
          </a:xfrm>
          <a:prstGeom prst="line">
            <a:avLst/>
          </a:prstGeom>
          <a:ln cap="flat" w="47625">
            <a:solidFill>
              <a:srgbClr val="000000"/>
            </a:solidFill>
            <a:prstDash val="sysDot"/>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AutoShape 2" id="2"/>
          <p:cNvSpPr/>
          <p:nvPr/>
        </p:nvSpPr>
        <p:spPr>
          <a:xfrm rot="0">
            <a:off x="0" y="-752418"/>
            <a:ext cx="7442201" cy="11353800"/>
          </a:xfrm>
          <a:prstGeom prst="rect">
            <a:avLst/>
          </a:prstGeom>
          <a:solidFill>
            <a:srgbClr val="89E798"/>
          </a:solidFill>
        </p:spPr>
      </p:sp>
      <p:sp>
        <p:nvSpPr>
          <p:cNvPr name="TextBox 3" id="3"/>
          <p:cNvSpPr txBox="true"/>
          <p:nvPr/>
        </p:nvSpPr>
        <p:spPr>
          <a:xfrm rot="0">
            <a:off x="173043" y="637596"/>
            <a:ext cx="7096114" cy="4114800"/>
          </a:xfrm>
          <a:prstGeom prst="rect">
            <a:avLst/>
          </a:prstGeom>
        </p:spPr>
        <p:txBody>
          <a:bodyPr anchor="t" rtlCol="false" tIns="0" lIns="0" bIns="0" rIns="0">
            <a:spAutoFit/>
          </a:bodyPr>
          <a:lstStyle/>
          <a:p>
            <a:pPr algn="ctr">
              <a:lnSpc>
                <a:spcPts val="10800"/>
              </a:lnSpc>
            </a:pPr>
            <a:r>
              <a:rPr lang="en-US" sz="9000">
                <a:solidFill>
                  <a:srgbClr val="000000"/>
                </a:solidFill>
                <a:latin typeface="Hammersmith One"/>
              </a:rPr>
              <a:t>MANUAL MEMORY</a:t>
            </a:r>
            <a:r>
              <a:rPr lang="en-US" sz="9000">
                <a:solidFill>
                  <a:srgbClr val="094850"/>
                </a:solidFill>
                <a:latin typeface="Hammersmith One"/>
              </a:rPr>
              <a:t> </a:t>
            </a:r>
            <a:r>
              <a:rPr lang="en-US" sz="9000">
                <a:solidFill>
                  <a:srgbClr val="FFFFFF"/>
                </a:solidFill>
                <a:latin typeface="Hammersmith One"/>
              </a:rPr>
              <a:t>MANAGEMENT</a:t>
            </a:r>
          </a:p>
        </p:txBody>
      </p:sp>
      <p:sp>
        <p:nvSpPr>
          <p:cNvPr name="TextBox 4" id="4"/>
          <p:cNvSpPr txBox="true"/>
          <p:nvPr/>
        </p:nvSpPr>
        <p:spPr>
          <a:xfrm rot="0">
            <a:off x="8461119" y="990600"/>
            <a:ext cx="8798181" cy="8516854"/>
          </a:xfrm>
          <a:prstGeom prst="rect">
            <a:avLst/>
          </a:prstGeom>
        </p:spPr>
        <p:txBody>
          <a:bodyPr anchor="t" rtlCol="false" tIns="0" lIns="0" bIns="0" rIns="0">
            <a:spAutoFit/>
          </a:bodyPr>
          <a:lstStyle/>
          <a:p>
            <a:pPr>
              <a:lnSpc>
                <a:spcPts val="4254"/>
              </a:lnSpc>
            </a:pPr>
            <a:r>
              <a:rPr lang="en-US" sz="3272">
                <a:solidFill>
                  <a:srgbClr val="000000"/>
                </a:solidFill>
                <a:latin typeface="Inter Bold"/>
              </a:rPr>
              <a:t>As the name suggests “</a:t>
            </a:r>
            <a:r>
              <a:rPr lang="en-US" sz="3272">
                <a:solidFill>
                  <a:srgbClr val="000000"/>
                </a:solidFill>
                <a:latin typeface="Arimo Bold Italics"/>
              </a:rPr>
              <a:t>MANUAL</a:t>
            </a:r>
            <a:r>
              <a:rPr lang="en-US" sz="3272">
                <a:solidFill>
                  <a:srgbClr val="000000"/>
                </a:solidFill>
                <a:latin typeface="Arimo Bold"/>
              </a:rPr>
              <a:t>” means it requires programmers to manually free or deletes the dynamically allocated memory.</a:t>
            </a:r>
          </a:p>
          <a:p>
            <a:pPr>
              <a:lnSpc>
                <a:spcPts val="4254"/>
              </a:lnSpc>
            </a:pPr>
          </a:p>
          <a:p>
            <a:pPr>
              <a:lnSpc>
                <a:spcPts val="4254"/>
              </a:lnSpc>
            </a:pPr>
            <a:r>
              <a:rPr lang="en-US" sz="3272">
                <a:solidFill>
                  <a:srgbClr val="000000"/>
                </a:solidFill>
                <a:latin typeface="Arimo Bold"/>
              </a:rPr>
              <a:t>It mainly focuses on the Programmer and places all the responsibilities on them for memory management .</a:t>
            </a:r>
          </a:p>
          <a:p>
            <a:pPr>
              <a:lnSpc>
                <a:spcPts val="4254"/>
              </a:lnSpc>
            </a:pPr>
          </a:p>
          <a:p>
            <a:pPr>
              <a:lnSpc>
                <a:spcPts val="4254"/>
              </a:lnSpc>
            </a:pPr>
            <a:r>
              <a:rPr lang="en-US" sz="3272">
                <a:solidFill>
                  <a:srgbClr val="000000"/>
                </a:solidFill>
                <a:latin typeface="Arimo Bold"/>
              </a:rPr>
              <a:t>It requires strict programming discipline to ensure the long-term correctness and reliability of the programs.</a:t>
            </a:r>
          </a:p>
          <a:p>
            <a:pPr>
              <a:lnSpc>
                <a:spcPts val="4254"/>
              </a:lnSpc>
            </a:pPr>
          </a:p>
          <a:p>
            <a:pPr>
              <a:lnSpc>
                <a:spcPts val="4254"/>
              </a:lnSpc>
            </a:pPr>
            <a:r>
              <a:rPr lang="en-US" sz="3272">
                <a:solidFill>
                  <a:srgbClr val="000000"/>
                </a:solidFill>
                <a:latin typeface="Arimo Bold"/>
              </a:rPr>
              <a:t>The programming languages that use this type of memory allocation are mainly C and C++. </a:t>
            </a:r>
          </a:p>
          <a:p>
            <a:pPr>
              <a:lnSpc>
                <a:spcPts val="4254"/>
              </a:lnSpc>
            </a:pP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2239" y="5900375"/>
            <a:ext cx="5776753" cy="3917689"/>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9E798"/>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9567140" cy="2067292"/>
            <a:chOff x="0" y="0"/>
            <a:chExt cx="12756187" cy="2756389"/>
          </a:xfrm>
        </p:grpSpPr>
        <p:sp>
          <p:nvSpPr>
            <p:cNvPr name="TextBox 3" id="3"/>
            <p:cNvSpPr txBox="true"/>
            <p:nvPr/>
          </p:nvSpPr>
          <p:spPr>
            <a:xfrm rot="0">
              <a:off x="0" y="0"/>
              <a:ext cx="12756187" cy="1828800"/>
            </a:xfrm>
            <a:prstGeom prst="rect">
              <a:avLst/>
            </a:prstGeom>
          </p:spPr>
          <p:txBody>
            <a:bodyPr anchor="t" rtlCol="false" tIns="0" lIns="0" bIns="0" rIns="0">
              <a:spAutoFit/>
            </a:bodyPr>
            <a:lstStyle/>
            <a:p>
              <a:pPr>
                <a:lnSpc>
                  <a:spcPts val="10800"/>
                </a:lnSpc>
              </a:pPr>
              <a:r>
                <a:rPr lang="en-US" sz="9000">
                  <a:solidFill>
                    <a:srgbClr val="000000"/>
                  </a:solidFill>
                  <a:latin typeface="Hammersmith One"/>
                </a:rPr>
                <a:t>Pros AND Cons</a:t>
              </a:r>
            </a:p>
          </p:txBody>
        </p:sp>
        <p:sp>
          <p:nvSpPr>
            <p:cNvPr name="TextBox 4" id="4"/>
            <p:cNvSpPr txBox="true"/>
            <p:nvPr/>
          </p:nvSpPr>
          <p:spPr>
            <a:xfrm rot="0">
              <a:off x="0" y="2015556"/>
              <a:ext cx="12756187" cy="740833"/>
            </a:xfrm>
            <a:prstGeom prst="rect">
              <a:avLst/>
            </a:prstGeom>
          </p:spPr>
          <p:txBody>
            <a:bodyPr anchor="t" rtlCol="false" tIns="0" lIns="0" bIns="0" rIns="0">
              <a:spAutoFit/>
            </a:bodyPr>
            <a:lstStyle/>
            <a:p>
              <a:pPr>
                <a:lnSpc>
                  <a:spcPts val="4550"/>
                </a:lnSpc>
              </a:pPr>
              <a:r>
                <a:rPr lang="en-US" sz="3500">
                  <a:solidFill>
                    <a:srgbClr val="FFFFFF"/>
                  </a:solidFill>
                  <a:latin typeface="Inter Bold"/>
                </a:rPr>
                <a:t> </a:t>
              </a:r>
            </a:p>
          </p:txBody>
        </p:sp>
      </p:grpSp>
      <p:sp>
        <p:nvSpPr>
          <p:cNvPr name="TextBox 5" id="5"/>
          <p:cNvSpPr txBox="true"/>
          <p:nvPr/>
        </p:nvSpPr>
        <p:spPr>
          <a:xfrm rot="0">
            <a:off x="483679" y="4843701"/>
            <a:ext cx="7324344" cy="971550"/>
          </a:xfrm>
          <a:prstGeom prst="rect">
            <a:avLst/>
          </a:prstGeom>
        </p:spPr>
        <p:txBody>
          <a:bodyPr anchor="t" rtlCol="false" tIns="0" lIns="0" bIns="0" rIns="0">
            <a:spAutoFit/>
          </a:bodyPr>
          <a:lstStyle/>
          <a:p>
            <a:pPr algn="ctr">
              <a:lnSpc>
                <a:spcPts val="7680"/>
              </a:lnSpc>
            </a:pPr>
            <a:r>
              <a:rPr lang="en-US" sz="6400">
                <a:solidFill>
                  <a:srgbClr val="FFFFFF"/>
                </a:solidFill>
                <a:latin typeface="Hammersmith One"/>
              </a:rPr>
              <a:t>PROS</a:t>
            </a:r>
          </a:p>
        </p:txBody>
      </p:sp>
      <p:sp>
        <p:nvSpPr>
          <p:cNvPr name="TextBox 6" id="6"/>
          <p:cNvSpPr txBox="true"/>
          <p:nvPr/>
        </p:nvSpPr>
        <p:spPr>
          <a:xfrm rot="0">
            <a:off x="9144000" y="4843701"/>
            <a:ext cx="8135684" cy="971550"/>
          </a:xfrm>
          <a:prstGeom prst="rect">
            <a:avLst/>
          </a:prstGeom>
        </p:spPr>
        <p:txBody>
          <a:bodyPr anchor="t" rtlCol="false" tIns="0" lIns="0" bIns="0" rIns="0">
            <a:spAutoFit/>
          </a:bodyPr>
          <a:lstStyle/>
          <a:p>
            <a:pPr algn="ctr">
              <a:lnSpc>
                <a:spcPts val="7680"/>
              </a:lnSpc>
            </a:pPr>
            <a:r>
              <a:rPr lang="en-US" sz="6400">
                <a:solidFill>
                  <a:srgbClr val="FFFFFF"/>
                </a:solidFill>
                <a:latin typeface="Hammersmith One"/>
              </a:rPr>
              <a:t>CONS</a:t>
            </a:r>
          </a:p>
        </p:txBody>
      </p:sp>
      <p:sp>
        <p:nvSpPr>
          <p:cNvPr name="TextBox 7" id="7"/>
          <p:cNvSpPr txBox="true"/>
          <p:nvPr/>
        </p:nvSpPr>
        <p:spPr>
          <a:xfrm rot="0">
            <a:off x="9144000" y="5815251"/>
            <a:ext cx="8148264" cy="3257550"/>
          </a:xfrm>
          <a:prstGeom prst="rect">
            <a:avLst/>
          </a:prstGeom>
        </p:spPr>
        <p:txBody>
          <a:bodyPr anchor="t" rtlCol="false" tIns="0" lIns="0" bIns="0" rIns="0">
            <a:spAutoFit/>
          </a:bodyPr>
          <a:lstStyle/>
          <a:p>
            <a:pPr>
              <a:lnSpc>
                <a:spcPts val="2879"/>
              </a:lnSpc>
            </a:pPr>
            <a:r>
              <a:rPr lang="en-US" sz="2400">
                <a:solidFill>
                  <a:srgbClr val="000000"/>
                </a:solidFill>
                <a:latin typeface="Inter Bold"/>
              </a:rPr>
              <a:t>Some common coding pitfalls include:</a:t>
            </a:r>
          </a:p>
          <a:p>
            <a:pPr>
              <a:lnSpc>
                <a:spcPts val="2879"/>
              </a:lnSpc>
            </a:pPr>
          </a:p>
          <a:p>
            <a:pPr marL="518160" indent="-259080" lvl="1">
              <a:lnSpc>
                <a:spcPts val="2879"/>
              </a:lnSpc>
              <a:buFont typeface="Arial"/>
              <a:buChar char="•"/>
            </a:pPr>
            <a:r>
              <a:rPr lang="en-US" sz="2400">
                <a:solidFill>
                  <a:srgbClr val="000000"/>
                </a:solidFill>
                <a:latin typeface="Arimo Bold"/>
              </a:rPr>
              <a:t>Dangling pointers due to releasing a live object</a:t>
            </a:r>
          </a:p>
          <a:p>
            <a:pPr marL="518160" indent="-259080" lvl="1">
              <a:lnSpc>
                <a:spcPts val="2879"/>
              </a:lnSpc>
              <a:buFont typeface="Arial"/>
              <a:buChar char="•"/>
            </a:pPr>
            <a:r>
              <a:rPr lang="en-US" sz="2400">
                <a:solidFill>
                  <a:srgbClr val="000000"/>
                </a:solidFill>
                <a:latin typeface="Arimo Bold"/>
              </a:rPr>
              <a:t>Memory corruption due to double free</a:t>
            </a:r>
          </a:p>
          <a:p>
            <a:pPr marL="518160" indent="-259080" lvl="1">
              <a:lnSpc>
                <a:spcPts val="2879"/>
              </a:lnSpc>
              <a:buFont typeface="Arial"/>
              <a:buChar char="•"/>
            </a:pPr>
            <a:r>
              <a:rPr lang="en-US" sz="2400">
                <a:solidFill>
                  <a:srgbClr val="000000"/>
                </a:solidFill>
                <a:latin typeface="Arimo Bold"/>
              </a:rPr>
              <a:t>Memory leaks due to forgetting to release memory</a:t>
            </a:r>
          </a:p>
          <a:p>
            <a:pPr marL="518160" indent="-259080" lvl="1">
              <a:lnSpc>
                <a:spcPts val="2879"/>
              </a:lnSpc>
              <a:buFont typeface="Arial"/>
              <a:buChar char="•"/>
            </a:pPr>
            <a:r>
              <a:rPr lang="en-US" sz="2400">
                <a:solidFill>
                  <a:srgbClr val="000000"/>
                </a:solidFill>
                <a:latin typeface="Arimo Bold"/>
              </a:rPr>
              <a:t>Higher coupling between components due to modeling of ownership semantics in API signatures</a:t>
            </a:r>
          </a:p>
          <a:p>
            <a:pPr>
              <a:lnSpc>
                <a:spcPts val="2879"/>
              </a:lnSpc>
            </a:pP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32473" y="844552"/>
            <a:ext cx="3739667" cy="2879544"/>
          </a:xfrm>
          <a:prstGeom prst="rect">
            <a:avLst/>
          </a:prstGeom>
        </p:spPr>
      </p:pic>
      <p:sp>
        <p:nvSpPr>
          <p:cNvPr name="TextBox 9" id="9"/>
          <p:cNvSpPr txBox="true"/>
          <p:nvPr/>
        </p:nvSpPr>
        <p:spPr>
          <a:xfrm rot="0">
            <a:off x="483679" y="6284576"/>
            <a:ext cx="7324344" cy="1546312"/>
          </a:xfrm>
          <a:prstGeom prst="rect">
            <a:avLst/>
          </a:prstGeom>
        </p:spPr>
        <p:txBody>
          <a:bodyPr anchor="t" rtlCol="false" tIns="0" lIns="0" bIns="0" rIns="0">
            <a:spAutoFit/>
          </a:bodyPr>
          <a:lstStyle/>
          <a:p>
            <a:pPr>
              <a:lnSpc>
                <a:spcPts val="3075"/>
              </a:lnSpc>
            </a:pPr>
            <a:r>
              <a:rPr lang="en-US" sz="2563">
                <a:solidFill>
                  <a:srgbClr val="000000"/>
                </a:solidFill>
                <a:latin typeface="Inter Bold"/>
              </a:rPr>
              <a:t>The biggest advantage of using this method of memory allocation is that it provides the fastest mechanism if all the things are done right.</a:t>
            </a:r>
          </a:p>
        </p:txBody>
      </p:sp>
      <p:sp>
        <p:nvSpPr>
          <p:cNvPr name="AutoShape 10" id="10"/>
          <p:cNvSpPr/>
          <p:nvPr/>
        </p:nvSpPr>
        <p:spPr>
          <a:xfrm rot="-5400000">
            <a:off x="6125208" y="8027313"/>
            <a:ext cx="4471749" cy="0"/>
          </a:xfrm>
          <a:prstGeom prst="line">
            <a:avLst/>
          </a:prstGeom>
          <a:ln cap="rnd" w="47625">
            <a:solidFill>
              <a:srgbClr val="09485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26705" y="197067"/>
            <a:ext cx="9685593" cy="2714625"/>
          </a:xfrm>
          <a:prstGeom prst="rect">
            <a:avLst/>
          </a:prstGeom>
        </p:spPr>
        <p:txBody>
          <a:bodyPr anchor="t" rtlCol="false" tIns="0" lIns="0" bIns="0" rIns="0">
            <a:spAutoFit/>
          </a:bodyPr>
          <a:lstStyle/>
          <a:p>
            <a:pPr>
              <a:lnSpc>
                <a:spcPts val="10799"/>
              </a:lnSpc>
            </a:pPr>
            <a:r>
              <a:rPr lang="en-US" sz="8999">
                <a:solidFill>
                  <a:srgbClr val="E6E8E7"/>
                </a:solidFill>
                <a:latin typeface="Hammersmith One"/>
              </a:rPr>
              <a:t>GARBAGE MEMORY ALLOCATION</a:t>
            </a:r>
          </a:p>
        </p:txBody>
      </p:sp>
      <p:sp>
        <p:nvSpPr>
          <p:cNvPr name="TextBox 3" id="3"/>
          <p:cNvSpPr txBox="true"/>
          <p:nvPr/>
        </p:nvSpPr>
        <p:spPr>
          <a:xfrm rot="0">
            <a:off x="8693734" y="2752048"/>
            <a:ext cx="9238162" cy="6381750"/>
          </a:xfrm>
          <a:prstGeom prst="rect">
            <a:avLst/>
          </a:prstGeom>
        </p:spPr>
        <p:txBody>
          <a:bodyPr anchor="t" rtlCol="false" tIns="0" lIns="0" bIns="0" rIns="0">
            <a:spAutoFit/>
          </a:bodyPr>
          <a:lstStyle/>
          <a:p>
            <a:pPr>
              <a:lnSpc>
                <a:spcPts val="4200"/>
              </a:lnSpc>
            </a:pPr>
            <a:r>
              <a:rPr lang="en-US" sz="3500">
                <a:solidFill>
                  <a:srgbClr val="89E697"/>
                </a:solidFill>
                <a:latin typeface="Inter Bold Italics"/>
              </a:rPr>
              <a:t>Garbage</a:t>
            </a:r>
            <a:r>
              <a:rPr lang="en-US" sz="3500">
                <a:solidFill>
                  <a:srgbClr val="89E697"/>
                </a:solidFill>
                <a:latin typeface="Inter"/>
              </a:rPr>
              <a:t> is the memory that was once used by objects but will never be read or written by the program again. </a:t>
            </a:r>
          </a:p>
          <a:p>
            <a:pPr>
              <a:lnSpc>
                <a:spcPts val="4200"/>
              </a:lnSpc>
            </a:pPr>
          </a:p>
          <a:p>
            <a:pPr>
              <a:lnSpc>
                <a:spcPts val="4200"/>
              </a:lnSpc>
            </a:pPr>
            <a:r>
              <a:rPr lang="en-US" sz="3500">
                <a:solidFill>
                  <a:srgbClr val="89E697"/>
                </a:solidFill>
                <a:latin typeface="Inter Bold Italics"/>
              </a:rPr>
              <a:t>Garbage collection </a:t>
            </a:r>
            <a:r>
              <a:rPr lang="en-US" sz="3500">
                <a:solidFill>
                  <a:srgbClr val="89E697"/>
                </a:solidFill>
                <a:latin typeface="Inter"/>
              </a:rPr>
              <a:t>was invented by American computer scientist John McCarthy around 1959 to simplify manual memory management in Lisp.</a:t>
            </a:r>
          </a:p>
          <a:p>
            <a:pPr>
              <a:lnSpc>
                <a:spcPts val="4200"/>
              </a:lnSpc>
            </a:pPr>
          </a:p>
          <a:p>
            <a:pPr>
              <a:lnSpc>
                <a:spcPts val="4200"/>
              </a:lnSpc>
            </a:pPr>
            <a:r>
              <a:rPr lang="en-US" sz="3500">
                <a:solidFill>
                  <a:srgbClr val="89E697"/>
                </a:solidFill>
                <a:latin typeface="Inter"/>
              </a:rPr>
              <a:t>This method releases the memory when not in use automatically which helps the programmer from managing the memory.</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1980" y="5351291"/>
            <a:ext cx="6873230" cy="4098944"/>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26705" y="197067"/>
            <a:ext cx="9685593" cy="2714625"/>
          </a:xfrm>
          <a:prstGeom prst="rect">
            <a:avLst/>
          </a:prstGeom>
        </p:spPr>
        <p:txBody>
          <a:bodyPr anchor="t" rtlCol="false" tIns="0" lIns="0" bIns="0" rIns="0">
            <a:spAutoFit/>
          </a:bodyPr>
          <a:lstStyle/>
          <a:p>
            <a:pPr>
              <a:lnSpc>
                <a:spcPts val="10799"/>
              </a:lnSpc>
            </a:pPr>
            <a:r>
              <a:rPr lang="en-US" sz="8999">
                <a:solidFill>
                  <a:srgbClr val="E6E8E7"/>
                </a:solidFill>
                <a:latin typeface="Hammersmith One"/>
              </a:rPr>
              <a:t>GARBAGE MEMORY ALLOCATION</a:t>
            </a:r>
          </a:p>
        </p:txBody>
      </p:sp>
      <p:sp>
        <p:nvSpPr>
          <p:cNvPr name="TextBox 3" id="3"/>
          <p:cNvSpPr txBox="true"/>
          <p:nvPr/>
        </p:nvSpPr>
        <p:spPr>
          <a:xfrm rot="0">
            <a:off x="8693734" y="2752048"/>
            <a:ext cx="9238162" cy="5876925"/>
          </a:xfrm>
          <a:prstGeom prst="rect">
            <a:avLst/>
          </a:prstGeom>
        </p:spPr>
        <p:txBody>
          <a:bodyPr anchor="t" rtlCol="false" tIns="0" lIns="0" bIns="0" rIns="0">
            <a:spAutoFit/>
          </a:bodyPr>
          <a:lstStyle/>
          <a:p>
            <a:pPr>
              <a:lnSpc>
                <a:spcPts val="4200"/>
              </a:lnSpc>
            </a:pPr>
            <a:r>
              <a:rPr lang="en-US" sz="3500">
                <a:solidFill>
                  <a:srgbClr val="89E697"/>
                </a:solidFill>
                <a:latin typeface="Inter Bold"/>
              </a:rPr>
              <a:t>Garbage collector is the magic component that makes the illusion of infinite memory possible. It attempts to reclaim garbage or memory occupied by objects that are no longer in use by the program.</a:t>
            </a:r>
          </a:p>
          <a:p>
            <a:pPr>
              <a:lnSpc>
                <a:spcPts val="4200"/>
              </a:lnSpc>
            </a:pPr>
          </a:p>
          <a:p>
            <a:pPr>
              <a:lnSpc>
                <a:spcPts val="4200"/>
              </a:lnSpc>
            </a:pPr>
            <a:r>
              <a:rPr lang="en-US" sz="3500">
                <a:solidFill>
                  <a:srgbClr val="89E697"/>
                </a:solidFill>
                <a:latin typeface="Inter Bold"/>
              </a:rPr>
              <a:t>This is the automated system for memory allocation which is highly used in famous programming languages like JAVA, python, .NET, etc</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1980" y="5351291"/>
            <a:ext cx="6873230" cy="4098944"/>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9E798"/>
        </a:solidFill>
      </p:bgPr>
    </p:bg>
    <p:spTree>
      <p:nvGrpSpPr>
        <p:cNvPr id="1" name=""/>
        <p:cNvGrpSpPr/>
        <p:nvPr/>
      </p:nvGrpSpPr>
      <p:grpSpPr>
        <a:xfrm>
          <a:off x="0" y="0"/>
          <a:ext cx="0" cy="0"/>
          <a:chOff x="0" y="0"/>
          <a:chExt cx="0" cy="0"/>
        </a:xfrm>
      </p:grpSpPr>
      <p:sp>
        <p:nvSpPr>
          <p:cNvPr name="TextBox 2" id="2"/>
          <p:cNvSpPr txBox="true"/>
          <p:nvPr/>
        </p:nvSpPr>
        <p:spPr>
          <a:xfrm rot="0">
            <a:off x="246493" y="1028700"/>
            <a:ext cx="6426935" cy="1371600"/>
          </a:xfrm>
          <a:prstGeom prst="rect">
            <a:avLst/>
          </a:prstGeom>
        </p:spPr>
        <p:txBody>
          <a:bodyPr anchor="t" rtlCol="false" tIns="0" lIns="0" bIns="0" rIns="0">
            <a:spAutoFit/>
          </a:bodyPr>
          <a:lstStyle/>
          <a:p>
            <a:pPr>
              <a:lnSpc>
                <a:spcPts val="10800"/>
              </a:lnSpc>
            </a:pPr>
            <a:r>
              <a:rPr lang="en-US" sz="9000">
                <a:solidFill>
                  <a:srgbClr val="F1F1F1"/>
                </a:solidFill>
                <a:latin typeface="Hammersmith One"/>
              </a:rPr>
              <a:t>Advantages</a:t>
            </a:r>
          </a:p>
        </p:txBody>
      </p:sp>
      <p:sp>
        <p:nvSpPr>
          <p:cNvPr name="TextBox 3" id="3"/>
          <p:cNvSpPr txBox="true"/>
          <p:nvPr/>
        </p:nvSpPr>
        <p:spPr>
          <a:xfrm rot="0">
            <a:off x="7611110" y="1336006"/>
            <a:ext cx="10305243" cy="7586413"/>
          </a:xfrm>
          <a:prstGeom prst="rect">
            <a:avLst/>
          </a:prstGeom>
        </p:spPr>
        <p:txBody>
          <a:bodyPr anchor="t" rtlCol="false" tIns="0" lIns="0" bIns="0" rIns="0">
            <a:spAutoFit/>
          </a:bodyPr>
          <a:lstStyle/>
          <a:p>
            <a:pPr>
              <a:lnSpc>
                <a:spcPts val="3991"/>
              </a:lnSpc>
            </a:pPr>
            <a:r>
              <a:rPr lang="en-US" sz="3070">
                <a:solidFill>
                  <a:srgbClr val="000000"/>
                </a:solidFill>
                <a:latin typeface="Inter Bold Italics"/>
              </a:rPr>
              <a:t>Garbage collection</a:t>
            </a:r>
            <a:r>
              <a:rPr lang="en-US" sz="3070">
                <a:solidFill>
                  <a:srgbClr val="000000"/>
                </a:solidFill>
                <a:latin typeface="Inter"/>
              </a:rPr>
              <a:t> frees the programmer from manually dealing with </a:t>
            </a:r>
            <a:r>
              <a:rPr lang="en-US" sz="3070">
                <a:solidFill>
                  <a:srgbClr val="000000"/>
                </a:solidFill>
                <a:latin typeface="Inter Bold Italics"/>
              </a:rPr>
              <a:t>memory deallocation.</a:t>
            </a:r>
            <a:r>
              <a:rPr lang="en-US" sz="3070">
                <a:solidFill>
                  <a:srgbClr val="000000"/>
                </a:solidFill>
                <a:latin typeface="Inter"/>
              </a:rPr>
              <a:t> As a result, certain categories of bugs are eliminated or substantially reduces:</a:t>
            </a:r>
          </a:p>
          <a:p>
            <a:pPr marL="662946" indent="-331473" lvl="1">
              <a:lnSpc>
                <a:spcPts val="3991"/>
              </a:lnSpc>
              <a:buFont typeface="Arial"/>
              <a:buChar char="•"/>
            </a:pPr>
            <a:r>
              <a:rPr lang="en-US" sz="3070">
                <a:solidFill>
                  <a:srgbClr val="000000"/>
                </a:solidFill>
                <a:latin typeface="Inter Bold Italics"/>
              </a:rPr>
              <a:t>Dangling pointer bugs</a:t>
            </a:r>
            <a:r>
              <a:rPr lang="en-US" sz="3070">
                <a:solidFill>
                  <a:srgbClr val="000000"/>
                </a:solidFill>
                <a:latin typeface="Inter"/>
              </a:rPr>
              <a:t>: occurs when a piece of memory is freed while there are still pointers to it and one of those pointers is dereferenced.</a:t>
            </a:r>
          </a:p>
          <a:p>
            <a:pPr>
              <a:lnSpc>
                <a:spcPts val="3991"/>
              </a:lnSpc>
            </a:pPr>
          </a:p>
          <a:p>
            <a:pPr marL="662946" indent="-331473" lvl="1">
              <a:lnSpc>
                <a:spcPts val="3991"/>
              </a:lnSpc>
              <a:buFont typeface="Arial"/>
              <a:buChar char="•"/>
            </a:pPr>
            <a:r>
              <a:rPr lang="en-US" sz="3070">
                <a:solidFill>
                  <a:srgbClr val="000000"/>
                </a:solidFill>
                <a:latin typeface="Inter Bold Italics"/>
              </a:rPr>
              <a:t>Double free bugs:</a:t>
            </a:r>
            <a:r>
              <a:rPr lang="en-US" sz="3070">
                <a:solidFill>
                  <a:srgbClr val="000000"/>
                </a:solidFill>
                <a:latin typeface="Inter"/>
              </a:rPr>
              <a:t> occurs when a program tries to free a region of memory that has already been freed.</a:t>
            </a:r>
          </a:p>
          <a:p>
            <a:pPr>
              <a:lnSpc>
                <a:spcPts val="3991"/>
              </a:lnSpc>
            </a:pPr>
          </a:p>
          <a:p>
            <a:pPr marL="662946" indent="-331473" lvl="1">
              <a:lnSpc>
                <a:spcPts val="3991"/>
              </a:lnSpc>
              <a:buFont typeface="Arial"/>
              <a:buChar char="•"/>
            </a:pPr>
            <a:r>
              <a:rPr lang="en-US" sz="3070">
                <a:solidFill>
                  <a:srgbClr val="000000"/>
                </a:solidFill>
                <a:latin typeface="Inter Bold Italics"/>
              </a:rPr>
              <a:t>Memory leaks: </a:t>
            </a:r>
            <a:r>
              <a:rPr lang="en-US" sz="3070">
                <a:solidFill>
                  <a:srgbClr val="000000"/>
                </a:solidFill>
                <a:latin typeface="Inter"/>
              </a:rPr>
              <a:t>when a program fails to free memory occupied by objects that have become unbreachable and can lead to memory exhaustion. </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73359" y="4836378"/>
            <a:ext cx="6555409" cy="44219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DAFDAXmafcA</dc:identifier>
  <dcterms:modified xsi:type="dcterms:W3CDTF">2011-08-01T06:04:30Z</dcterms:modified>
  <cp:revision>1</cp:revision>
  <dc:title>KOSS PROJECT</dc:title>
</cp:coreProperties>
</file>