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86" r:id="rId7"/>
    <p:sldId id="283" r:id="rId8"/>
    <p:sldId id="287" r:id="rId9"/>
    <p:sldId id="288" r:id="rId10"/>
    <p:sldId id="289" r:id="rId11"/>
    <p:sldId id="290" r:id="rId12"/>
    <p:sldId id="291" r:id="rId13"/>
    <p:sldId id="292" r:id="rId14"/>
    <p:sldId id="295" r:id="rId15"/>
    <p:sldId id="293" r:id="rId16"/>
    <p:sldId id="29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OPEN IIT PRODUCT DESIGN-2022</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fontScale="70000" lnSpcReduction="20000"/>
          </a:bodyPr>
          <a:lstStyle/>
          <a:p>
            <a:pPr marL="0" indent="0">
              <a:buNone/>
            </a:pPr>
            <a:r>
              <a:rPr lang="en-US" sz="3600" dirty="0">
                <a:solidFill>
                  <a:srgbClr val="0070C0"/>
                </a:solidFill>
              </a:rPr>
              <a:t>       </a:t>
            </a:r>
          </a:p>
          <a:p>
            <a:pPr marL="0" indent="0">
              <a:buNone/>
            </a:pPr>
            <a:r>
              <a:rPr lang="en-US" sz="3600" dirty="0">
                <a:solidFill>
                  <a:srgbClr val="0070C0"/>
                </a:solidFill>
              </a:rPr>
              <a:t>            </a:t>
            </a:r>
            <a:r>
              <a:rPr lang="en-US" sz="4600" dirty="0">
                <a:solidFill>
                  <a:srgbClr val="92D050"/>
                </a:solidFill>
              </a:rPr>
              <a:t>Team 48</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D9E-E326-9325-8BAC-C2C04A1A39E7}"/>
              </a:ext>
            </a:extLst>
          </p:cNvPr>
          <p:cNvSpPr>
            <a:spLocks noGrp="1"/>
          </p:cNvSpPr>
          <p:nvPr>
            <p:ph type="title"/>
          </p:nvPr>
        </p:nvSpPr>
        <p:spPr/>
        <p:txBody>
          <a:bodyPr/>
          <a:lstStyle/>
          <a:p>
            <a:r>
              <a:rPr lang="en-IN" dirty="0"/>
              <a:t>OUTPUT CAPTURES OF RASPBERRY PI CAMERA</a:t>
            </a:r>
          </a:p>
        </p:txBody>
      </p:sp>
      <p:sp>
        <p:nvSpPr>
          <p:cNvPr id="3" name="Slide Number Placeholder 2">
            <a:extLst>
              <a:ext uri="{FF2B5EF4-FFF2-40B4-BE49-F238E27FC236}">
                <a16:creationId xmlns:a16="http://schemas.microsoft.com/office/drawing/2014/main" id="{50827795-34AB-D59F-CDB8-4A3CE7064F09}"/>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7" name="Content Placeholder 6">
            <a:extLst>
              <a:ext uri="{FF2B5EF4-FFF2-40B4-BE49-F238E27FC236}">
                <a16:creationId xmlns:a16="http://schemas.microsoft.com/office/drawing/2014/main" id="{23D287CD-D50E-1120-104C-008019676288}"/>
              </a:ext>
            </a:extLst>
          </p:cNvPr>
          <p:cNvPicPr>
            <a:picLocks noGrp="1" noChangeAspect="1"/>
          </p:cNvPicPr>
          <p:nvPr>
            <p:ph sz="half" idx="1"/>
          </p:nvPr>
        </p:nvPicPr>
        <p:blipFill>
          <a:blip r:embed="rId2"/>
          <a:stretch>
            <a:fillRect/>
          </a:stretch>
        </p:blipFill>
        <p:spPr>
          <a:xfrm>
            <a:off x="774592" y="1517715"/>
            <a:ext cx="4765563" cy="4128483"/>
          </a:xfrm>
        </p:spPr>
      </p:pic>
      <p:pic>
        <p:nvPicPr>
          <p:cNvPr id="9" name="Content Placeholder 8">
            <a:extLst>
              <a:ext uri="{FF2B5EF4-FFF2-40B4-BE49-F238E27FC236}">
                <a16:creationId xmlns:a16="http://schemas.microsoft.com/office/drawing/2014/main" id="{BAD00E1B-DA56-2702-9F31-514E75610F00}"/>
              </a:ext>
            </a:extLst>
          </p:cNvPr>
          <p:cNvPicPr>
            <a:picLocks noGrp="1" noChangeAspect="1"/>
          </p:cNvPicPr>
          <p:nvPr>
            <p:ph sz="half" idx="2"/>
          </p:nvPr>
        </p:nvPicPr>
        <p:blipFill>
          <a:blip r:embed="rId3"/>
          <a:stretch>
            <a:fillRect/>
          </a:stretch>
        </p:blipFill>
        <p:spPr>
          <a:xfrm>
            <a:off x="6651847" y="1517714"/>
            <a:ext cx="4765563" cy="4128483"/>
          </a:xfrm>
        </p:spPr>
      </p:pic>
    </p:spTree>
    <p:extLst>
      <p:ext uri="{BB962C8B-B14F-4D97-AF65-F5344CB8AC3E}">
        <p14:creationId xmlns:p14="http://schemas.microsoft.com/office/powerpoint/2010/main" val="187635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6745AF-FDA2-F9A1-632D-10BDA27D4787}"/>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7" name="Content Placeholder 6">
            <a:extLst>
              <a:ext uri="{FF2B5EF4-FFF2-40B4-BE49-F238E27FC236}">
                <a16:creationId xmlns:a16="http://schemas.microsoft.com/office/drawing/2014/main" id="{36C6C1AC-FE2C-9F81-0723-4DF4B4861E18}"/>
              </a:ext>
            </a:extLst>
          </p:cNvPr>
          <p:cNvPicPr>
            <a:picLocks noGrp="1" noChangeAspect="1"/>
          </p:cNvPicPr>
          <p:nvPr>
            <p:ph sz="half" idx="1"/>
          </p:nvPr>
        </p:nvPicPr>
        <p:blipFill>
          <a:blip r:embed="rId2"/>
          <a:stretch>
            <a:fillRect/>
          </a:stretch>
        </p:blipFill>
        <p:spPr>
          <a:xfrm>
            <a:off x="372855" y="1379381"/>
            <a:ext cx="4731805" cy="4099238"/>
          </a:xfrm>
        </p:spPr>
      </p:pic>
      <p:pic>
        <p:nvPicPr>
          <p:cNvPr id="9" name="Content Placeholder 8">
            <a:extLst>
              <a:ext uri="{FF2B5EF4-FFF2-40B4-BE49-F238E27FC236}">
                <a16:creationId xmlns:a16="http://schemas.microsoft.com/office/drawing/2014/main" id="{A72EAFA3-71EC-5805-B0D0-F78ABC671F9B}"/>
              </a:ext>
            </a:extLst>
          </p:cNvPr>
          <p:cNvPicPr>
            <a:picLocks noGrp="1" noChangeAspect="1"/>
          </p:cNvPicPr>
          <p:nvPr>
            <p:ph sz="half" idx="2"/>
          </p:nvPr>
        </p:nvPicPr>
        <p:blipFill>
          <a:blip r:embed="rId3"/>
          <a:stretch>
            <a:fillRect/>
          </a:stretch>
        </p:blipFill>
        <p:spPr>
          <a:xfrm>
            <a:off x="6463594" y="1379381"/>
            <a:ext cx="4669004" cy="4044833"/>
          </a:xfrm>
        </p:spPr>
      </p:pic>
    </p:spTree>
    <p:extLst>
      <p:ext uri="{BB962C8B-B14F-4D97-AF65-F5344CB8AC3E}">
        <p14:creationId xmlns:p14="http://schemas.microsoft.com/office/powerpoint/2010/main" val="248735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20629D-AC94-A7F0-6C86-B071E6173AC8}"/>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7" name="Content Placeholder 6">
            <a:extLst>
              <a:ext uri="{FF2B5EF4-FFF2-40B4-BE49-F238E27FC236}">
                <a16:creationId xmlns:a16="http://schemas.microsoft.com/office/drawing/2014/main" id="{13101D3B-6B6E-2676-0C69-55393EBB2FD2}"/>
              </a:ext>
            </a:extLst>
          </p:cNvPr>
          <p:cNvPicPr>
            <a:picLocks noGrp="1" noChangeAspect="1"/>
          </p:cNvPicPr>
          <p:nvPr>
            <p:ph sz="half" idx="1"/>
          </p:nvPr>
        </p:nvPicPr>
        <p:blipFill>
          <a:blip r:embed="rId2"/>
          <a:stretch>
            <a:fillRect/>
          </a:stretch>
        </p:blipFill>
        <p:spPr>
          <a:xfrm>
            <a:off x="612332" y="1180999"/>
            <a:ext cx="5007852" cy="4338382"/>
          </a:xfrm>
        </p:spPr>
      </p:pic>
      <p:pic>
        <p:nvPicPr>
          <p:cNvPr id="9" name="Content Placeholder 8">
            <a:extLst>
              <a:ext uri="{FF2B5EF4-FFF2-40B4-BE49-F238E27FC236}">
                <a16:creationId xmlns:a16="http://schemas.microsoft.com/office/drawing/2014/main" id="{F28760BB-62F1-1DFC-3B34-5D2260E90AD0}"/>
              </a:ext>
            </a:extLst>
          </p:cNvPr>
          <p:cNvPicPr>
            <a:picLocks noGrp="1" noChangeAspect="1"/>
          </p:cNvPicPr>
          <p:nvPr>
            <p:ph sz="half" idx="2"/>
          </p:nvPr>
        </p:nvPicPr>
        <p:blipFill>
          <a:blip r:embed="rId3"/>
          <a:stretch>
            <a:fillRect/>
          </a:stretch>
        </p:blipFill>
        <p:spPr>
          <a:xfrm>
            <a:off x="6642546" y="1180999"/>
            <a:ext cx="4867106" cy="4216452"/>
          </a:xfrm>
        </p:spPr>
      </p:pic>
    </p:spTree>
    <p:extLst>
      <p:ext uri="{BB962C8B-B14F-4D97-AF65-F5344CB8AC3E}">
        <p14:creationId xmlns:p14="http://schemas.microsoft.com/office/powerpoint/2010/main" val="139212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8898F7-0B7C-7780-4040-9F945C41B802}"/>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7" name="Content Placeholder 6">
            <a:extLst>
              <a:ext uri="{FF2B5EF4-FFF2-40B4-BE49-F238E27FC236}">
                <a16:creationId xmlns:a16="http://schemas.microsoft.com/office/drawing/2014/main" id="{5137A791-A6F6-2500-6D82-BDEE29CB2B34}"/>
              </a:ext>
            </a:extLst>
          </p:cNvPr>
          <p:cNvPicPr>
            <a:picLocks noGrp="1" noChangeAspect="1"/>
          </p:cNvPicPr>
          <p:nvPr>
            <p:ph sz="half" idx="1"/>
          </p:nvPr>
        </p:nvPicPr>
        <p:blipFill>
          <a:blip r:embed="rId2"/>
          <a:stretch>
            <a:fillRect/>
          </a:stretch>
        </p:blipFill>
        <p:spPr>
          <a:xfrm>
            <a:off x="533400" y="1242874"/>
            <a:ext cx="5095043" cy="4712659"/>
          </a:xfrm>
        </p:spPr>
      </p:pic>
      <p:pic>
        <p:nvPicPr>
          <p:cNvPr id="9" name="Content Placeholder 8">
            <a:extLst>
              <a:ext uri="{FF2B5EF4-FFF2-40B4-BE49-F238E27FC236}">
                <a16:creationId xmlns:a16="http://schemas.microsoft.com/office/drawing/2014/main" id="{FF437F8A-6133-714C-E486-1051459744D7}"/>
              </a:ext>
            </a:extLst>
          </p:cNvPr>
          <p:cNvPicPr>
            <a:picLocks noGrp="1" noChangeAspect="1"/>
          </p:cNvPicPr>
          <p:nvPr>
            <p:ph sz="half" idx="2"/>
          </p:nvPr>
        </p:nvPicPr>
        <p:blipFill>
          <a:blip r:embed="rId3"/>
          <a:stretch>
            <a:fillRect/>
          </a:stretch>
        </p:blipFill>
        <p:spPr>
          <a:xfrm>
            <a:off x="6762549" y="1225738"/>
            <a:ext cx="5095043" cy="4406523"/>
          </a:xfrm>
        </p:spPr>
      </p:pic>
    </p:spTree>
    <p:extLst>
      <p:ext uri="{BB962C8B-B14F-4D97-AF65-F5344CB8AC3E}">
        <p14:creationId xmlns:p14="http://schemas.microsoft.com/office/powerpoint/2010/main" val="60307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Problem Statement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sz="2000" dirty="0"/>
              <a:t>Differently abled people find it difficult to integrate into society due to their inability to communicate through established methods.</a:t>
            </a:r>
          </a:p>
          <a:p>
            <a:pPr marL="0" indent="0">
              <a:buNone/>
            </a:pPr>
            <a:r>
              <a:rPr lang="en-US" sz="2000" dirty="0"/>
              <a:t>This makes them dependent on others for many of their needs. Also, other people find it hard to communicate with them through our ideas.</a:t>
            </a:r>
          </a:p>
          <a:p>
            <a:pPr marL="0" indent="0">
              <a:buNone/>
            </a:pPr>
            <a:r>
              <a:rPr lang="en-US" sz="2000" dirty="0"/>
              <a:t>We plant to address this issue by designing a pair of devices meant to foster communication.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76F8-9C49-5EE8-13B9-06AD4CC8B0A4}"/>
              </a:ext>
            </a:extLst>
          </p:cNvPr>
          <p:cNvSpPr>
            <a:spLocks noGrp="1"/>
          </p:cNvSpPr>
          <p:nvPr>
            <p:ph type="title"/>
          </p:nvPr>
        </p:nvSpPr>
        <p:spPr/>
        <p:txBody>
          <a:bodyPr/>
          <a:lstStyle/>
          <a:p>
            <a:r>
              <a:rPr lang="en-IN" dirty="0"/>
              <a:t>Motivation</a:t>
            </a:r>
          </a:p>
        </p:txBody>
      </p:sp>
      <p:sp>
        <p:nvSpPr>
          <p:cNvPr id="3" name="Slide Number Placeholder 2">
            <a:extLst>
              <a:ext uri="{FF2B5EF4-FFF2-40B4-BE49-F238E27FC236}">
                <a16:creationId xmlns:a16="http://schemas.microsoft.com/office/drawing/2014/main" id="{F0434074-3053-5D16-988E-E20A844BE928}"/>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a:extLst>
              <a:ext uri="{FF2B5EF4-FFF2-40B4-BE49-F238E27FC236}">
                <a16:creationId xmlns:a16="http://schemas.microsoft.com/office/drawing/2014/main" id="{CE998FB8-7030-F51D-5C3C-F482F20C4801}"/>
              </a:ext>
            </a:extLst>
          </p:cNvPr>
          <p:cNvSpPr>
            <a:spLocks noGrp="1"/>
          </p:cNvSpPr>
          <p:nvPr>
            <p:ph idx="1"/>
          </p:nvPr>
        </p:nvSpPr>
        <p:spPr>
          <a:xfrm>
            <a:off x="443365" y="1260505"/>
            <a:ext cx="11215235" cy="5054570"/>
          </a:xfrm>
        </p:spPr>
        <p:txBody>
          <a:bodyPr>
            <a:normAutofit fontScale="92500"/>
          </a:bodyPr>
          <a:lstStyle/>
          <a:p>
            <a:pPr marL="0" indent="0">
              <a:buNone/>
            </a:pPr>
            <a:endParaRPr lang="en-US" sz="1800" dirty="0">
              <a:solidFill>
                <a:srgbClr val="00B0F0"/>
              </a:solidFill>
            </a:endParaRPr>
          </a:p>
          <a:p>
            <a:pPr marL="0" indent="0">
              <a:buNone/>
            </a:pPr>
            <a:r>
              <a:rPr lang="en-US" sz="1800" dirty="0">
                <a:solidFill>
                  <a:srgbClr val="00B0F0"/>
                </a:solidFill>
              </a:rPr>
              <a:t>People who are hearing-impaired face considerable challenges. They find difficulties to express their thoughts or to convey their message to other people so that the researchers attempt different ways in order to produce a device that may give them a better quality of the life to work in basic situations. They face lots of problems such as:</a:t>
            </a:r>
            <a:r>
              <a:rPr lang="en-US" sz="1800" dirty="0"/>
              <a:t> </a:t>
            </a:r>
          </a:p>
          <a:p>
            <a:pPr marL="0" indent="0">
              <a:buNone/>
            </a:pPr>
            <a:endParaRPr lang="en-US" sz="1800" dirty="0"/>
          </a:p>
          <a:p>
            <a:pPr>
              <a:buClr>
                <a:srgbClr val="FFC000"/>
              </a:buClr>
              <a:buFont typeface="Wingdings" panose="05000000000000000000" pitchFamily="2" charset="2"/>
              <a:buChar char="Ø"/>
            </a:pPr>
            <a:r>
              <a:rPr lang="en-US" sz="1800" dirty="0"/>
              <a:t>When someone realizes they are interacting with a hearing-impaired person, they often switch to a slower form of speech. So, slowing it down intentionally can result in miscommunication.</a:t>
            </a:r>
          </a:p>
          <a:p>
            <a:pPr>
              <a:buClr>
                <a:srgbClr val="FFC000"/>
              </a:buClr>
              <a:buFont typeface="Wingdings" panose="05000000000000000000" pitchFamily="2" charset="2"/>
              <a:buChar char="Ø"/>
            </a:pPr>
            <a:r>
              <a:rPr lang="en-US" sz="1800" dirty="0"/>
              <a:t>Most of the time Job interviews are stressful situations; now consider being hearing impaired. Those who are hard of hearing or deaf may sometimes feel completely ignored when they reveal their hearing status.</a:t>
            </a:r>
          </a:p>
          <a:p>
            <a:pPr>
              <a:buClr>
                <a:srgbClr val="FFC000"/>
              </a:buClr>
              <a:buFont typeface="Wingdings" panose="05000000000000000000" pitchFamily="2" charset="2"/>
              <a:buChar char="Ø"/>
            </a:pPr>
            <a:r>
              <a:rPr lang="en-US" sz="1800" dirty="0"/>
              <a:t>Studies reveal that deaf people are around twice as likely to suffer from psychological problems such as depression and anxiety. Research suggests that this stems from feeling of isolation.</a:t>
            </a:r>
          </a:p>
          <a:p>
            <a:pPr marL="0" indent="0">
              <a:buClr>
                <a:srgbClr val="FFC000"/>
              </a:buClr>
              <a:buNone/>
            </a:pPr>
            <a:endParaRPr lang="en-US" sz="1800" dirty="0"/>
          </a:p>
          <a:p>
            <a:pPr marL="0" indent="0">
              <a:buClr>
                <a:srgbClr val="FFC000"/>
              </a:buClr>
              <a:buNone/>
            </a:pPr>
            <a:r>
              <a:rPr lang="en-IN" sz="1800" dirty="0">
                <a:solidFill>
                  <a:srgbClr val="00B0F0"/>
                </a:solidFill>
              </a:rPr>
              <a:t>Visually impaired people face troubles due to inaccessible infrastructure and social challenges</a:t>
            </a:r>
          </a:p>
          <a:p>
            <a:pPr>
              <a:buClr>
                <a:srgbClr val="FFC000"/>
              </a:buClr>
              <a:buFont typeface="Wingdings" panose="05000000000000000000" pitchFamily="2" charset="2"/>
              <a:buChar char="Ø"/>
            </a:pPr>
            <a:r>
              <a:rPr lang="en-US" sz="1600" dirty="0"/>
              <a:t>The biggest challenge for a blind person, especially the one with the complete loss of vision, is to navigate around places</a:t>
            </a:r>
          </a:p>
          <a:p>
            <a:pPr>
              <a:buClr>
                <a:srgbClr val="FFC000"/>
              </a:buClr>
              <a:buFont typeface="Wingdings" panose="05000000000000000000" pitchFamily="2" charset="2"/>
              <a:buChar char="Ø"/>
            </a:pPr>
            <a:r>
              <a:rPr lang="en-US" sz="1600" dirty="0"/>
              <a:t>Blind people have a tough time finding good reading materials in accessible formats. The Internet is mostly inaccessible for blind people</a:t>
            </a:r>
            <a:endParaRPr lang="en-IN" sz="1600" dirty="0">
              <a:solidFill>
                <a:srgbClr val="00B0F0"/>
              </a:solidFill>
            </a:endParaRPr>
          </a:p>
          <a:p>
            <a:pPr marL="0" indent="0">
              <a:buClr>
                <a:srgbClr val="FFC000"/>
              </a:buClr>
              <a:buNone/>
            </a:pPr>
            <a:endParaRPr lang="en-US" sz="1800" dirty="0">
              <a:solidFill>
                <a:srgbClr val="00B0F0"/>
              </a:solidFill>
            </a:endParaRPr>
          </a:p>
          <a:p>
            <a:pPr marL="0" indent="0">
              <a:buClr>
                <a:srgbClr val="FFC000"/>
              </a:buClr>
              <a:buNone/>
            </a:pPr>
            <a:endParaRPr lang="en-US" sz="1800" dirty="0"/>
          </a:p>
          <a:p>
            <a:pPr marL="0" indent="0">
              <a:buNone/>
            </a:pPr>
            <a:endParaRPr lang="en-IN" sz="1800" dirty="0"/>
          </a:p>
        </p:txBody>
      </p:sp>
    </p:spTree>
    <p:extLst>
      <p:ext uri="{BB962C8B-B14F-4D97-AF65-F5344CB8AC3E}">
        <p14:creationId xmlns:p14="http://schemas.microsoft.com/office/powerpoint/2010/main" val="260944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Existing Products</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543507" y="4248969"/>
            <a:ext cx="4067180" cy="1687846"/>
          </a:xfrm>
        </p:spPr>
        <p:txBody>
          <a:bodyPr/>
          <a:lstStyle/>
          <a:p>
            <a:pPr algn="ctr"/>
            <a:r>
              <a:rPr lang="en-US" sz="1800" b="1" dirty="0"/>
              <a:t>Oton Glasses</a:t>
            </a:r>
          </a:p>
          <a:p>
            <a:r>
              <a:rPr lang="en-IN" dirty="0"/>
              <a:t>Converts text into speech</a:t>
            </a:r>
            <a:r>
              <a:rPr lang="en-US" dirty="0"/>
              <a:t>.  Glasses contain two tiny cameras and earphones on the sides. The photo gets transmitted through Raspberry Pi cloud system, analyzed and voice is played through an earpiece.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7165913" y="4340610"/>
            <a:ext cx="3611577" cy="1216811"/>
          </a:xfrm>
        </p:spPr>
        <p:txBody>
          <a:bodyPr/>
          <a:lstStyle/>
          <a:p>
            <a:pPr algn="ctr"/>
            <a:r>
              <a:rPr lang="en-IN" sz="1800" b="1" dirty="0" err="1"/>
              <a:t>LyriQ</a:t>
            </a:r>
            <a:r>
              <a:rPr lang="en-IN" sz="1800" b="1" dirty="0"/>
              <a:t> Text-to-Speech Reader:</a:t>
            </a:r>
            <a:endParaRPr lang="en-US" sz="1800" b="1" dirty="0"/>
          </a:p>
          <a:p>
            <a:r>
              <a:rPr lang="en-US" dirty="0"/>
              <a:t>The </a:t>
            </a:r>
            <a:r>
              <a:rPr lang="en-US" dirty="0" err="1"/>
              <a:t>LyriQ</a:t>
            </a:r>
            <a:r>
              <a:rPr lang="en-US" dirty="0"/>
              <a:t> Assistive Text-to-Speech Reader assists people living with blindness or vision impairments by scanning printed documents and reading them out loud.</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7" name="Picture 6">
            <a:extLst>
              <a:ext uri="{FF2B5EF4-FFF2-40B4-BE49-F238E27FC236}">
                <a16:creationId xmlns:a16="http://schemas.microsoft.com/office/drawing/2014/main" id="{4AB697DA-3D25-0B86-190A-89E109B0AC0D}"/>
              </a:ext>
            </a:extLst>
          </p:cNvPr>
          <p:cNvPicPr>
            <a:picLocks noChangeAspect="1"/>
          </p:cNvPicPr>
          <p:nvPr/>
        </p:nvPicPr>
        <p:blipFill>
          <a:blip r:embed="rId2"/>
          <a:stretch>
            <a:fillRect/>
          </a:stretch>
        </p:blipFill>
        <p:spPr>
          <a:xfrm>
            <a:off x="7561440" y="1605413"/>
            <a:ext cx="2371303" cy="2430389"/>
          </a:xfrm>
          <a:prstGeom prst="rect">
            <a:avLst/>
          </a:prstGeom>
        </p:spPr>
      </p:pic>
      <p:pic>
        <p:nvPicPr>
          <p:cNvPr id="11" name="Picture 10">
            <a:extLst>
              <a:ext uri="{FF2B5EF4-FFF2-40B4-BE49-F238E27FC236}">
                <a16:creationId xmlns:a16="http://schemas.microsoft.com/office/drawing/2014/main" id="{0817A4AE-5143-A370-74D9-7CB3A2E8D2C9}"/>
              </a:ext>
            </a:extLst>
          </p:cNvPr>
          <p:cNvPicPr>
            <a:picLocks noChangeAspect="1"/>
          </p:cNvPicPr>
          <p:nvPr/>
        </p:nvPicPr>
        <p:blipFill>
          <a:blip r:embed="rId3"/>
          <a:stretch>
            <a:fillRect/>
          </a:stretch>
        </p:blipFill>
        <p:spPr>
          <a:xfrm>
            <a:off x="1543506" y="1636663"/>
            <a:ext cx="4155958" cy="2357889"/>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6B3E-D4AA-F1ED-A01C-CE97BB21778D}"/>
              </a:ext>
            </a:extLst>
          </p:cNvPr>
          <p:cNvSpPr>
            <a:spLocks noGrp="1"/>
          </p:cNvSpPr>
          <p:nvPr>
            <p:ph type="title"/>
          </p:nvPr>
        </p:nvSpPr>
        <p:spPr>
          <a:xfrm>
            <a:off x="444500" y="542925"/>
            <a:ext cx="11214100" cy="1200329"/>
          </a:xfrm>
        </p:spPr>
        <p:txBody>
          <a:bodyPr/>
          <a:lstStyle/>
          <a:p>
            <a:r>
              <a:rPr lang="en-IN" dirty="0">
                <a:solidFill>
                  <a:schemeClr val="accent3">
                    <a:lumMod val="60000"/>
                    <a:lumOff val="40000"/>
                  </a:schemeClr>
                </a:solidFill>
              </a:rPr>
              <a:t>OUR PRODUCT</a:t>
            </a:r>
            <a:br>
              <a:rPr lang="en-IN" dirty="0">
                <a:solidFill>
                  <a:schemeClr val="accent3">
                    <a:lumMod val="60000"/>
                    <a:lumOff val="40000"/>
                  </a:schemeClr>
                </a:solidFill>
              </a:rPr>
            </a:br>
            <a:r>
              <a:rPr lang="en-US" sz="1600" b="0" dirty="0"/>
              <a:t>The idea is a product design of a headwear, which comprises of a camera and a Raspberry Pi module on the backend, which captures sign language and converts it into text/audio. This helps mute people who doesn’t know sign language and it also helps to make the communication between differently abled people and others smoother. </a:t>
            </a:r>
            <a:endParaRPr lang="en-IN" sz="1600" b="0" dirty="0">
              <a:solidFill>
                <a:schemeClr val="accent3">
                  <a:lumMod val="60000"/>
                  <a:lumOff val="40000"/>
                </a:schemeClr>
              </a:solidFill>
            </a:endParaRPr>
          </a:p>
        </p:txBody>
      </p:sp>
      <p:sp>
        <p:nvSpPr>
          <p:cNvPr id="3" name="Slide Number Placeholder 2">
            <a:extLst>
              <a:ext uri="{FF2B5EF4-FFF2-40B4-BE49-F238E27FC236}">
                <a16:creationId xmlns:a16="http://schemas.microsoft.com/office/drawing/2014/main" id="{806AF8AE-2C24-41E6-7EB9-848FC2AB24C6}"/>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a:extLst>
              <a:ext uri="{FF2B5EF4-FFF2-40B4-BE49-F238E27FC236}">
                <a16:creationId xmlns:a16="http://schemas.microsoft.com/office/drawing/2014/main" id="{2163A054-5063-6AF0-CE7A-E48092A1C11A}"/>
              </a:ext>
            </a:extLst>
          </p:cNvPr>
          <p:cNvSpPr>
            <a:spLocks noGrp="1"/>
          </p:cNvSpPr>
          <p:nvPr>
            <p:ph idx="1"/>
          </p:nvPr>
        </p:nvSpPr>
        <p:spPr>
          <a:xfrm>
            <a:off x="443365" y="2228294"/>
            <a:ext cx="11215235" cy="4376691"/>
          </a:xfrm>
        </p:spPr>
        <p:txBody>
          <a:bodyPr>
            <a:normAutofit/>
          </a:bodyPr>
          <a:lstStyle/>
          <a:p>
            <a:pPr marL="0" indent="0">
              <a:buNone/>
            </a:pPr>
            <a:r>
              <a:rPr lang="en-IN" sz="2400" dirty="0">
                <a:solidFill>
                  <a:srgbClr val="92D050"/>
                </a:solidFill>
              </a:rPr>
              <a:t>PARTS OF OUR PRODUCT</a:t>
            </a:r>
          </a:p>
          <a:p>
            <a:pPr>
              <a:buFont typeface="Wingdings" panose="05000000000000000000" pitchFamily="2" charset="2"/>
              <a:buChar char="§"/>
            </a:pPr>
            <a:r>
              <a:rPr lang="en-IN" sz="1800" b="1" dirty="0">
                <a:solidFill>
                  <a:srgbClr val="92D050"/>
                </a:solidFill>
              </a:rPr>
              <a:t>Cap</a:t>
            </a:r>
          </a:p>
          <a:p>
            <a:pPr marL="0" indent="0">
              <a:buNone/>
            </a:pPr>
            <a:r>
              <a:rPr lang="en-US" sz="1600" dirty="0"/>
              <a:t>The base headwear acts as the part to which the raspberry Pi system, the camera and the wires attaching these will be place</a:t>
            </a:r>
            <a:r>
              <a:rPr lang="en-US" sz="1400" dirty="0"/>
              <a:t>d</a:t>
            </a:r>
          </a:p>
          <a:p>
            <a:pPr>
              <a:buFont typeface="Wingdings" panose="05000000000000000000" pitchFamily="2" charset="2"/>
              <a:buChar char="§"/>
            </a:pPr>
            <a:r>
              <a:rPr lang="en-US" sz="1600" b="1" dirty="0">
                <a:solidFill>
                  <a:srgbClr val="92D050"/>
                </a:solidFill>
              </a:rPr>
              <a:t>Raspberry Pi</a:t>
            </a:r>
          </a:p>
          <a:p>
            <a:pPr marL="0" indent="0">
              <a:buNone/>
            </a:pPr>
            <a:r>
              <a:rPr lang="en-US" sz="1400" dirty="0"/>
              <a:t>Raspberry Pi is a series of small single-board computers (SBCs) which is widely used in many areas, such as for weather monitoring, because of its low cost, modularity, and open design. It is typically used by computer and electronic hobbyists, due to its adoption of the HDMI and USB standards.</a:t>
            </a:r>
          </a:p>
          <a:p>
            <a:pPr marL="0" indent="0">
              <a:buNone/>
            </a:pPr>
            <a:endParaRPr lang="en-US" sz="1400" dirty="0"/>
          </a:p>
          <a:p>
            <a:pPr marL="0" indent="0">
              <a:buNone/>
            </a:pPr>
            <a:endParaRPr lang="en-US" sz="1400" dirty="0"/>
          </a:p>
          <a:p>
            <a:pPr marL="0" indent="0">
              <a:buNone/>
            </a:pPr>
            <a:endParaRPr lang="en-US" sz="1400" dirty="0"/>
          </a:p>
          <a:p>
            <a:pPr>
              <a:buFont typeface="Wingdings" panose="05000000000000000000" pitchFamily="2" charset="2"/>
              <a:buChar char="§"/>
            </a:pPr>
            <a:endParaRPr lang="en-US" sz="1600" b="1" dirty="0">
              <a:solidFill>
                <a:srgbClr val="92D050"/>
              </a:solidFill>
            </a:endParaRPr>
          </a:p>
          <a:p>
            <a:pPr>
              <a:buFont typeface="Wingdings" panose="05000000000000000000" pitchFamily="2" charset="2"/>
              <a:buChar char="§"/>
            </a:pPr>
            <a:endParaRPr lang="en-US" sz="1600" b="1" dirty="0">
              <a:solidFill>
                <a:srgbClr val="92D050"/>
              </a:solidFill>
            </a:endParaRPr>
          </a:p>
          <a:p>
            <a:pPr>
              <a:buFont typeface="Wingdings" panose="05000000000000000000" pitchFamily="2" charset="2"/>
              <a:buChar char="§"/>
            </a:pPr>
            <a:endParaRPr lang="en-US" sz="1600" b="1" dirty="0">
              <a:solidFill>
                <a:srgbClr val="92D050"/>
              </a:solidFill>
            </a:endParaRPr>
          </a:p>
          <a:p>
            <a:pPr>
              <a:buFont typeface="Wingdings" panose="05000000000000000000" pitchFamily="2" charset="2"/>
              <a:buChar char="§"/>
            </a:pPr>
            <a:endParaRPr lang="en-US" sz="1600" b="1" dirty="0">
              <a:solidFill>
                <a:srgbClr val="92D050"/>
              </a:solidFill>
            </a:endParaRPr>
          </a:p>
          <a:p>
            <a:pPr>
              <a:buFont typeface="Wingdings" panose="05000000000000000000" pitchFamily="2" charset="2"/>
              <a:buChar char="§"/>
            </a:pPr>
            <a:endParaRPr lang="en-IN" sz="1400" dirty="0">
              <a:solidFill>
                <a:srgbClr val="92D050"/>
              </a:solidFill>
            </a:endParaRPr>
          </a:p>
        </p:txBody>
      </p:sp>
      <p:pic>
        <p:nvPicPr>
          <p:cNvPr id="8" name="Picture 7">
            <a:extLst>
              <a:ext uri="{FF2B5EF4-FFF2-40B4-BE49-F238E27FC236}">
                <a16:creationId xmlns:a16="http://schemas.microsoft.com/office/drawing/2014/main" id="{96CF4B49-53BD-815D-39EB-BE8954FB10F4}"/>
              </a:ext>
            </a:extLst>
          </p:cNvPr>
          <p:cNvPicPr>
            <a:picLocks noChangeAspect="1"/>
          </p:cNvPicPr>
          <p:nvPr/>
        </p:nvPicPr>
        <p:blipFill>
          <a:blip r:embed="rId2"/>
          <a:stretch>
            <a:fillRect/>
          </a:stretch>
        </p:blipFill>
        <p:spPr>
          <a:xfrm>
            <a:off x="4456590" y="4603987"/>
            <a:ext cx="2885244" cy="1711088"/>
          </a:xfrm>
          <a:prstGeom prst="rect">
            <a:avLst/>
          </a:prstGeom>
        </p:spPr>
      </p:pic>
    </p:spTree>
    <p:extLst>
      <p:ext uri="{BB962C8B-B14F-4D97-AF65-F5344CB8AC3E}">
        <p14:creationId xmlns:p14="http://schemas.microsoft.com/office/powerpoint/2010/main" val="368613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81987A-DD88-A303-2F72-CBA81DB5EF2D}"/>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7F0A3474-9CF3-1D5F-A4E1-2553E2413B1B}"/>
              </a:ext>
            </a:extLst>
          </p:cNvPr>
          <p:cNvSpPr>
            <a:spLocks noGrp="1"/>
          </p:cNvSpPr>
          <p:nvPr>
            <p:ph idx="1"/>
          </p:nvPr>
        </p:nvSpPr>
        <p:spPr>
          <a:xfrm>
            <a:off x="443365" y="248576"/>
            <a:ext cx="11215235" cy="5928388"/>
          </a:xfrm>
        </p:spPr>
        <p:txBody>
          <a:bodyPr>
            <a:normAutofit/>
          </a:bodyPr>
          <a:lstStyle/>
          <a:p>
            <a:pPr>
              <a:buFont typeface="Wingdings" panose="05000000000000000000" pitchFamily="2" charset="2"/>
              <a:buChar char="§"/>
            </a:pPr>
            <a:endParaRPr lang="en-IN" sz="1600" b="1" dirty="0">
              <a:solidFill>
                <a:srgbClr val="92D050"/>
              </a:solidFill>
            </a:endParaRPr>
          </a:p>
          <a:p>
            <a:pPr>
              <a:buFont typeface="Wingdings" panose="05000000000000000000" pitchFamily="2" charset="2"/>
              <a:buChar char="§"/>
            </a:pPr>
            <a:r>
              <a:rPr lang="en-IN" sz="1800" b="1" dirty="0">
                <a:solidFill>
                  <a:srgbClr val="92D050"/>
                </a:solidFill>
              </a:rPr>
              <a:t>Raspberry Camera</a:t>
            </a:r>
          </a:p>
          <a:p>
            <a:pPr marL="0" indent="0">
              <a:buNone/>
            </a:pPr>
            <a:r>
              <a:rPr lang="en-US" sz="2000" b="0" i="0" u="none" strike="noStrike" baseline="0" dirty="0">
                <a:latin typeface="Calibri" panose="020F0502020204030204" pitchFamily="34" charset="0"/>
                <a:cs typeface="Calibri" panose="020F0502020204030204" pitchFamily="34" charset="0"/>
              </a:rPr>
              <a:t>This raspberry pi camera has a 5-megapixel native resolution sensor capable of 2592 x 1944-pixel static images. This supports 1080p30, 720p60 and 640x480p60/90 video. The camera is supported in the latest version of Raspbian, Raspberry Pi's preferred operating system. </a:t>
            </a:r>
          </a:p>
          <a:p>
            <a:pPr marL="0" indent="0">
              <a:buNone/>
            </a:pPr>
            <a:endParaRPr lang="en-US" sz="1600" b="0" i="0" u="none" strike="noStrike" baseline="0" dirty="0">
              <a:latin typeface="Calibri" panose="020F0502020204030204" pitchFamily="34" charset="0"/>
              <a:cs typeface="Calibri" panose="020F0502020204030204" pitchFamily="34" charset="0"/>
            </a:endParaRPr>
          </a:p>
          <a:p>
            <a:pPr marL="0" indent="0">
              <a:buNone/>
            </a:pPr>
            <a:endParaRPr lang="en-IN" sz="1600" b="1" dirty="0">
              <a:solidFill>
                <a:srgbClr val="92D050"/>
              </a:solidFill>
            </a:endParaRPr>
          </a:p>
          <a:p>
            <a:pPr marL="0" indent="0">
              <a:buNone/>
            </a:pPr>
            <a:endParaRPr lang="en-IN" sz="1600" b="1" dirty="0">
              <a:solidFill>
                <a:srgbClr val="92D050"/>
              </a:solidFill>
            </a:endParaRPr>
          </a:p>
          <a:p>
            <a:pPr marL="0" indent="0">
              <a:buNone/>
            </a:pPr>
            <a:endParaRPr lang="en-IN" sz="1600" b="1" dirty="0">
              <a:solidFill>
                <a:srgbClr val="92D050"/>
              </a:solidFill>
            </a:endParaRPr>
          </a:p>
          <a:p>
            <a:pPr marL="0" indent="0">
              <a:buNone/>
            </a:pPr>
            <a:endParaRPr lang="en-IN" sz="1600" b="1" dirty="0">
              <a:solidFill>
                <a:srgbClr val="92D050"/>
              </a:solidFill>
            </a:endParaRPr>
          </a:p>
          <a:p>
            <a:pPr marL="0" indent="0">
              <a:buNone/>
            </a:pPr>
            <a:endParaRPr lang="en-IN" sz="1600" b="1" dirty="0">
              <a:solidFill>
                <a:srgbClr val="92D050"/>
              </a:solidFill>
            </a:endParaRPr>
          </a:p>
          <a:p>
            <a:pPr marL="0" indent="0">
              <a:buNone/>
            </a:pPr>
            <a:endParaRPr lang="en-IN" sz="1600" b="1" dirty="0">
              <a:solidFill>
                <a:srgbClr val="92D050"/>
              </a:solidFill>
            </a:endParaRPr>
          </a:p>
          <a:p>
            <a:pPr marL="0" indent="0">
              <a:buNone/>
            </a:pPr>
            <a:endParaRPr lang="en-IN" sz="1600" b="1" dirty="0">
              <a:solidFill>
                <a:srgbClr val="92D050"/>
              </a:solidFill>
            </a:endParaRPr>
          </a:p>
          <a:p>
            <a:pPr>
              <a:buFont typeface="Wingdings" panose="05000000000000000000" pitchFamily="2" charset="2"/>
              <a:buChar char="§"/>
            </a:pPr>
            <a:endParaRPr lang="en-IN" sz="1800" b="1" dirty="0">
              <a:solidFill>
                <a:srgbClr val="92D050"/>
              </a:solidFill>
            </a:endParaRPr>
          </a:p>
          <a:p>
            <a:pPr>
              <a:buFont typeface="Wingdings" panose="05000000000000000000" pitchFamily="2" charset="2"/>
              <a:buChar char="§"/>
            </a:pPr>
            <a:r>
              <a:rPr lang="en-IN" sz="1800" b="1" dirty="0">
                <a:solidFill>
                  <a:srgbClr val="92D050"/>
                </a:solidFill>
              </a:rPr>
              <a:t>Bluetooth Modules</a:t>
            </a:r>
          </a:p>
          <a:p>
            <a:pPr marL="0" indent="0">
              <a:buNone/>
            </a:pPr>
            <a:r>
              <a:rPr lang="en-US" sz="1800" dirty="0"/>
              <a:t>Bluetooth modules will be connected to the Raspberry Pi. These modules transfer the audio data to the earphones/speakers which will be connected to the R-Pi system.</a:t>
            </a:r>
            <a:endParaRPr lang="en-IN" sz="1800" b="1" dirty="0">
              <a:solidFill>
                <a:srgbClr val="92D050"/>
              </a:solidFill>
            </a:endParaRPr>
          </a:p>
          <a:p>
            <a:pPr marL="0" indent="0">
              <a:buNone/>
            </a:pPr>
            <a:endParaRPr lang="en-IN" sz="1600" b="1" dirty="0">
              <a:solidFill>
                <a:srgbClr val="92D050"/>
              </a:solidFill>
            </a:endParaRPr>
          </a:p>
        </p:txBody>
      </p:sp>
      <p:pic>
        <p:nvPicPr>
          <p:cNvPr id="6" name="Picture 5">
            <a:extLst>
              <a:ext uri="{FF2B5EF4-FFF2-40B4-BE49-F238E27FC236}">
                <a16:creationId xmlns:a16="http://schemas.microsoft.com/office/drawing/2014/main" id="{EC2BEABF-3ABF-8229-7ED7-15D29D1F54A1}"/>
              </a:ext>
            </a:extLst>
          </p:cNvPr>
          <p:cNvPicPr>
            <a:picLocks noChangeAspect="1"/>
          </p:cNvPicPr>
          <p:nvPr/>
        </p:nvPicPr>
        <p:blipFill>
          <a:blip r:embed="rId2"/>
          <a:stretch>
            <a:fillRect/>
          </a:stretch>
        </p:blipFill>
        <p:spPr>
          <a:xfrm>
            <a:off x="3909091" y="2155389"/>
            <a:ext cx="3521517" cy="2327825"/>
          </a:xfrm>
          <a:prstGeom prst="rect">
            <a:avLst/>
          </a:prstGeom>
        </p:spPr>
      </p:pic>
    </p:spTree>
    <p:extLst>
      <p:ext uri="{BB962C8B-B14F-4D97-AF65-F5344CB8AC3E}">
        <p14:creationId xmlns:p14="http://schemas.microsoft.com/office/powerpoint/2010/main" val="288083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D31D-C526-E588-081C-9A1E8EA2E54B}"/>
              </a:ext>
            </a:extLst>
          </p:cNvPr>
          <p:cNvSpPr>
            <a:spLocks noGrp="1"/>
          </p:cNvSpPr>
          <p:nvPr>
            <p:ph type="title"/>
          </p:nvPr>
        </p:nvSpPr>
        <p:spPr/>
        <p:txBody>
          <a:bodyPr/>
          <a:lstStyle/>
          <a:p>
            <a:r>
              <a:rPr lang="en-IN" dirty="0">
                <a:solidFill>
                  <a:schemeClr val="accent3">
                    <a:lumMod val="40000"/>
                    <a:lumOff val="60000"/>
                  </a:schemeClr>
                </a:solidFill>
              </a:rPr>
              <a:t>WORKING PRINCIPLE</a:t>
            </a:r>
          </a:p>
        </p:txBody>
      </p:sp>
      <p:sp>
        <p:nvSpPr>
          <p:cNvPr id="3" name="Slide Number Placeholder 2">
            <a:extLst>
              <a:ext uri="{FF2B5EF4-FFF2-40B4-BE49-F238E27FC236}">
                <a16:creationId xmlns:a16="http://schemas.microsoft.com/office/drawing/2014/main" id="{15B2D816-EDF1-A2F9-E016-6A54B200C726}"/>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4854016D-B9AC-9483-BC9C-42C1A2EAF5FC}"/>
              </a:ext>
            </a:extLst>
          </p:cNvPr>
          <p:cNvSpPr>
            <a:spLocks noGrp="1"/>
          </p:cNvSpPr>
          <p:nvPr>
            <p:ph idx="1"/>
          </p:nvPr>
        </p:nvSpPr>
        <p:spPr/>
        <p:txBody>
          <a:bodyPr>
            <a:normAutofit/>
          </a:bodyPr>
          <a:lstStyle/>
          <a:p>
            <a:endParaRPr lang="en-US" sz="1600" dirty="0"/>
          </a:p>
          <a:p>
            <a:r>
              <a:rPr lang="en-US" sz="1800" dirty="0"/>
              <a:t>The assembly consists of a raspberry pi and camera and Bluetooth modules mounted on a convenient hat.</a:t>
            </a:r>
          </a:p>
          <a:p>
            <a:r>
              <a:rPr lang="en-US" sz="1800" dirty="0"/>
              <a:t>The camera takes video input frame by frame at 30 fps and the images are fed into a python script hosted on the raspberry pi, that uses OpenCV, </a:t>
            </a:r>
            <a:r>
              <a:rPr lang="en-US" sz="1800" dirty="0" err="1"/>
              <a:t>mediapipe</a:t>
            </a:r>
            <a:r>
              <a:rPr lang="en-US" sz="1800" dirty="0"/>
              <a:t>, TensorFlow modules for implementing hand detection and gesture recognition</a:t>
            </a:r>
          </a:p>
          <a:p>
            <a:r>
              <a:rPr lang="en-US" sz="1800" dirty="0"/>
              <a:t>The script parses through the image and checks if there is a hand in the frame.</a:t>
            </a:r>
          </a:p>
          <a:p>
            <a:r>
              <a:rPr lang="en-US" sz="1800" dirty="0"/>
              <a:t>If a hand is detected it estimates the posture and tries to recognize the gesture by comparing the relative distances between key hand points (landmarks) in the image to a previously trained set of standard sign language hand gestures</a:t>
            </a:r>
          </a:p>
          <a:p>
            <a:r>
              <a:rPr lang="en-US" sz="1800" dirty="0"/>
              <a:t>The trained set of gestures are mapped to standard text names of the gestures which are then read out by a speaker connected with the raspberry pi through the Bluetooth module</a:t>
            </a:r>
            <a:endParaRPr lang="en-IN" sz="1800" dirty="0"/>
          </a:p>
        </p:txBody>
      </p:sp>
    </p:spTree>
    <p:extLst>
      <p:ext uri="{BB962C8B-B14F-4D97-AF65-F5344CB8AC3E}">
        <p14:creationId xmlns:p14="http://schemas.microsoft.com/office/powerpoint/2010/main" val="242978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FABA-6499-1BC0-FCD8-E140D10D92A9}"/>
              </a:ext>
            </a:extLst>
          </p:cNvPr>
          <p:cNvSpPr>
            <a:spLocks noGrp="1"/>
          </p:cNvSpPr>
          <p:nvPr>
            <p:ph type="title"/>
          </p:nvPr>
        </p:nvSpPr>
        <p:spPr/>
        <p:txBody>
          <a:bodyPr/>
          <a:lstStyle/>
          <a:p>
            <a:pPr algn="ctr"/>
            <a:r>
              <a:rPr lang="en-IN" dirty="0">
                <a:solidFill>
                  <a:schemeClr val="accent3">
                    <a:lumMod val="40000"/>
                    <a:lumOff val="60000"/>
                  </a:schemeClr>
                </a:solidFill>
              </a:rPr>
              <a:t>CAD MODELS</a:t>
            </a:r>
          </a:p>
        </p:txBody>
      </p:sp>
      <p:sp>
        <p:nvSpPr>
          <p:cNvPr id="3" name="Slide Number Placeholder 2">
            <a:extLst>
              <a:ext uri="{FF2B5EF4-FFF2-40B4-BE49-F238E27FC236}">
                <a16:creationId xmlns:a16="http://schemas.microsoft.com/office/drawing/2014/main" id="{FFAF81B6-F83E-5B07-3BA8-548B7AE3E30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5" name="Picture 4">
            <a:extLst>
              <a:ext uri="{FF2B5EF4-FFF2-40B4-BE49-F238E27FC236}">
                <a16:creationId xmlns:a16="http://schemas.microsoft.com/office/drawing/2014/main" id="{4DB9FC2D-B9B7-DD37-7F4D-EB9355BA09C0}"/>
              </a:ext>
            </a:extLst>
          </p:cNvPr>
          <p:cNvPicPr>
            <a:picLocks noChangeAspect="1"/>
          </p:cNvPicPr>
          <p:nvPr/>
        </p:nvPicPr>
        <p:blipFill>
          <a:blip r:embed="rId2"/>
          <a:stretch>
            <a:fillRect/>
          </a:stretch>
        </p:blipFill>
        <p:spPr>
          <a:xfrm>
            <a:off x="814042" y="1623078"/>
            <a:ext cx="5060188" cy="3611844"/>
          </a:xfrm>
          <a:prstGeom prst="rect">
            <a:avLst/>
          </a:prstGeom>
        </p:spPr>
      </p:pic>
      <p:pic>
        <p:nvPicPr>
          <p:cNvPr id="7" name="Picture 6">
            <a:extLst>
              <a:ext uri="{FF2B5EF4-FFF2-40B4-BE49-F238E27FC236}">
                <a16:creationId xmlns:a16="http://schemas.microsoft.com/office/drawing/2014/main" id="{52401649-120A-04BD-B26F-D4DB44F2BBC8}"/>
              </a:ext>
            </a:extLst>
          </p:cNvPr>
          <p:cNvPicPr>
            <a:picLocks noChangeAspect="1"/>
          </p:cNvPicPr>
          <p:nvPr/>
        </p:nvPicPr>
        <p:blipFill>
          <a:blip r:embed="rId3"/>
          <a:stretch>
            <a:fillRect/>
          </a:stretch>
        </p:blipFill>
        <p:spPr>
          <a:xfrm>
            <a:off x="6574143" y="1610445"/>
            <a:ext cx="4972490" cy="3611844"/>
          </a:xfrm>
          <a:prstGeom prst="rect">
            <a:avLst/>
          </a:prstGeom>
        </p:spPr>
      </p:pic>
    </p:spTree>
    <p:extLst>
      <p:ext uri="{BB962C8B-B14F-4D97-AF65-F5344CB8AC3E}">
        <p14:creationId xmlns:p14="http://schemas.microsoft.com/office/powerpoint/2010/main" val="57213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D02089-0DA2-EED5-A1EB-A18CC9B4D4B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5" name="Picture 4">
            <a:extLst>
              <a:ext uri="{FF2B5EF4-FFF2-40B4-BE49-F238E27FC236}">
                <a16:creationId xmlns:a16="http://schemas.microsoft.com/office/drawing/2014/main" id="{B4405215-FF5D-0085-8E2A-25F9D0C9261F}"/>
              </a:ext>
            </a:extLst>
          </p:cNvPr>
          <p:cNvPicPr>
            <a:picLocks noChangeAspect="1"/>
          </p:cNvPicPr>
          <p:nvPr/>
        </p:nvPicPr>
        <p:blipFill>
          <a:blip r:embed="rId2"/>
          <a:stretch>
            <a:fillRect/>
          </a:stretch>
        </p:blipFill>
        <p:spPr>
          <a:xfrm>
            <a:off x="534369" y="1635058"/>
            <a:ext cx="5360404" cy="3587884"/>
          </a:xfrm>
          <a:prstGeom prst="rect">
            <a:avLst/>
          </a:prstGeom>
        </p:spPr>
      </p:pic>
      <p:pic>
        <p:nvPicPr>
          <p:cNvPr id="7" name="Picture 6">
            <a:extLst>
              <a:ext uri="{FF2B5EF4-FFF2-40B4-BE49-F238E27FC236}">
                <a16:creationId xmlns:a16="http://schemas.microsoft.com/office/drawing/2014/main" id="{B300E5F9-F0C0-E930-29DF-94B5583A778E}"/>
              </a:ext>
            </a:extLst>
          </p:cNvPr>
          <p:cNvPicPr>
            <a:picLocks noChangeAspect="1"/>
          </p:cNvPicPr>
          <p:nvPr/>
        </p:nvPicPr>
        <p:blipFill>
          <a:blip r:embed="rId3"/>
          <a:stretch>
            <a:fillRect/>
          </a:stretch>
        </p:blipFill>
        <p:spPr>
          <a:xfrm>
            <a:off x="6804376" y="1563253"/>
            <a:ext cx="4651024" cy="3731493"/>
          </a:xfrm>
          <a:prstGeom prst="rect">
            <a:avLst/>
          </a:prstGeom>
        </p:spPr>
      </p:pic>
    </p:spTree>
    <p:extLst>
      <p:ext uri="{BB962C8B-B14F-4D97-AF65-F5344CB8AC3E}">
        <p14:creationId xmlns:p14="http://schemas.microsoft.com/office/powerpoint/2010/main" val="271763567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94</TotalTime>
  <Words>761</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Trade Gothic LT Pro</vt:lpstr>
      <vt:lpstr>Trebuchet MS</vt:lpstr>
      <vt:lpstr>Wingdings</vt:lpstr>
      <vt:lpstr>Office Theme</vt:lpstr>
      <vt:lpstr>OPEN IIT PRODUCT DESIGN-2022</vt:lpstr>
      <vt:lpstr>Problem Statement</vt:lpstr>
      <vt:lpstr>Motivation</vt:lpstr>
      <vt:lpstr>Existing Products</vt:lpstr>
      <vt:lpstr>OUR PRODUCT The idea is a product design of a headwear, which comprises of a camera and a Raspberry Pi module on the backend, which captures sign language and converts it into text/audio. This helps mute people who doesn’t know sign language and it also helps to make the communication between differently abled people and others smoother. </vt:lpstr>
      <vt:lpstr>PowerPoint Presentation</vt:lpstr>
      <vt:lpstr>WORKING PRINCIPLE</vt:lpstr>
      <vt:lpstr>CAD MODELS</vt:lpstr>
      <vt:lpstr>PowerPoint Presentation</vt:lpstr>
      <vt:lpstr>OUTPUT CAPTURES OF RASPBERRY PI CAMERA</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IIT PRODUCT DESIGN-2022</dc:title>
  <dc:creator>Agniva</dc:creator>
  <cp:lastModifiedBy>Agniva</cp:lastModifiedBy>
  <cp:revision>1</cp:revision>
  <dcterms:created xsi:type="dcterms:W3CDTF">2022-11-05T12:34:01Z</dcterms:created>
  <dcterms:modified xsi:type="dcterms:W3CDTF">2022-11-05T14:08:36Z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