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13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2"/>
        <p:cNvGrpSpPr/>
        <p:nvPr/>
      </p:nvGrpSpPr>
      <p:grpSpPr>
        <a:xfrm>
          <a:off x="0" y="0"/>
          <a:ext cx="0" cy="0"/>
          <a:chOff x="0" y="0"/>
          <a:chExt cx="0" cy="0"/>
        </a:xfrm>
      </p:grpSpPr>
      <p:sp>
        <p:nvSpPr>
          <p:cNvPr id="13" name="Google Shape;13;p2"/>
          <p:cNvSpPr/>
          <p:nvPr/>
        </p:nvSpPr>
        <p:spPr>
          <a:xfrm>
            <a:off x="0" y="0"/>
            <a:ext cx="12192000" cy="4572001"/>
          </a:xfrm>
          <a:prstGeom prst="rect">
            <a:avLst/>
          </a:prstGeom>
          <a:solidFill>
            <a:srgbClr val="1482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 y="0"/>
            <a:ext cx="12192000" cy="4572001"/>
          </a:xfrm>
          <a:custGeom>
            <a:avLst/>
            <a:gdLst/>
            <a:ahLst/>
            <a:cxnLst/>
            <a:rect l="l" t="t" r="r" b="b"/>
            <a:pathLst>
              <a:path w="12192000" h="4572001" extrusionOk="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457200" y="4960137"/>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8610600" y="4960137"/>
            <a:ext cx="3200400" cy="146304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800"/>
              <a:buNone/>
              <a:defRPr sz="18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
        <p:nvSpPr>
          <p:cNvPr id="17" name="Google Shape;17;p2"/>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cxnSp>
        <p:nvCxnSpPr>
          <p:cNvPr id="20" name="Google Shape;20;p2"/>
          <p:cNvCxnSpPr/>
          <p:nvPr/>
        </p:nvCxnSpPr>
        <p:spPr>
          <a:xfrm rot="10800000">
            <a:off x="8386843" y="5264106"/>
            <a:ext cx="0" cy="914400"/>
          </a:xfrm>
          <a:prstGeom prst="straightConnector1">
            <a:avLst/>
          </a:prstGeom>
          <a:noFill/>
          <a:ln w="19050" cap="flat" cmpd="sng">
            <a:solidFill>
              <a:srgbClr val="1482AB"/>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72485" y="-562356"/>
            <a:ext cx="4023360" cy="9720073"/>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9" name="Google Shape;79;p11"/>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txBox="1">
            <a:spLocks noGrp="1"/>
          </p:cNvSpPr>
          <p:nvPr>
            <p:ph type="title"/>
          </p:nvPr>
        </p:nvSpPr>
        <p:spPr>
          <a:xfrm rot="5400000">
            <a:off x="7334251" y="2152650"/>
            <a:ext cx="5410200" cy="2628900"/>
          </a:xfrm>
          <a:prstGeom prst="rect">
            <a:avLst/>
          </a:prstGeom>
          <a:noFill/>
          <a:ln>
            <a:noFill/>
          </a:ln>
        </p:spPr>
        <p:txBody>
          <a:bodyPr spcFirstLastPara="1" wrap="square" lIns="45700" tIns="91425" rIns="45700" bIns="91425"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2"/>
          <p:cNvSpPr txBox="1">
            <a:spLocks noGrp="1"/>
          </p:cNvSpPr>
          <p:nvPr>
            <p:ph type="body" idx="1"/>
          </p:nvPr>
        </p:nvSpPr>
        <p:spPr>
          <a:xfrm rot="5400000">
            <a:off x="2076451" y="-323850"/>
            <a:ext cx="5410200" cy="75819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5" name="Google Shape;85;p12"/>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cxnSp>
        <p:nvCxnSpPr>
          <p:cNvPr id="88" name="Google Shape;88;p12"/>
          <p:cNvCxnSpPr/>
          <p:nvPr/>
        </p:nvCxnSpPr>
        <p:spPr>
          <a:xfrm rot="10800000">
            <a:off x="10058400" y="59263"/>
            <a:ext cx="0" cy="9144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1024128" y="2286000"/>
            <a:ext cx="9720073"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4" name="Google Shape;24;p3"/>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7"/>
        <p:cNvGrpSpPr/>
        <p:nvPr/>
      </p:nvGrpSpPr>
      <p:grpSpPr>
        <a:xfrm>
          <a:off x="0" y="0"/>
          <a:ext cx="0" cy="0"/>
          <a:chOff x="0" y="0"/>
          <a:chExt cx="0" cy="0"/>
        </a:xfrm>
      </p:grpSpPr>
      <p:sp>
        <p:nvSpPr>
          <p:cNvPr id="28" name="Google Shape;28;p4"/>
          <p:cNvSpPr/>
          <p:nvPr/>
        </p:nvSpPr>
        <p:spPr>
          <a:xfrm>
            <a:off x="0" y="0"/>
            <a:ext cx="12192000" cy="4572001"/>
          </a:xfrm>
          <a:prstGeom prst="rect">
            <a:avLst/>
          </a:prstGeom>
          <a:solidFill>
            <a:srgbClr val="1D9A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 y="0"/>
            <a:ext cx="12192000" cy="4572001"/>
          </a:xfrm>
          <a:custGeom>
            <a:avLst/>
            <a:gdLst/>
            <a:ahLst/>
            <a:cxnLst/>
            <a:rect l="l" t="t" r="r" b="b"/>
            <a:pathLst>
              <a:path w="12192000" h="4572001" extrusionOk="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title"/>
          </p:nvPr>
        </p:nvSpPr>
        <p:spPr>
          <a:xfrm>
            <a:off x="457200" y="4960137"/>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0C0C0C"/>
              </a:buClr>
              <a:buSzPts val="5000"/>
              <a:buFont typeface="Twentieth Century"/>
              <a:buNone/>
              <a:defRPr sz="5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8610600" y="4960137"/>
            <a:ext cx="3200400" cy="146304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800"/>
              <a:buNone/>
              <a:defRPr sz="1800">
                <a:solidFill>
                  <a:srgbClr val="0C0C0C"/>
                </a:solidFill>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2" name="Google Shape;32;p4"/>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cxnSp>
        <p:nvCxnSpPr>
          <p:cNvPr id="35" name="Google Shape;35;p4"/>
          <p:cNvCxnSpPr/>
          <p:nvPr/>
        </p:nvCxnSpPr>
        <p:spPr>
          <a:xfrm rot="10800000">
            <a:off x="8386843" y="5264106"/>
            <a:ext cx="0" cy="914400"/>
          </a:xfrm>
          <a:prstGeom prst="straightConnector1">
            <a:avLst/>
          </a:prstGeom>
          <a:noFill/>
          <a:ln w="19050" cap="flat" cmpd="sng">
            <a:solidFill>
              <a:srgbClr val="1482AB"/>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1024127" y="2286000"/>
            <a:ext cx="4754880"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9" name="Google Shape;39;p5"/>
          <p:cNvSpPr txBox="1">
            <a:spLocks noGrp="1"/>
          </p:cNvSpPr>
          <p:nvPr>
            <p:ph type="body" idx="2"/>
          </p:nvPr>
        </p:nvSpPr>
        <p:spPr>
          <a:xfrm>
            <a:off x="5989320" y="2286000"/>
            <a:ext cx="4754880"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0" name="Google Shape;40;p5"/>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6"/>
          <p:cNvSpPr txBox="1">
            <a:spLocks noGrp="1"/>
          </p:cNvSpPr>
          <p:nvPr>
            <p:ph type="body" idx="1"/>
          </p:nvPr>
        </p:nvSpPr>
        <p:spPr>
          <a:xfrm>
            <a:off x="1024128" y="2179636"/>
            <a:ext cx="4754880" cy="822960"/>
          </a:xfrm>
          <a:prstGeom prst="rect">
            <a:avLst/>
          </a:prstGeom>
          <a:noFill/>
          <a:ln>
            <a:noFill/>
          </a:ln>
        </p:spPr>
        <p:txBody>
          <a:bodyPr spcFirstLastPara="1" wrap="square" lIns="137150" tIns="45700" rIns="137150" bIns="45700" anchor="ctr" anchorCtr="0">
            <a:normAutofit/>
          </a:bodyPr>
          <a:lstStyle>
            <a:lvl1pPr marL="457200" lvl="0" indent="-228600" algn="l">
              <a:lnSpc>
                <a:spcPct val="90000"/>
              </a:lnSpc>
              <a:spcBef>
                <a:spcPts val="0"/>
              </a:spcBef>
              <a:spcAft>
                <a:spcPts val="0"/>
              </a:spcAft>
              <a:buSzPts val="2300"/>
              <a:buNone/>
              <a:defRPr sz="2300" b="0" cap="none">
                <a:solidFill>
                  <a:schemeClr val="accent1"/>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6" name="Google Shape;46;p6"/>
          <p:cNvSpPr txBox="1">
            <a:spLocks noGrp="1"/>
          </p:cNvSpPr>
          <p:nvPr>
            <p:ph type="body" idx="2"/>
          </p:nvPr>
        </p:nvSpPr>
        <p:spPr>
          <a:xfrm>
            <a:off x="1024128" y="2967788"/>
            <a:ext cx="4754880" cy="3341572"/>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7" name="Google Shape;47;p6"/>
          <p:cNvSpPr txBox="1">
            <a:spLocks noGrp="1"/>
          </p:cNvSpPr>
          <p:nvPr>
            <p:ph type="body" idx="3"/>
          </p:nvPr>
        </p:nvSpPr>
        <p:spPr>
          <a:xfrm>
            <a:off x="5990888" y="2179636"/>
            <a:ext cx="4754880" cy="822960"/>
          </a:xfrm>
          <a:prstGeom prst="rect">
            <a:avLst/>
          </a:prstGeom>
          <a:noFill/>
          <a:ln>
            <a:noFill/>
          </a:ln>
        </p:spPr>
        <p:txBody>
          <a:bodyPr spcFirstLastPara="1" wrap="square" lIns="137150" tIns="45700" rIns="137150" bIns="45700" anchor="ctr" anchorCtr="0">
            <a:normAutofit/>
          </a:bodyPr>
          <a:lstStyle>
            <a:lvl1pPr marL="457200" lvl="0" indent="-228600" algn="l">
              <a:lnSpc>
                <a:spcPct val="90000"/>
              </a:lnSpc>
              <a:spcBef>
                <a:spcPts val="0"/>
              </a:spcBef>
              <a:spcAft>
                <a:spcPts val="0"/>
              </a:spcAft>
              <a:buSzPts val="2300"/>
              <a:buNone/>
              <a:defRPr sz="2300" b="0" cap="none">
                <a:solidFill>
                  <a:schemeClr val="accent1"/>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8" name="Google Shape;48;p6"/>
          <p:cNvSpPr txBox="1">
            <a:spLocks noGrp="1"/>
          </p:cNvSpPr>
          <p:nvPr>
            <p:ph type="body" idx="4"/>
          </p:nvPr>
        </p:nvSpPr>
        <p:spPr>
          <a:xfrm>
            <a:off x="5990888" y="2967788"/>
            <a:ext cx="4754880" cy="3341572"/>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6"/>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7"/>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1024128" y="471509"/>
            <a:ext cx="4389120" cy="1737360"/>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Clr>
                <a:srgbClr val="0C0C0C"/>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5715000" y="822960"/>
            <a:ext cx="5678424" cy="5184648"/>
          </a:xfrm>
          <a:prstGeom prst="rect">
            <a:avLst/>
          </a:prstGeom>
          <a:noFill/>
          <a:ln>
            <a:noFill/>
          </a:ln>
        </p:spPr>
        <p:txBody>
          <a:bodyPr spcFirstLastPara="1" wrap="square" lIns="45700" tIns="45700" rIns="45700" bIns="45700" anchor="t" anchorCtr="0">
            <a:normAutofit/>
          </a:bodyPr>
          <a:lstStyle>
            <a:lvl1pPr marL="457200" lvl="0" indent="-381000" algn="l">
              <a:lnSpc>
                <a:spcPct val="90000"/>
              </a:lnSpc>
              <a:spcBef>
                <a:spcPts val="1200"/>
              </a:spcBef>
              <a:spcAft>
                <a:spcPts val="0"/>
              </a:spcAft>
              <a:buSzPts val="2400"/>
              <a:buChar char=" "/>
              <a:defRPr sz="2400"/>
            </a:lvl1pPr>
            <a:lvl2pPr marL="914400" lvl="1" indent="-355600" algn="l">
              <a:lnSpc>
                <a:spcPct val="90000"/>
              </a:lnSpc>
              <a:spcBef>
                <a:spcPts val="200"/>
              </a:spcBef>
              <a:spcAft>
                <a:spcPts val="0"/>
              </a:spcAft>
              <a:buSzPts val="2000"/>
              <a:buChar char="🢝"/>
              <a:defRPr sz="2000"/>
            </a:lvl2pPr>
            <a:lvl3pPr marL="1371600" lvl="2" indent="-330200" algn="l">
              <a:lnSpc>
                <a:spcPct val="90000"/>
              </a:lnSpc>
              <a:spcBef>
                <a:spcPts val="400"/>
              </a:spcBef>
              <a:spcAft>
                <a:spcPts val="0"/>
              </a:spcAft>
              <a:buSzPts val="1600"/>
              <a:buChar char="🢝"/>
              <a:defRPr sz="1600"/>
            </a:lvl3pPr>
            <a:lvl4pPr marL="1828800" lvl="3" indent="-330200" algn="l">
              <a:lnSpc>
                <a:spcPct val="90000"/>
              </a:lnSpc>
              <a:spcBef>
                <a:spcPts val="400"/>
              </a:spcBef>
              <a:spcAft>
                <a:spcPts val="0"/>
              </a:spcAft>
              <a:buSzPts val="1600"/>
              <a:buChar char="🢝"/>
              <a:defRPr sz="1600"/>
            </a:lvl4pPr>
            <a:lvl5pPr marL="2286000" lvl="4" indent="-330200" algn="l">
              <a:lnSpc>
                <a:spcPct val="90000"/>
              </a:lnSpc>
              <a:spcBef>
                <a:spcPts val="400"/>
              </a:spcBef>
              <a:spcAft>
                <a:spcPts val="0"/>
              </a:spcAft>
              <a:buSzPts val="1600"/>
              <a:buChar char="🢝"/>
              <a:defRPr sz="1600"/>
            </a:lvl5pPr>
            <a:lvl6pPr marL="2743200" lvl="5" indent="-330200" algn="l">
              <a:lnSpc>
                <a:spcPct val="90000"/>
              </a:lnSpc>
              <a:spcBef>
                <a:spcPts val="400"/>
              </a:spcBef>
              <a:spcAft>
                <a:spcPts val="0"/>
              </a:spcAft>
              <a:buSzPts val="1600"/>
              <a:buChar char="🢝"/>
              <a:defRPr sz="1600"/>
            </a:lvl6pPr>
            <a:lvl7pPr marL="3200400" lvl="6" indent="-330200" algn="l">
              <a:lnSpc>
                <a:spcPct val="90000"/>
              </a:lnSpc>
              <a:spcBef>
                <a:spcPts val="400"/>
              </a:spcBef>
              <a:spcAft>
                <a:spcPts val="0"/>
              </a:spcAft>
              <a:buSzPts val="1600"/>
              <a:buChar char="🢝"/>
              <a:defRPr sz="1600"/>
            </a:lvl7pPr>
            <a:lvl8pPr marL="3657600" lvl="7" indent="-330200" algn="l">
              <a:lnSpc>
                <a:spcPct val="90000"/>
              </a:lnSpc>
              <a:spcBef>
                <a:spcPts val="400"/>
              </a:spcBef>
              <a:spcAft>
                <a:spcPts val="0"/>
              </a:spcAft>
              <a:buSzPts val="1600"/>
              <a:buChar char="🢝"/>
              <a:defRPr sz="1600"/>
            </a:lvl8pPr>
            <a:lvl9pPr marL="4114800" lvl="8" indent="-330200" algn="l">
              <a:lnSpc>
                <a:spcPct val="90000"/>
              </a:lnSpc>
              <a:spcBef>
                <a:spcPts val="400"/>
              </a:spcBef>
              <a:spcAft>
                <a:spcPts val="400"/>
              </a:spcAft>
              <a:buSzPts val="1600"/>
              <a:buChar char="🢝"/>
              <a:defRPr sz="1600"/>
            </a:lvl9pPr>
          </a:lstStyle>
          <a:p>
            <a:endParaRPr/>
          </a:p>
        </p:txBody>
      </p:sp>
      <p:sp>
        <p:nvSpPr>
          <p:cNvPr id="64" name="Google Shape;64;p9"/>
          <p:cNvSpPr txBox="1">
            <a:spLocks noGrp="1"/>
          </p:cNvSpPr>
          <p:nvPr>
            <p:ph type="body" idx="2"/>
          </p:nvPr>
        </p:nvSpPr>
        <p:spPr>
          <a:xfrm>
            <a:off x="1024128" y="2257506"/>
            <a:ext cx="4389120" cy="3762294"/>
          </a:xfrm>
          <a:prstGeom prst="rect">
            <a:avLst/>
          </a:prstGeom>
          <a:noFill/>
          <a:ln>
            <a:noFill/>
          </a:ln>
        </p:spPr>
        <p:txBody>
          <a:bodyPr spcFirstLastPara="1" wrap="square" lIns="91425" tIns="45700" rIns="91425" bIns="45700" anchor="t" anchorCtr="0">
            <a:normAutofit/>
          </a:bodyPr>
          <a:lstStyle>
            <a:lvl1pPr marL="457200" lvl="0" indent="-228600" algn="l">
              <a:lnSpc>
                <a:spcPct val="108000"/>
              </a:lnSpc>
              <a:spcBef>
                <a:spcPts val="600"/>
              </a:spcBef>
              <a:spcAft>
                <a:spcPts val="0"/>
              </a:spcAft>
              <a:buSzPts val="1600"/>
              <a:buNone/>
              <a:defRPr sz="1600"/>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65" name="Google Shape;65;p9"/>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457200" y="4960138"/>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0"/>
          <p:cNvSpPr>
            <a:spLocks noGrp="1"/>
          </p:cNvSpPr>
          <p:nvPr>
            <p:ph type="pic" idx="2"/>
          </p:nvPr>
        </p:nvSpPr>
        <p:spPr>
          <a:xfrm>
            <a:off x="0" y="-1"/>
            <a:ext cx="12188952" cy="4572000"/>
          </a:xfrm>
          <a:prstGeom prst="rect">
            <a:avLst/>
          </a:prstGeom>
          <a:solidFill>
            <a:srgbClr val="76CEEF"/>
          </a:solidFill>
          <a:ln>
            <a:noFill/>
          </a:ln>
        </p:spPr>
      </p:sp>
      <p:sp>
        <p:nvSpPr>
          <p:cNvPr id="71" name="Google Shape;71;p10"/>
          <p:cNvSpPr txBox="1">
            <a:spLocks noGrp="1"/>
          </p:cNvSpPr>
          <p:nvPr>
            <p:ph type="body" idx="1"/>
          </p:nvPr>
        </p:nvSpPr>
        <p:spPr>
          <a:xfrm>
            <a:off x="8610600" y="4960138"/>
            <a:ext cx="3200400" cy="146304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800"/>
              <a:buNone/>
              <a:defRPr sz="1800">
                <a:solidFill>
                  <a:srgbClr val="0C0C0C"/>
                </a:solidFill>
              </a:defRPr>
            </a:lvl1pPr>
            <a:lvl2pPr marL="914400" lvl="1" indent="-228600" algn="l">
              <a:lnSpc>
                <a:spcPct val="90000"/>
              </a:lnSpc>
              <a:spcBef>
                <a:spcPts val="200"/>
              </a:spcBef>
              <a:spcAft>
                <a:spcPts val="0"/>
              </a:spcAft>
              <a:buSzPts val="140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400"/>
              </a:spcBef>
              <a:spcAft>
                <a:spcPts val="0"/>
              </a:spcAft>
              <a:buSzPts val="1000"/>
              <a:buNone/>
              <a:defRPr sz="1000"/>
            </a:lvl6pPr>
            <a:lvl7pPr marL="3200400" lvl="6" indent="-228600" algn="l">
              <a:lnSpc>
                <a:spcPct val="90000"/>
              </a:lnSpc>
              <a:spcBef>
                <a:spcPts val="400"/>
              </a:spcBef>
              <a:spcAft>
                <a:spcPts val="0"/>
              </a:spcAft>
              <a:buSzPts val="1000"/>
              <a:buNone/>
              <a:defRPr sz="1000"/>
            </a:lvl7pPr>
            <a:lvl8pPr marL="3657600" lvl="7" indent="-228600" algn="l">
              <a:lnSpc>
                <a:spcPct val="90000"/>
              </a:lnSpc>
              <a:spcBef>
                <a:spcPts val="400"/>
              </a:spcBef>
              <a:spcAft>
                <a:spcPts val="0"/>
              </a:spcAft>
              <a:buSzPts val="1000"/>
              <a:buNone/>
              <a:defRPr sz="1000"/>
            </a:lvl8pPr>
            <a:lvl9pPr marL="4114800" lvl="8" indent="-228600" algn="l">
              <a:lnSpc>
                <a:spcPct val="90000"/>
              </a:lnSpc>
              <a:spcBef>
                <a:spcPts val="400"/>
              </a:spcBef>
              <a:spcAft>
                <a:spcPts val="400"/>
              </a:spcAft>
              <a:buSzPts val="1000"/>
              <a:buNone/>
              <a:defRPr sz="1000"/>
            </a:lvl9pPr>
          </a:lstStyle>
          <a:p>
            <a:endParaRPr/>
          </a:p>
        </p:txBody>
      </p:sp>
      <p:sp>
        <p:nvSpPr>
          <p:cNvPr id="72" name="Google Shape;72;p10"/>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cxnSp>
        <p:nvCxnSpPr>
          <p:cNvPr id="75" name="Google Shape;75;p10"/>
          <p:cNvCxnSpPr/>
          <p:nvPr/>
        </p:nvCxnSpPr>
        <p:spPr>
          <a:xfrm rot="10800000">
            <a:off x="8386843" y="5264106"/>
            <a:ext cx="0" cy="9144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marR="0" lvl="0" algn="l" rtl="0">
              <a:lnSpc>
                <a:spcPct val="80000"/>
              </a:lnSpc>
              <a:spcBef>
                <a:spcPts val="0"/>
              </a:spcBef>
              <a:spcAft>
                <a:spcPts val="0"/>
              </a:spcAft>
              <a:buClr>
                <a:srgbClr val="0C0C0C"/>
              </a:buClr>
              <a:buSzPts val="5000"/>
              <a:buFont typeface="Twentieth Century"/>
              <a:buNone/>
              <a:defRPr sz="5000" b="0" i="0" u="none" strike="noStrike" cap="non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024128" y="2286000"/>
            <a:ext cx="9720073" cy="4023360"/>
          </a:xfrm>
          <a:prstGeom prst="rect">
            <a:avLst/>
          </a:prstGeom>
          <a:noFill/>
          <a:ln>
            <a:noFill/>
          </a:ln>
        </p:spPr>
        <p:txBody>
          <a:bodyPr spcFirstLastPara="1" wrap="square" lIns="45700" tIns="45700" rIns="45700" bIns="45700" anchor="t" anchorCtr="0">
            <a:normAutofit/>
          </a:bodyPr>
          <a:lstStyle>
            <a:lvl1pPr marL="457200" marR="0" lvl="0" indent="-368300" algn="l" rtl="0">
              <a:lnSpc>
                <a:spcPct val="90000"/>
              </a:lnSpc>
              <a:spcBef>
                <a:spcPts val="1200"/>
              </a:spcBef>
              <a:spcAft>
                <a:spcPts val="0"/>
              </a:spcAft>
              <a:buClr>
                <a:schemeClr val="accent1"/>
              </a:buClr>
              <a:buSzPts val="2200"/>
              <a:buFont typeface="Twentieth Century"/>
              <a:buChar char=" "/>
              <a:defRPr sz="22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8" name="Google Shape;8;p1"/>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0C0C0C"/>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9" name="Google Shape;9;p1"/>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0C0C0C"/>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0" name="Google Shape;10;p1"/>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IN"/>
              <a:t>‹#›</a:t>
            </a:fld>
            <a:endParaRPr/>
          </a:p>
        </p:txBody>
      </p:sp>
      <p:cxnSp>
        <p:nvCxnSpPr>
          <p:cNvPr id="11" name="Google Shape;11;p1"/>
          <p:cNvCxnSpPr/>
          <p:nvPr/>
        </p:nvCxnSpPr>
        <p:spPr>
          <a:xfrm rot="10800000">
            <a:off x="762000" y="826324"/>
            <a:ext cx="0" cy="914400"/>
          </a:xfrm>
          <a:prstGeom prst="straightConnector1">
            <a:avLst/>
          </a:prstGeom>
          <a:noFill/>
          <a:ln w="19050" cap="flat" cmpd="sng">
            <a:solidFill>
              <a:schemeClr val="accent1"/>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ctrTitle"/>
          </p:nvPr>
        </p:nvSpPr>
        <p:spPr>
          <a:xfrm>
            <a:off x="-68350" y="4898571"/>
            <a:ext cx="8976300" cy="1896904"/>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rgbClr val="0C0C0C"/>
              </a:buClr>
              <a:buSzPts val="2000"/>
              <a:buFont typeface="Cambria"/>
              <a:buNone/>
            </a:pPr>
            <a:r>
              <a:rPr lang="en-IN" sz="2800" b="1" dirty="0">
                <a:latin typeface="Cambria"/>
                <a:ea typeface="Cambria"/>
                <a:cs typeface="Cambria"/>
                <a:sym typeface="Cambria"/>
              </a:rPr>
              <a:t>TITLE: Detection of Human Presence</a:t>
            </a:r>
            <a:br>
              <a:rPr lang="en-IN" sz="2000" dirty="0">
                <a:latin typeface="Cambria"/>
                <a:ea typeface="Cambria"/>
                <a:cs typeface="Cambria"/>
                <a:sym typeface="Cambria"/>
              </a:rPr>
            </a:br>
            <a:r>
              <a:rPr lang="en-IN" sz="2400" b="1" dirty="0">
                <a:latin typeface="Cambria"/>
                <a:ea typeface="Cambria"/>
                <a:cs typeface="Cambria"/>
                <a:sym typeface="Cambria"/>
              </a:rPr>
              <a:t>Team No.  B13</a:t>
            </a:r>
            <a:br>
              <a:rPr lang="en-IN" sz="2000" dirty="0">
                <a:latin typeface="Cambria"/>
                <a:ea typeface="Cambria"/>
                <a:cs typeface="Cambria"/>
                <a:sym typeface="Cambria"/>
              </a:rPr>
            </a:br>
            <a:r>
              <a:rPr lang="en-IN" sz="2400" b="1" dirty="0">
                <a:latin typeface="Cambria"/>
                <a:ea typeface="Cambria"/>
                <a:cs typeface="Cambria"/>
                <a:sym typeface="Cambria"/>
              </a:rPr>
              <a:t>TEAM MEMBERS: </a:t>
            </a:r>
            <a:endParaRPr sz="2400" b="1" dirty="0">
              <a:latin typeface="Cambria"/>
              <a:ea typeface="Cambria"/>
              <a:cs typeface="Cambria"/>
              <a:sym typeface="Cambria"/>
            </a:endParaRPr>
          </a:p>
          <a:p>
            <a:pPr marL="0" lvl="0" indent="0" algn="l" rtl="0">
              <a:lnSpc>
                <a:spcPct val="80000"/>
              </a:lnSpc>
              <a:spcBef>
                <a:spcPts val="0"/>
              </a:spcBef>
              <a:spcAft>
                <a:spcPts val="0"/>
              </a:spcAft>
              <a:buClr>
                <a:srgbClr val="0C0C0C"/>
              </a:buClr>
              <a:buSzPts val="2000"/>
              <a:buFont typeface="Cambria"/>
              <a:buNone/>
            </a:pPr>
            <a:r>
              <a:rPr lang="en-IN" sz="2000" dirty="0">
                <a:solidFill>
                  <a:schemeClr val="dk1"/>
                </a:solidFill>
                <a:latin typeface="Arial"/>
                <a:ea typeface="Arial"/>
                <a:cs typeface="Arial"/>
                <a:sym typeface="Arial"/>
              </a:rPr>
              <a:t>RA1911027010058  YUVRAJ SINGH CHAUHAN</a:t>
            </a:r>
            <a:br>
              <a:rPr lang="en-IN" sz="2000" dirty="0">
                <a:solidFill>
                  <a:schemeClr val="dk1"/>
                </a:solidFill>
                <a:latin typeface="Arial"/>
                <a:ea typeface="Arial"/>
                <a:cs typeface="Arial"/>
                <a:sym typeface="Arial"/>
              </a:rPr>
            </a:br>
            <a:r>
              <a:rPr lang="en-IN" sz="2000" dirty="0">
                <a:solidFill>
                  <a:schemeClr val="dk1"/>
                </a:solidFill>
                <a:latin typeface="Arial"/>
                <a:ea typeface="Arial"/>
                <a:cs typeface="Arial"/>
                <a:sym typeface="Arial"/>
              </a:rPr>
              <a:t>RA1911028010121  DARSHIL KETAN SHAH</a:t>
            </a:r>
            <a:br>
              <a:rPr lang="en-IN" sz="2000" dirty="0">
                <a:solidFill>
                  <a:schemeClr val="dk1"/>
                </a:solidFill>
                <a:latin typeface="Arial"/>
                <a:ea typeface="Arial"/>
                <a:cs typeface="Arial"/>
                <a:sym typeface="Arial"/>
              </a:rPr>
            </a:br>
            <a:r>
              <a:rPr lang="en-IN" sz="2000" dirty="0">
                <a:solidFill>
                  <a:schemeClr val="dk1"/>
                </a:solidFill>
                <a:latin typeface="Arial"/>
                <a:ea typeface="Arial"/>
                <a:cs typeface="Arial"/>
                <a:sym typeface="Arial"/>
              </a:rPr>
              <a:t>RA1911030010057  GOKHALE MAYANK ASHWIN</a:t>
            </a:r>
            <a:endParaRPr sz="2000" dirty="0">
              <a:solidFill>
                <a:schemeClr val="dk1"/>
              </a:solidFill>
              <a:latin typeface="Arial"/>
              <a:ea typeface="Arial"/>
              <a:cs typeface="Arial"/>
              <a:sym typeface="Arial"/>
            </a:endParaRPr>
          </a:p>
          <a:p>
            <a:pPr marL="0" lvl="0" indent="0" algn="l" rtl="0">
              <a:lnSpc>
                <a:spcPct val="80000"/>
              </a:lnSpc>
              <a:spcBef>
                <a:spcPts val="0"/>
              </a:spcBef>
              <a:spcAft>
                <a:spcPts val="0"/>
              </a:spcAft>
              <a:buClr>
                <a:srgbClr val="0C0C0C"/>
              </a:buClr>
              <a:buSzPts val="2000"/>
              <a:buFont typeface="Cambria"/>
              <a:buNone/>
            </a:pPr>
            <a:r>
              <a:rPr lang="en-IN" sz="2000" dirty="0">
                <a:solidFill>
                  <a:schemeClr val="dk1"/>
                </a:solidFill>
                <a:latin typeface="Arial"/>
                <a:ea typeface="Arial"/>
                <a:cs typeface="Arial"/>
                <a:sym typeface="Arial"/>
              </a:rPr>
              <a:t>RA1911031010061  ADITYA PRATAP SINGH</a:t>
            </a:r>
            <a:br>
              <a:rPr lang="en-IN" sz="2000" dirty="0">
                <a:latin typeface="Cambria"/>
                <a:ea typeface="Cambria"/>
                <a:cs typeface="Cambria"/>
                <a:sym typeface="Cambria"/>
              </a:rPr>
            </a:br>
            <a:endParaRPr sz="2000" dirty="0">
              <a:latin typeface="Cambria"/>
              <a:ea typeface="Cambria"/>
              <a:cs typeface="Cambria"/>
              <a:sym typeface="Cambria"/>
            </a:endParaRPr>
          </a:p>
        </p:txBody>
      </p:sp>
      <p:sp>
        <p:nvSpPr>
          <p:cNvPr id="94" name="Google Shape;94;p13"/>
          <p:cNvSpPr/>
          <p:nvPr/>
        </p:nvSpPr>
        <p:spPr>
          <a:xfrm>
            <a:off x="3622963" y="1596523"/>
            <a:ext cx="4796443" cy="4944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838200" y="312045"/>
            <a:ext cx="10515600" cy="599100"/>
          </a:xfrm>
          <a:prstGeom prst="rect">
            <a:avLst/>
          </a:prstGeom>
          <a:noFill/>
          <a:ln>
            <a:noFill/>
          </a:ln>
        </p:spPr>
        <p:txBody>
          <a:bodyPr spcFirstLastPara="1" wrap="square" lIns="91425" tIns="45700" rIns="91425" bIns="45700" anchor="ctr" anchorCtr="0">
            <a:normAutofit/>
          </a:bodyPr>
          <a:lstStyle/>
          <a:p>
            <a:pPr marL="0" lvl="0" indent="0" algn="ctr" rtl="0">
              <a:lnSpc>
                <a:spcPct val="80000"/>
              </a:lnSpc>
              <a:spcBef>
                <a:spcPts val="0"/>
              </a:spcBef>
              <a:spcAft>
                <a:spcPts val="0"/>
              </a:spcAft>
              <a:buClr>
                <a:srgbClr val="0C0C0C"/>
              </a:buClr>
              <a:buSzPts val="2500"/>
              <a:buFont typeface="Cambria"/>
              <a:buNone/>
            </a:pPr>
            <a:r>
              <a:rPr lang="en-IN" sz="2500" b="1">
                <a:latin typeface="Cambria"/>
                <a:ea typeface="Cambria"/>
                <a:cs typeface="Cambria"/>
                <a:sym typeface="Cambria"/>
              </a:rPr>
              <a:t>PHOTOGRAPHS: TEAM</a:t>
            </a:r>
            <a:r>
              <a:rPr lang="en-IN" sz="2500">
                <a:latin typeface="Cambria"/>
                <a:ea typeface="Cambria"/>
                <a:cs typeface="Cambria"/>
                <a:sym typeface="Cambria"/>
              </a:rPr>
              <a:t> </a:t>
            </a:r>
            <a:endParaRPr sz="2500">
              <a:latin typeface="Cambria"/>
              <a:ea typeface="Cambria"/>
              <a:cs typeface="Cambria"/>
              <a:sym typeface="Cambria"/>
            </a:endParaRPr>
          </a:p>
        </p:txBody>
      </p:sp>
      <p:pic>
        <p:nvPicPr>
          <p:cNvPr id="149" name="Google Shape;149;p22"/>
          <p:cNvPicPr preferRelativeResize="0"/>
          <p:nvPr/>
        </p:nvPicPr>
        <p:blipFill>
          <a:blip r:embed="rId3">
            <a:alphaModFix/>
          </a:blip>
          <a:stretch>
            <a:fillRect/>
          </a:stretch>
        </p:blipFill>
        <p:spPr>
          <a:xfrm>
            <a:off x="911550" y="1698149"/>
            <a:ext cx="10368901" cy="415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489065" y="2726575"/>
            <a:ext cx="10515600" cy="1961802"/>
          </a:xfrm>
          <a:prstGeom prst="rect">
            <a:avLst/>
          </a:prstGeom>
          <a:noFill/>
          <a:ln>
            <a:noFill/>
          </a:ln>
        </p:spPr>
        <p:txBody>
          <a:bodyPr spcFirstLastPara="1" wrap="square" lIns="91425" tIns="45700" rIns="91425" bIns="45700" anchor="ctr" anchorCtr="0">
            <a:normAutofit/>
          </a:bodyPr>
          <a:lstStyle/>
          <a:p>
            <a:pPr marL="0" lvl="0" indent="0" algn="ctr" rtl="0">
              <a:lnSpc>
                <a:spcPct val="80000"/>
              </a:lnSpc>
              <a:spcBef>
                <a:spcPts val="0"/>
              </a:spcBef>
              <a:spcAft>
                <a:spcPts val="0"/>
              </a:spcAft>
              <a:buClr>
                <a:srgbClr val="0C0C0C"/>
              </a:buClr>
              <a:buSzPts val="5000"/>
              <a:buFont typeface="Cambria"/>
              <a:buNone/>
            </a:pPr>
            <a:r>
              <a:rPr lang="en-IN">
                <a:latin typeface="Cambria"/>
                <a:ea typeface="Cambria"/>
                <a:cs typeface="Cambria"/>
                <a:sym typeface="Cambria"/>
              </a:rPr>
              <a:t>THANK YOU</a:t>
            </a:r>
            <a:endParaRPr>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238827"/>
            <a:ext cx="10515600" cy="810600"/>
          </a:xfrm>
          <a:prstGeom prst="rect">
            <a:avLst/>
          </a:prstGeom>
          <a:noFill/>
          <a:ln>
            <a:noFill/>
          </a:ln>
        </p:spPr>
        <p:txBody>
          <a:bodyPr spcFirstLastPara="1" wrap="square" lIns="91425" tIns="45700" rIns="91425" bIns="45700" anchor="ctr" anchorCtr="0">
            <a:normAutofit/>
          </a:bodyPr>
          <a:lstStyle/>
          <a:p>
            <a:pPr marL="0" lvl="0" indent="0" algn="ctr" rtl="0">
              <a:lnSpc>
                <a:spcPct val="80000"/>
              </a:lnSpc>
              <a:spcBef>
                <a:spcPts val="0"/>
              </a:spcBef>
              <a:spcAft>
                <a:spcPts val="0"/>
              </a:spcAft>
              <a:buClr>
                <a:srgbClr val="0C0C0C"/>
              </a:buClr>
              <a:buSzPts val="2500"/>
              <a:buFont typeface="Cambria"/>
              <a:buNone/>
            </a:pPr>
            <a:r>
              <a:rPr lang="en-IN" sz="2600" b="1">
                <a:latin typeface="Cambria"/>
                <a:ea typeface="Cambria"/>
                <a:cs typeface="Cambria"/>
                <a:sym typeface="Cambria"/>
              </a:rPr>
              <a:t>PROBLEM/PAIN POINT/OPPORTUNITY IDENTIFIED</a:t>
            </a:r>
            <a:endParaRPr sz="2600" b="1">
              <a:latin typeface="Cambria"/>
              <a:ea typeface="Cambria"/>
              <a:cs typeface="Cambria"/>
              <a:sym typeface="Cambria"/>
            </a:endParaRPr>
          </a:p>
        </p:txBody>
      </p:sp>
      <p:sp>
        <p:nvSpPr>
          <p:cNvPr id="100" name="Google Shape;100;p14"/>
          <p:cNvSpPr txBox="1">
            <a:spLocks noGrp="1"/>
          </p:cNvSpPr>
          <p:nvPr>
            <p:ph type="body" idx="1"/>
          </p:nvPr>
        </p:nvSpPr>
        <p:spPr>
          <a:xfrm>
            <a:off x="838200" y="1382487"/>
            <a:ext cx="10515600" cy="4659084"/>
          </a:xfrm>
          <a:prstGeom prst="rect">
            <a:avLst/>
          </a:prstGeom>
          <a:noFill/>
          <a:ln>
            <a:noFill/>
          </a:ln>
        </p:spPr>
        <p:txBody>
          <a:bodyPr spcFirstLastPara="1" wrap="square" lIns="45700" tIns="45700" rIns="45700" bIns="45700" anchor="t" anchorCtr="0">
            <a:noAutofit/>
          </a:bodyPr>
          <a:lstStyle/>
          <a:p>
            <a:pPr marL="0" lvl="0" indent="0" algn="l" rtl="0">
              <a:lnSpc>
                <a:spcPct val="70000"/>
              </a:lnSpc>
              <a:spcBef>
                <a:spcPts val="0"/>
              </a:spcBef>
              <a:spcAft>
                <a:spcPts val="0"/>
              </a:spcAft>
              <a:buSzPts val="1530"/>
              <a:buNone/>
            </a:pPr>
            <a:endParaRPr lang="en-IN" sz="2400" dirty="0">
              <a:latin typeface="Cambria" panose="02040503050406030204" pitchFamily="18" charset="0"/>
              <a:ea typeface="Cambria" panose="02040503050406030204" pitchFamily="18" charset="0"/>
              <a:sym typeface="Cambria"/>
            </a:endParaRPr>
          </a:p>
          <a:p>
            <a:pPr marL="0" lvl="0" indent="0" algn="l" rtl="0">
              <a:lnSpc>
                <a:spcPct val="70000"/>
              </a:lnSpc>
              <a:spcBef>
                <a:spcPts val="0"/>
              </a:spcBef>
              <a:spcAft>
                <a:spcPts val="0"/>
              </a:spcAft>
              <a:buSzPts val="1530"/>
              <a:buNone/>
            </a:pPr>
            <a:r>
              <a:rPr lang="en-US" sz="2400" dirty="0">
                <a:latin typeface="Cambria" panose="02040503050406030204" pitchFamily="18" charset="0"/>
                <a:ea typeface="Cambria" panose="02040503050406030204" pitchFamily="18" charset="0"/>
              </a:rPr>
              <a:t> - Not able to keep track of customers at store, at given point of time  and difficulty in getting insights due to lack of data and following covid guidelines.</a:t>
            </a:r>
          </a:p>
          <a:p>
            <a:pPr marL="0" lvl="0" indent="0" algn="l" rtl="0">
              <a:lnSpc>
                <a:spcPct val="70000"/>
              </a:lnSpc>
              <a:spcBef>
                <a:spcPts val="0"/>
              </a:spcBef>
              <a:spcAft>
                <a:spcPts val="0"/>
              </a:spcAft>
              <a:buSzPts val="1530"/>
              <a:buNone/>
            </a:pPr>
            <a:endParaRPr lang="en-IN" sz="2400" dirty="0">
              <a:latin typeface="Cambria" panose="02040503050406030204" pitchFamily="18" charset="0"/>
              <a:ea typeface="Cambria" panose="02040503050406030204" pitchFamily="18" charset="0"/>
              <a:cs typeface="Cambria"/>
              <a:sym typeface="Cambria"/>
            </a:endParaRPr>
          </a:p>
          <a:p>
            <a:pPr marL="0" lvl="0" indent="0" algn="l" rtl="0">
              <a:lnSpc>
                <a:spcPct val="70000"/>
              </a:lnSpc>
              <a:spcBef>
                <a:spcPts val="0"/>
              </a:spcBef>
              <a:spcAft>
                <a:spcPts val="0"/>
              </a:spcAft>
              <a:buSzPts val="1530"/>
              <a:buNone/>
            </a:pPr>
            <a:r>
              <a:rPr lang="en-IN" sz="2400" dirty="0">
                <a:latin typeface="Cambria"/>
                <a:ea typeface="Cambria"/>
                <a:cs typeface="Cambria"/>
                <a:sym typeface="Cambria"/>
              </a:rPr>
              <a:t>- All institutions, workplaces and businesses can use our project to get data on how many visitors enter, leave the store and at what time. </a:t>
            </a:r>
            <a:endParaRPr sz="2400" dirty="0">
              <a:latin typeface="Cambria"/>
              <a:ea typeface="Cambria"/>
              <a:cs typeface="Cambria"/>
              <a:sym typeface="Cambria"/>
            </a:endParaRPr>
          </a:p>
          <a:p>
            <a:pPr marL="0" lvl="0" indent="0" algn="l" rtl="0">
              <a:lnSpc>
                <a:spcPct val="70000"/>
              </a:lnSpc>
              <a:spcBef>
                <a:spcPts val="0"/>
              </a:spcBef>
              <a:spcAft>
                <a:spcPts val="0"/>
              </a:spcAft>
              <a:buSzPts val="1530"/>
              <a:buNone/>
            </a:pPr>
            <a:endParaRPr sz="2400" dirty="0">
              <a:latin typeface="Cambria"/>
              <a:ea typeface="Cambria"/>
              <a:cs typeface="Cambria"/>
              <a:sym typeface="Cambria"/>
            </a:endParaRPr>
          </a:p>
          <a:p>
            <a:pPr marL="0" lvl="0" indent="0" algn="l" rtl="0">
              <a:lnSpc>
                <a:spcPct val="70000"/>
              </a:lnSpc>
              <a:spcBef>
                <a:spcPts val="0"/>
              </a:spcBef>
              <a:spcAft>
                <a:spcPts val="0"/>
              </a:spcAft>
              <a:buSzPts val="1530"/>
              <a:buNone/>
            </a:pPr>
            <a:r>
              <a:rPr lang="en-IN" sz="2400" dirty="0">
                <a:latin typeface="Cambria"/>
                <a:ea typeface="Cambria"/>
                <a:cs typeface="Cambria"/>
                <a:sym typeface="Cambria"/>
              </a:rPr>
              <a:t>- Social distancing is the need of the hour in the Covid-19 pandemic. Our project also helps prevent overcrowding. </a:t>
            </a:r>
            <a:endParaRPr sz="2400" dirty="0">
              <a:latin typeface="Cambria"/>
              <a:ea typeface="Cambria"/>
              <a:cs typeface="Cambria"/>
              <a:sym typeface="Cambria"/>
            </a:endParaRPr>
          </a:p>
          <a:p>
            <a:pPr marL="0" lvl="0" indent="0" algn="l" rtl="0">
              <a:lnSpc>
                <a:spcPct val="70000"/>
              </a:lnSpc>
              <a:spcBef>
                <a:spcPts val="0"/>
              </a:spcBef>
              <a:spcAft>
                <a:spcPts val="0"/>
              </a:spcAft>
              <a:buSzPts val="1530"/>
              <a:buNone/>
            </a:pPr>
            <a:endParaRPr sz="2400" dirty="0">
              <a:latin typeface="Cambria"/>
              <a:ea typeface="Cambria"/>
              <a:cs typeface="Cambria"/>
              <a:sym typeface="Cambria"/>
            </a:endParaRPr>
          </a:p>
          <a:p>
            <a:pPr marL="0" lvl="0" indent="0" algn="l" rtl="0">
              <a:lnSpc>
                <a:spcPct val="70000"/>
              </a:lnSpc>
              <a:spcBef>
                <a:spcPts val="0"/>
              </a:spcBef>
              <a:spcAft>
                <a:spcPts val="0"/>
              </a:spcAft>
              <a:buSzPts val="1530"/>
              <a:buNone/>
            </a:pPr>
            <a:r>
              <a:rPr lang="en-IN" sz="2400" dirty="0">
                <a:latin typeface="Cambria"/>
                <a:ea typeface="Cambria"/>
                <a:cs typeface="Cambria"/>
                <a:sym typeface="Cambria"/>
              </a:rPr>
              <a:t>- This can be done by keeping track of the number of people in a given space at any given point of time. </a:t>
            </a:r>
            <a:endParaRPr sz="2400" dirty="0">
              <a:latin typeface="Cambria"/>
              <a:ea typeface="Cambria"/>
              <a:cs typeface="Cambria"/>
              <a:sym typeface="Cambria"/>
            </a:endParaRPr>
          </a:p>
          <a:p>
            <a:pPr marL="0" lvl="0" indent="0" algn="l" rtl="0">
              <a:lnSpc>
                <a:spcPct val="70000"/>
              </a:lnSpc>
              <a:spcBef>
                <a:spcPts val="0"/>
              </a:spcBef>
              <a:spcAft>
                <a:spcPts val="0"/>
              </a:spcAft>
              <a:buSzPts val="1530"/>
              <a:buNone/>
            </a:pPr>
            <a:endParaRPr sz="2400" dirty="0">
              <a:latin typeface="Cambria"/>
              <a:ea typeface="Cambria"/>
              <a:cs typeface="Cambria"/>
              <a:sym typeface="Cambria"/>
            </a:endParaRPr>
          </a:p>
          <a:p>
            <a:pPr marL="0" lvl="0" indent="0" algn="l" rtl="0">
              <a:lnSpc>
                <a:spcPct val="70000"/>
              </a:lnSpc>
              <a:spcBef>
                <a:spcPts val="0"/>
              </a:spcBef>
              <a:spcAft>
                <a:spcPts val="0"/>
              </a:spcAft>
              <a:buSzPts val="1530"/>
              <a:buNone/>
            </a:pPr>
            <a:r>
              <a:rPr lang="en-IN" sz="2400" dirty="0">
                <a:latin typeface="Cambria"/>
                <a:ea typeface="Cambria"/>
                <a:cs typeface="Cambria"/>
                <a:sym typeface="Cambria"/>
              </a:rPr>
              <a:t>- It is also applicable in educational institutes and hospitals to keep track of people entering and leaving for attendance and record purpose. </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986250" y="592353"/>
            <a:ext cx="10515600" cy="774300"/>
          </a:xfrm>
          <a:prstGeom prst="rect">
            <a:avLst/>
          </a:prstGeom>
          <a:noFill/>
          <a:ln>
            <a:noFill/>
          </a:ln>
        </p:spPr>
        <p:txBody>
          <a:bodyPr spcFirstLastPara="1" wrap="square" lIns="91425" tIns="45700" rIns="91425" bIns="45700" anchor="ctr" anchorCtr="0">
            <a:noAutofit/>
          </a:bodyPr>
          <a:lstStyle/>
          <a:p>
            <a:pPr marL="0" lvl="0" indent="0" algn="ctr" rtl="0">
              <a:lnSpc>
                <a:spcPct val="80000"/>
              </a:lnSpc>
              <a:spcBef>
                <a:spcPts val="0"/>
              </a:spcBef>
              <a:spcAft>
                <a:spcPts val="0"/>
              </a:spcAft>
              <a:buClr>
                <a:srgbClr val="0C0C0C"/>
              </a:buClr>
              <a:buSzPts val="2500"/>
              <a:buFont typeface="Cambria"/>
              <a:buNone/>
            </a:pPr>
            <a:r>
              <a:rPr lang="en-IN" sz="2500" b="1">
                <a:latin typeface="Cambria"/>
                <a:ea typeface="Cambria"/>
                <a:cs typeface="Cambria"/>
                <a:sym typeface="Cambria"/>
              </a:rPr>
              <a:t>BRIEFLY DESCRIBE THE SOLUTION/ INNOVATION TO ADDRESS THE PROBLEM/OPPORTUNITY IDENTIFIED</a:t>
            </a:r>
            <a:endParaRPr sz="2500" b="1">
              <a:latin typeface="Cambria"/>
              <a:ea typeface="Cambria"/>
              <a:cs typeface="Cambria"/>
              <a:sym typeface="Cambria"/>
            </a:endParaRPr>
          </a:p>
        </p:txBody>
      </p:sp>
      <p:sp>
        <p:nvSpPr>
          <p:cNvPr id="106" name="Google Shape;106;p15"/>
          <p:cNvSpPr txBox="1"/>
          <p:nvPr/>
        </p:nvSpPr>
        <p:spPr>
          <a:xfrm>
            <a:off x="1289700" y="1610775"/>
            <a:ext cx="9908700" cy="4248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400">
                <a:latin typeface="Cambria"/>
                <a:ea typeface="Cambria"/>
                <a:cs typeface="Cambria"/>
                <a:sym typeface="Cambria"/>
              </a:rPr>
              <a:t>It aims to track the number of people present at a place and can be used in stores, restaurants, malls, etc. to get data on how many visitors enter a store and at what time. To know how many visitors actually become customers.</a:t>
            </a:r>
            <a:endParaRPr sz="2400">
              <a:latin typeface="Cambria"/>
              <a:ea typeface="Cambria"/>
              <a:cs typeface="Cambria"/>
              <a:sym typeface="Cambria"/>
            </a:endParaRPr>
          </a:p>
          <a:p>
            <a:pPr marL="0" lvl="0" indent="0" algn="l" rtl="0">
              <a:spcBef>
                <a:spcPts val="0"/>
              </a:spcBef>
              <a:spcAft>
                <a:spcPts val="0"/>
              </a:spcAft>
              <a:buNone/>
            </a:pPr>
            <a:r>
              <a:rPr lang="en-IN" sz="2400">
                <a:latin typeface="Cambria"/>
                <a:ea typeface="Cambria"/>
                <a:cs typeface="Cambria"/>
                <a:sym typeface="Cambria"/>
              </a:rPr>
              <a:t>- Reduces cost of operation as it is autonomous, so human error and costs are eliminated. </a:t>
            </a:r>
            <a:endParaRPr sz="2400">
              <a:latin typeface="Cambria"/>
              <a:ea typeface="Cambria"/>
              <a:cs typeface="Cambria"/>
              <a:sym typeface="Cambria"/>
            </a:endParaRPr>
          </a:p>
          <a:p>
            <a:pPr marL="0" lvl="0" indent="0" algn="l" rtl="0">
              <a:spcBef>
                <a:spcPts val="0"/>
              </a:spcBef>
              <a:spcAft>
                <a:spcPts val="0"/>
              </a:spcAft>
              <a:buNone/>
            </a:pPr>
            <a:r>
              <a:rPr lang="en-IN" sz="2400">
                <a:latin typeface="Cambria"/>
                <a:ea typeface="Cambria"/>
                <a:cs typeface="Cambria"/>
                <a:sym typeface="Cambria"/>
              </a:rPr>
              <a:t>- It helps implement COVID-19 norms at public places by preventing overcrowding , by keeping a count of people present there at a given time. </a:t>
            </a:r>
            <a:endParaRPr sz="2400">
              <a:latin typeface="Cambria"/>
              <a:ea typeface="Cambria"/>
              <a:cs typeface="Cambria"/>
              <a:sym typeface="Cambria"/>
            </a:endParaRPr>
          </a:p>
          <a:p>
            <a:pPr marL="0" lvl="0" indent="0" algn="l" rtl="0">
              <a:spcBef>
                <a:spcPts val="0"/>
              </a:spcBef>
              <a:spcAft>
                <a:spcPts val="0"/>
              </a:spcAft>
              <a:buNone/>
            </a:pPr>
            <a:r>
              <a:rPr lang="en-IN" sz="2400">
                <a:latin typeface="Cambria"/>
                <a:ea typeface="Cambria"/>
                <a:cs typeface="Cambria"/>
                <a:sym typeface="Cambria"/>
              </a:rPr>
              <a:t>- It is financially viable as it only needs a camera and a computer. </a:t>
            </a:r>
            <a:endParaRPr sz="2400">
              <a:latin typeface="Cambria"/>
              <a:ea typeface="Cambria"/>
              <a:cs typeface="Cambria"/>
              <a:sym typeface="Cambria"/>
            </a:endParaRPr>
          </a:p>
          <a:p>
            <a:pPr marL="0" lvl="0" indent="0" algn="l" rtl="0">
              <a:spcBef>
                <a:spcPts val="0"/>
              </a:spcBef>
              <a:spcAft>
                <a:spcPts val="0"/>
              </a:spcAft>
              <a:buNone/>
            </a:pPr>
            <a:r>
              <a:rPr lang="en-IN" sz="2400">
                <a:latin typeface="Cambria"/>
                <a:ea typeface="Cambria"/>
                <a:cs typeface="Cambria"/>
                <a:sym typeface="Cambria"/>
              </a:rPr>
              <a:t>- Helps businesses better understand customer patterns and target sales accordingly. </a:t>
            </a:r>
            <a:endParaRPr sz="2400">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838200" y="507327"/>
            <a:ext cx="10515600" cy="810600"/>
          </a:xfrm>
          <a:prstGeom prst="rect">
            <a:avLst/>
          </a:prstGeom>
          <a:noFill/>
          <a:ln>
            <a:noFill/>
          </a:ln>
        </p:spPr>
        <p:txBody>
          <a:bodyPr spcFirstLastPara="1" wrap="square" lIns="91425" tIns="45700" rIns="91425" bIns="45700" anchor="ctr" anchorCtr="0">
            <a:noAutofit/>
          </a:bodyPr>
          <a:lstStyle/>
          <a:p>
            <a:pPr marL="0" lvl="0" indent="0" algn="ctr" rtl="0">
              <a:lnSpc>
                <a:spcPct val="80000"/>
              </a:lnSpc>
              <a:spcBef>
                <a:spcPts val="0"/>
              </a:spcBef>
              <a:spcAft>
                <a:spcPts val="0"/>
              </a:spcAft>
              <a:buClr>
                <a:srgbClr val="0C0C0C"/>
              </a:buClr>
              <a:buSzPts val="2500"/>
              <a:buFont typeface="Cambria"/>
              <a:buNone/>
            </a:pPr>
            <a:r>
              <a:rPr lang="en-IN" sz="2500" b="1">
                <a:latin typeface="Cambria"/>
                <a:ea typeface="Cambria"/>
                <a:cs typeface="Cambria"/>
                <a:sym typeface="Cambria"/>
              </a:rPr>
              <a:t>HIGHLIGHT THE UNIQUENESS/INNOVATIVE COMPONENT OF THE PROPOSED INNOVATION/SOLUTION</a:t>
            </a:r>
            <a:endParaRPr sz="2500" b="1">
              <a:latin typeface="Cambria"/>
              <a:ea typeface="Cambria"/>
              <a:cs typeface="Cambria"/>
              <a:sym typeface="Cambria"/>
            </a:endParaRPr>
          </a:p>
        </p:txBody>
      </p:sp>
      <p:sp>
        <p:nvSpPr>
          <p:cNvPr id="112" name="Google Shape;112;p16"/>
          <p:cNvSpPr txBox="1"/>
          <p:nvPr/>
        </p:nvSpPr>
        <p:spPr>
          <a:xfrm>
            <a:off x="1178250" y="2001275"/>
            <a:ext cx="98355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400">
                <a:latin typeface="Cambria"/>
                <a:ea typeface="Cambria"/>
                <a:cs typeface="Cambria"/>
                <a:sym typeface="Cambria"/>
              </a:rPr>
              <a:t>- Our USP - financially viable and has a wider range of applications.</a:t>
            </a:r>
            <a:endParaRPr sz="2400">
              <a:latin typeface="Cambria"/>
              <a:ea typeface="Cambria"/>
              <a:cs typeface="Cambria"/>
              <a:sym typeface="Cambria"/>
            </a:endParaRPr>
          </a:p>
          <a:p>
            <a:pPr marL="0" lvl="0" indent="0" algn="l" rtl="0">
              <a:spcBef>
                <a:spcPts val="0"/>
              </a:spcBef>
              <a:spcAft>
                <a:spcPts val="0"/>
              </a:spcAft>
              <a:buNone/>
            </a:pPr>
            <a:endParaRPr sz="2400">
              <a:latin typeface="Cambria"/>
              <a:ea typeface="Cambria"/>
              <a:cs typeface="Cambria"/>
              <a:sym typeface="Cambria"/>
            </a:endParaRPr>
          </a:p>
          <a:p>
            <a:pPr marL="0" lvl="0" indent="0" algn="l" rtl="0">
              <a:spcBef>
                <a:spcPts val="0"/>
              </a:spcBef>
              <a:spcAft>
                <a:spcPts val="0"/>
              </a:spcAft>
              <a:buNone/>
            </a:pPr>
            <a:r>
              <a:rPr lang="en-IN" sz="2400">
                <a:latin typeface="Cambria"/>
                <a:ea typeface="Cambria"/>
                <a:cs typeface="Cambria"/>
                <a:sym typeface="Cambria"/>
              </a:rPr>
              <a:t>- Stores/Hospitals in general have normal security cameras, with the help of our application installed in the cameras the shopkeeper/hospital will be able to track the number of people entering the shop/hospital without incurring any extra cost.</a:t>
            </a:r>
            <a:endParaRPr sz="2400">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838200" y="409695"/>
            <a:ext cx="10515600" cy="599100"/>
          </a:xfrm>
          <a:prstGeom prst="rect">
            <a:avLst/>
          </a:prstGeom>
          <a:noFill/>
          <a:ln>
            <a:noFill/>
          </a:ln>
        </p:spPr>
        <p:txBody>
          <a:bodyPr spcFirstLastPara="1" wrap="square" lIns="91425" tIns="45700" rIns="91425" bIns="45700" anchor="ctr" anchorCtr="0">
            <a:noAutofit/>
          </a:bodyPr>
          <a:lstStyle/>
          <a:p>
            <a:pPr marL="0" lvl="0" indent="0" algn="ctr" rtl="0">
              <a:lnSpc>
                <a:spcPct val="80000"/>
              </a:lnSpc>
              <a:spcBef>
                <a:spcPts val="0"/>
              </a:spcBef>
              <a:spcAft>
                <a:spcPts val="0"/>
              </a:spcAft>
              <a:buClr>
                <a:srgbClr val="0C0C0C"/>
              </a:buClr>
              <a:buSzPts val="2500"/>
              <a:buFont typeface="Cambria"/>
              <a:buNone/>
            </a:pPr>
            <a:r>
              <a:rPr lang="en-IN" sz="2500" b="1">
                <a:latin typeface="Cambria"/>
                <a:ea typeface="Cambria"/>
                <a:cs typeface="Cambria"/>
                <a:sym typeface="Cambria"/>
              </a:rPr>
              <a:t>DESCRIBE THE TECHNOLOGY INVOLVES AND TECHNICAL FEASIBILITY FOR THE PROPOSED INNOVATION/SOLUTION</a:t>
            </a:r>
            <a:endParaRPr sz="2500" b="1">
              <a:latin typeface="Cambria"/>
              <a:ea typeface="Cambria"/>
              <a:cs typeface="Cambria"/>
              <a:sym typeface="Cambria"/>
            </a:endParaRPr>
          </a:p>
        </p:txBody>
      </p:sp>
      <p:sp>
        <p:nvSpPr>
          <p:cNvPr id="118" name="Google Shape;118;p17"/>
          <p:cNvSpPr txBox="1"/>
          <p:nvPr/>
        </p:nvSpPr>
        <p:spPr>
          <a:xfrm>
            <a:off x="1263600" y="1879250"/>
            <a:ext cx="9664800" cy="3578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500"/>
              </a:spcBef>
              <a:spcAft>
                <a:spcPts val="0"/>
              </a:spcAft>
              <a:buClr>
                <a:schemeClr val="dk1"/>
              </a:buClr>
              <a:buSzPts val="1100"/>
              <a:buFont typeface="Arial"/>
              <a:buNone/>
            </a:pPr>
            <a:r>
              <a:rPr lang="en-IN" sz="2400" b="1">
                <a:solidFill>
                  <a:schemeClr val="dk1"/>
                </a:solidFill>
                <a:latin typeface="Cambria"/>
                <a:ea typeface="Cambria"/>
                <a:cs typeface="Cambria"/>
                <a:sym typeface="Cambria"/>
              </a:rPr>
              <a:t>Technology involved -</a:t>
            </a:r>
            <a:r>
              <a:rPr lang="en-IN" sz="2400">
                <a:solidFill>
                  <a:schemeClr val="dk1"/>
                </a:solidFill>
                <a:latin typeface="Cambria"/>
                <a:ea typeface="Cambria"/>
                <a:cs typeface="Cambria"/>
                <a:sym typeface="Cambria"/>
              </a:rPr>
              <a:t> </a:t>
            </a:r>
            <a:endParaRPr sz="2400">
              <a:solidFill>
                <a:schemeClr val="dk1"/>
              </a:solidFill>
              <a:latin typeface="Cambria"/>
              <a:ea typeface="Cambria"/>
              <a:cs typeface="Cambria"/>
              <a:sym typeface="Cambria"/>
            </a:endParaRPr>
          </a:p>
          <a:p>
            <a:pPr marL="0" lvl="0" indent="0" algn="l" rtl="0">
              <a:lnSpc>
                <a:spcPct val="90000"/>
              </a:lnSpc>
              <a:spcBef>
                <a:spcPts val="1500"/>
              </a:spcBef>
              <a:spcAft>
                <a:spcPts val="0"/>
              </a:spcAft>
              <a:buClr>
                <a:schemeClr val="dk1"/>
              </a:buClr>
              <a:buSzPts val="1100"/>
              <a:buFont typeface="Arial"/>
              <a:buNone/>
            </a:pPr>
            <a:r>
              <a:rPr lang="en-IN" sz="2400">
                <a:solidFill>
                  <a:schemeClr val="dk1"/>
                </a:solidFill>
                <a:latin typeface="Cambria"/>
                <a:ea typeface="Cambria"/>
                <a:cs typeface="Cambria"/>
                <a:sym typeface="Cambria"/>
              </a:rPr>
              <a:t>Data wrangling using Numpy</a:t>
            </a:r>
            <a:endParaRPr sz="2400">
              <a:solidFill>
                <a:schemeClr val="dk1"/>
              </a:solidFill>
              <a:latin typeface="Cambria"/>
              <a:ea typeface="Cambria"/>
              <a:cs typeface="Cambria"/>
              <a:sym typeface="Cambria"/>
            </a:endParaRPr>
          </a:p>
          <a:p>
            <a:pPr marL="0" lvl="0" indent="0" algn="l" rtl="0">
              <a:lnSpc>
                <a:spcPct val="90000"/>
              </a:lnSpc>
              <a:spcBef>
                <a:spcPts val="1500"/>
              </a:spcBef>
              <a:spcAft>
                <a:spcPts val="0"/>
              </a:spcAft>
              <a:buClr>
                <a:schemeClr val="dk1"/>
              </a:buClr>
              <a:buSzPts val="1100"/>
              <a:buFont typeface="Arial"/>
              <a:buNone/>
            </a:pPr>
            <a:r>
              <a:rPr lang="en-IN" sz="2400">
                <a:solidFill>
                  <a:schemeClr val="dk1"/>
                </a:solidFill>
                <a:latin typeface="Cambria"/>
                <a:ea typeface="Cambria"/>
                <a:cs typeface="Cambria"/>
                <a:sym typeface="Cambria"/>
              </a:rPr>
              <a:t>Video processing using CV2</a:t>
            </a:r>
            <a:endParaRPr sz="2400">
              <a:solidFill>
                <a:schemeClr val="dk1"/>
              </a:solidFill>
              <a:latin typeface="Cambria"/>
              <a:ea typeface="Cambria"/>
              <a:cs typeface="Cambria"/>
              <a:sym typeface="Cambria"/>
            </a:endParaRPr>
          </a:p>
          <a:p>
            <a:pPr marL="0" lvl="0" indent="0" algn="l" rtl="0">
              <a:lnSpc>
                <a:spcPct val="90000"/>
              </a:lnSpc>
              <a:spcBef>
                <a:spcPts val="1500"/>
              </a:spcBef>
              <a:spcAft>
                <a:spcPts val="0"/>
              </a:spcAft>
              <a:buClr>
                <a:schemeClr val="dk1"/>
              </a:buClr>
              <a:buSzPts val="1100"/>
              <a:buFont typeface="Arial"/>
              <a:buNone/>
            </a:pPr>
            <a:r>
              <a:rPr lang="en-IN" sz="2400">
                <a:solidFill>
                  <a:schemeClr val="dk1"/>
                </a:solidFill>
                <a:latin typeface="Cambria"/>
                <a:ea typeface="Cambria"/>
                <a:cs typeface="Cambria"/>
                <a:sym typeface="Cambria"/>
              </a:rPr>
              <a:t>Information gathering into the Database using SQL</a:t>
            </a:r>
            <a:endParaRPr sz="2400">
              <a:solidFill>
                <a:schemeClr val="dk1"/>
              </a:solidFill>
              <a:latin typeface="Cambria"/>
              <a:ea typeface="Cambria"/>
              <a:cs typeface="Cambria"/>
              <a:sym typeface="Cambria"/>
            </a:endParaRPr>
          </a:p>
          <a:p>
            <a:pPr marL="0" lvl="0" indent="0" algn="l" rtl="0">
              <a:lnSpc>
                <a:spcPct val="90000"/>
              </a:lnSpc>
              <a:spcBef>
                <a:spcPts val="1500"/>
              </a:spcBef>
              <a:spcAft>
                <a:spcPts val="0"/>
              </a:spcAft>
              <a:buNone/>
            </a:pPr>
            <a:r>
              <a:rPr lang="en-IN" sz="2400">
                <a:solidFill>
                  <a:schemeClr val="dk1"/>
                </a:solidFill>
                <a:latin typeface="Cambria"/>
                <a:ea typeface="Cambria"/>
                <a:cs typeface="Cambria"/>
                <a:sym typeface="Cambria"/>
              </a:rPr>
              <a:t>(Not yet finalised) Deployment - Streamlit</a:t>
            </a:r>
            <a:endParaRPr sz="2400">
              <a:solidFill>
                <a:schemeClr val="dk1"/>
              </a:solidFill>
              <a:latin typeface="Cambria"/>
              <a:ea typeface="Cambria"/>
              <a:cs typeface="Cambria"/>
              <a:sym typeface="Cambria"/>
            </a:endParaRPr>
          </a:p>
          <a:p>
            <a:pPr marL="0" lvl="0" indent="0" algn="l" rtl="0">
              <a:lnSpc>
                <a:spcPct val="90000"/>
              </a:lnSpc>
              <a:spcBef>
                <a:spcPts val="1500"/>
              </a:spcBef>
              <a:spcAft>
                <a:spcPts val="0"/>
              </a:spcAft>
              <a:buClr>
                <a:schemeClr val="dk1"/>
              </a:buClr>
              <a:buSzPts val="1100"/>
              <a:buFont typeface="Arial"/>
              <a:buNone/>
            </a:pPr>
            <a:r>
              <a:rPr lang="en-IN" sz="2400">
                <a:solidFill>
                  <a:schemeClr val="dk1"/>
                </a:solidFill>
                <a:latin typeface="Cambria"/>
                <a:ea typeface="Cambria"/>
                <a:cs typeface="Cambria"/>
                <a:sym typeface="Cambria"/>
              </a:rPr>
              <a:t>Security Camera</a:t>
            </a:r>
            <a:endParaRPr sz="2400">
              <a:solidFill>
                <a:schemeClr val="dk1"/>
              </a:solidFill>
              <a:latin typeface="Cambria"/>
              <a:ea typeface="Cambria"/>
              <a:cs typeface="Cambria"/>
              <a:sym typeface="Cambria"/>
            </a:endParaRPr>
          </a:p>
          <a:p>
            <a:pPr marL="0" lvl="0" indent="0" algn="l" rtl="0">
              <a:spcBef>
                <a:spcPts val="0"/>
              </a:spcBef>
              <a:spcAft>
                <a:spcPts val="0"/>
              </a:spcAft>
              <a:buNone/>
            </a:pPr>
            <a:endParaRPr>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838200" y="263252"/>
            <a:ext cx="10515600" cy="810600"/>
          </a:xfrm>
          <a:prstGeom prst="rect">
            <a:avLst/>
          </a:prstGeom>
          <a:noFill/>
          <a:ln>
            <a:noFill/>
          </a:ln>
        </p:spPr>
        <p:txBody>
          <a:bodyPr spcFirstLastPara="1" wrap="square" lIns="91425" tIns="45700" rIns="91425" bIns="45700" anchor="ctr" anchorCtr="0">
            <a:noAutofit/>
          </a:bodyPr>
          <a:lstStyle/>
          <a:p>
            <a:pPr marL="0" lvl="0" indent="0" algn="ctr" rtl="0">
              <a:lnSpc>
                <a:spcPct val="80000"/>
              </a:lnSpc>
              <a:spcBef>
                <a:spcPts val="0"/>
              </a:spcBef>
              <a:spcAft>
                <a:spcPts val="0"/>
              </a:spcAft>
              <a:buClr>
                <a:srgbClr val="0C0C0C"/>
              </a:buClr>
              <a:buSzPts val="2500"/>
              <a:buFont typeface="Cambria"/>
              <a:buNone/>
            </a:pPr>
            <a:r>
              <a:rPr lang="en-IN" sz="2500" b="1">
                <a:latin typeface="Cambria"/>
                <a:ea typeface="Cambria"/>
                <a:cs typeface="Cambria"/>
                <a:sym typeface="Cambria"/>
              </a:rPr>
              <a:t>DESCRIBE THE BUSINESS/MARKET POTENTIAL OF THE PROPOSED INNOVATION/SOLUTION INTO VENTURE/START-UP</a:t>
            </a:r>
            <a:endParaRPr sz="2500" b="1">
              <a:latin typeface="Cambria"/>
              <a:ea typeface="Cambria"/>
              <a:cs typeface="Cambria"/>
              <a:sym typeface="Cambria"/>
            </a:endParaRPr>
          </a:p>
        </p:txBody>
      </p:sp>
      <p:sp>
        <p:nvSpPr>
          <p:cNvPr id="124" name="Google Shape;124;p18"/>
          <p:cNvSpPr txBox="1"/>
          <p:nvPr/>
        </p:nvSpPr>
        <p:spPr>
          <a:xfrm>
            <a:off x="1143000" y="1464350"/>
            <a:ext cx="10034800" cy="461661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400" dirty="0">
                <a:latin typeface="Cambria"/>
                <a:ea typeface="Cambria"/>
                <a:cs typeface="Cambria"/>
                <a:sym typeface="Cambria"/>
              </a:rPr>
              <a:t>● Banks - Banks can track the number of people in the Bank at any time and it can help the bank to limit the number of people in the bank to avoid overcrowding of the counters.</a:t>
            </a:r>
            <a:endParaRPr sz="2400" dirty="0">
              <a:latin typeface="Cambria"/>
              <a:ea typeface="Cambria"/>
              <a:cs typeface="Cambria"/>
              <a:sym typeface="Cambria"/>
            </a:endParaRPr>
          </a:p>
          <a:p>
            <a:pPr marL="0" lvl="0" indent="0" algn="l" rtl="0">
              <a:spcBef>
                <a:spcPts val="0"/>
              </a:spcBef>
              <a:spcAft>
                <a:spcPts val="0"/>
              </a:spcAft>
              <a:buNone/>
            </a:pPr>
            <a:r>
              <a:rPr lang="en-IN" sz="2400" dirty="0">
                <a:latin typeface="Cambria"/>
                <a:ea typeface="Cambria"/>
                <a:cs typeface="Cambria"/>
                <a:sym typeface="Cambria"/>
              </a:rPr>
              <a:t>● Examination - Schools and colleges can use our software by asking students to install it and run it during their exams to ensure that they do not leave the exam room.</a:t>
            </a:r>
            <a:endParaRPr sz="2400" dirty="0">
              <a:latin typeface="Cambria"/>
              <a:ea typeface="Cambria"/>
              <a:cs typeface="Cambria"/>
              <a:sym typeface="Cambria"/>
            </a:endParaRPr>
          </a:p>
          <a:p>
            <a:pPr marL="0" lvl="0" indent="0" algn="l" rtl="0">
              <a:spcBef>
                <a:spcPts val="0"/>
              </a:spcBef>
              <a:spcAft>
                <a:spcPts val="0"/>
              </a:spcAft>
              <a:buNone/>
            </a:pPr>
            <a:r>
              <a:rPr lang="en-IN" sz="2400" dirty="0">
                <a:latin typeface="Cambria"/>
                <a:ea typeface="Cambria"/>
                <a:cs typeface="Cambria"/>
                <a:sym typeface="Cambria"/>
              </a:rPr>
              <a:t>● Hardware suppliers for camera - Manufacturing of modified cameras with preinstalled software for third party buyers</a:t>
            </a:r>
            <a:endParaRPr sz="2400" dirty="0">
              <a:latin typeface="Cambria"/>
              <a:ea typeface="Cambria"/>
              <a:cs typeface="Cambria"/>
              <a:sym typeface="Cambria"/>
            </a:endParaRPr>
          </a:p>
          <a:p>
            <a:pPr marL="0" lvl="0" indent="0" algn="l" rtl="0">
              <a:spcBef>
                <a:spcPts val="0"/>
              </a:spcBef>
              <a:spcAft>
                <a:spcPts val="0"/>
              </a:spcAft>
              <a:buNone/>
            </a:pPr>
            <a:r>
              <a:rPr lang="en-IN" sz="2400" dirty="0">
                <a:latin typeface="Cambria"/>
                <a:ea typeface="Cambria"/>
                <a:cs typeface="Cambria"/>
                <a:sym typeface="Cambria"/>
              </a:rPr>
              <a:t>● Commerce businesses - Will help the shopkeeper to track the number of customers in the shop to avoid overcrowding.</a:t>
            </a:r>
          </a:p>
          <a:p>
            <a:pPr marL="0" lvl="0" indent="0" algn="l" rtl="0">
              <a:spcBef>
                <a:spcPts val="0"/>
              </a:spcBef>
              <a:spcAft>
                <a:spcPts val="0"/>
              </a:spcAft>
              <a:buNone/>
            </a:pPr>
            <a:r>
              <a:rPr lang="en-IN" sz="2400" dirty="0">
                <a:latin typeface="Cambria"/>
                <a:ea typeface="Cambria"/>
                <a:cs typeface="Cambria"/>
                <a:sym typeface="Cambria"/>
              </a:rPr>
              <a:t>● Government – The government can use it implement Covid protocol and SOPS; it will also help to control crowds and large public gatherings.</a:t>
            </a:r>
            <a:endParaRPr sz="2400" dirty="0">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838200" y="141228"/>
            <a:ext cx="10515600" cy="957000"/>
          </a:xfrm>
          <a:prstGeom prst="rect">
            <a:avLst/>
          </a:prstGeom>
          <a:noFill/>
          <a:ln>
            <a:noFill/>
          </a:ln>
        </p:spPr>
        <p:txBody>
          <a:bodyPr spcFirstLastPara="1" wrap="square" lIns="91425" tIns="45700" rIns="91425" bIns="45700" anchor="ctr" anchorCtr="0">
            <a:noAutofit/>
          </a:bodyPr>
          <a:lstStyle/>
          <a:p>
            <a:pPr marL="0" lvl="0" indent="0" algn="ctr" rtl="0">
              <a:lnSpc>
                <a:spcPct val="80000"/>
              </a:lnSpc>
              <a:spcBef>
                <a:spcPts val="0"/>
              </a:spcBef>
              <a:spcAft>
                <a:spcPts val="0"/>
              </a:spcAft>
              <a:buClr>
                <a:srgbClr val="0C0C0C"/>
              </a:buClr>
              <a:buSzPts val="2500"/>
              <a:buFont typeface="Cambria"/>
              <a:buNone/>
            </a:pPr>
            <a:r>
              <a:rPr lang="en-IN" sz="2500" b="1">
                <a:latin typeface="Cambria"/>
                <a:ea typeface="Cambria"/>
                <a:cs typeface="Cambria"/>
                <a:sym typeface="Cambria"/>
              </a:rPr>
              <a:t>EXPLAIN THE CONSTRAINTS/RISKS ASSOCIATED WITH THE INNOVATION/SOLUTION AND STRATEGY TO TACKLE THESE</a:t>
            </a:r>
            <a:endParaRPr sz="2500" b="1">
              <a:latin typeface="Cambria"/>
              <a:ea typeface="Cambria"/>
              <a:cs typeface="Cambria"/>
              <a:sym typeface="Cambria"/>
            </a:endParaRPr>
          </a:p>
        </p:txBody>
      </p:sp>
      <p:sp>
        <p:nvSpPr>
          <p:cNvPr id="130" name="Google Shape;130;p19"/>
          <p:cNvSpPr txBox="1"/>
          <p:nvPr/>
        </p:nvSpPr>
        <p:spPr>
          <a:xfrm>
            <a:off x="1269100" y="1537550"/>
            <a:ext cx="9469500" cy="4617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400" b="1" dirty="0">
                <a:latin typeface="Cambria"/>
                <a:ea typeface="Cambria"/>
                <a:cs typeface="Cambria"/>
                <a:sym typeface="Cambria"/>
              </a:rPr>
              <a:t>Software Malfunction : </a:t>
            </a:r>
            <a:r>
              <a:rPr lang="en-IN" sz="2400" dirty="0">
                <a:latin typeface="Cambria"/>
                <a:ea typeface="Cambria"/>
                <a:cs typeface="Cambria"/>
                <a:sym typeface="Cambria"/>
              </a:rPr>
              <a:t>The software might malfunction and the system might shut down.</a:t>
            </a:r>
            <a:endParaRPr sz="2400" dirty="0">
              <a:latin typeface="Cambria"/>
              <a:ea typeface="Cambria"/>
              <a:cs typeface="Cambria"/>
              <a:sym typeface="Cambria"/>
            </a:endParaRPr>
          </a:p>
          <a:p>
            <a:pPr marL="0" lvl="0" indent="0" algn="l" rtl="0">
              <a:spcBef>
                <a:spcPts val="0"/>
              </a:spcBef>
              <a:spcAft>
                <a:spcPts val="0"/>
              </a:spcAft>
              <a:buNone/>
            </a:pPr>
            <a:r>
              <a:rPr lang="en-IN" sz="2400" dirty="0">
                <a:latin typeface="Cambria"/>
                <a:ea typeface="Cambria"/>
                <a:cs typeface="Cambria"/>
                <a:sym typeface="Cambria"/>
              </a:rPr>
              <a:t>Solution : A person must be assigned to check on the system once in a while.</a:t>
            </a:r>
            <a:endParaRPr sz="2400" dirty="0">
              <a:latin typeface="Cambria"/>
              <a:ea typeface="Cambria"/>
              <a:cs typeface="Cambria"/>
              <a:sym typeface="Cambria"/>
            </a:endParaRPr>
          </a:p>
          <a:p>
            <a:pPr marL="0" lvl="0" indent="0" algn="l" rtl="0">
              <a:spcBef>
                <a:spcPts val="0"/>
              </a:spcBef>
              <a:spcAft>
                <a:spcPts val="0"/>
              </a:spcAft>
              <a:buNone/>
            </a:pPr>
            <a:r>
              <a:rPr lang="en-IN" sz="2400" b="1" dirty="0">
                <a:latin typeface="Cambria"/>
                <a:ea typeface="Cambria"/>
                <a:cs typeface="Cambria"/>
                <a:sym typeface="Cambria"/>
              </a:rPr>
              <a:t>Hardware Malfunction </a:t>
            </a:r>
            <a:r>
              <a:rPr lang="en-IN" sz="2400" dirty="0">
                <a:latin typeface="Cambria"/>
                <a:ea typeface="Cambria"/>
                <a:cs typeface="Cambria"/>
                <a:sym typeface="Cambria"/>
              </a:rPr>
              <a:t>: The hardware itself might malfunction which will stop all the functioning of the system.</a:t>
            </a:r>
            <a:endParaRPr sz="2400" dirty="0">
              <a:latin typeface="Cambria"/>
              <a:ea typeface="Cambria"/>
              <a:cs typeface="Cambria"/>
              <a:sym typeface="Cambria"/>
            </a:endParaRPr>
          </a:p>
          <a:p>
            <a:pPr marL="0" lvl="0" indent="0" algn="l" rtl="0">
              <a:spcBef>
                <a:spcPts val="0"/>
              </a:spcBef>
              <a:spcAft>
                <a:spcPts val="0"/>
              </a:spcAft>
              <a:buNone/>
            </a:pPr>
            <a:r>
              <a:rPr lang="en-IN" sz="2400" dirty="0">
                <a:latin typeface="Cambria"/>
                <a:ea typeface="Cambria"/>
                <a:cs typeface="Cambria"/>
                <a:sym typeface="Cambria"/>
              </a:rPr>
              <a:t>Solution: Keeping backup hardware parts so that the problems can be replaced as soon as possible.</a:t>
            </a:r>
            <a:endParaRPr sz="2400" dirty="0">
              <a:latin typeface="Cambria"/>
              <a:ea typeface="Cambria"/>
              <a:cs typeface="Cambria"/>
              <a:sym typeface="Cambria"/>
            </a:endParaRPr>
          </a:p>
          <a:p>
            <a:pPr marL="0" lvl="0" indent="0" algn="l" rtl="0">
              <a:spcBef>
                <a:spcPts val="0"/>
              </a:spcBef>
              <a:spcAft>
                <a:spcPts val="0"/>
              </a:spcAft>
              <a:buNone/>
            </a:pPr>
            <a:r>
              <a:rPr lang="en-IN" sz="2400" b="1" dirty="0">
                <a:latin typeface="Cambria"/>
                <a:ea typeface="Cambria"/>
                <a:cs typeface="Cambria"/>
                <a:sym typeface="Cambria"/>
              </a:rPr>
              <a:t>Hardware compatibility : </a:t>
            </a:r>
            <a:r>
              <a:rPr lang="en-IN" sz="2400" dirty="0">
                <a:latin typeface="Cambria"/>
                <a:ea typeface="Cambria"/>
                <a:cs typeface="Cambria"/>
                <a:sym typeface="Cambria"/>
              </a:rPr>
              <a:t>The hardware might not be compatible with the software created.</a:t>
            </a:r>
            <a:endParaRPr sz="2400" dirty="0">
              <a:latin typeface="Cambria"/>
              <a:ea typeface="Cambria"/>
              <a:cs typeface="Cambria"/>
              <a:sym typeface="Cambria"/>
            </a:endParaRPr>
          </a:p>
          <a:p>
            <a:pPr marL="0" lvl="0" indent="0" algn="l" rtl="0">
              <a:spcBef>
                <a:spcPts val="0"/>
              </a:spcBef>
              <a:spcAft>
                <a:spcPts val="0"/>
              </a:spcAft>
              <a:buNone/>
            </a:pPr>
            <a:r>
              <a:rPr lang="en-IN" sz="2400" dirty="0">
                <a:latin typeface="Cambria"/>
                <a:ea typeface="Cambria"/>
                <a:cs typeface="Cambria"/>
                <a:sym typeface="Cambria"/>
              </a:rPr>
              <a:t>Solution: Keeping only modern hardware so that any software can be run on it and updates can be installed.</a:t>
            </a:r>
            <a:endParaRPr sz="2400" dirty="0">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838200" y="165627"/>
            <a:ext cx="10515600" cy="810600"/>
          </a:xfrm>
          <a:prstGeom prst="rect">
            <a:avLst/>
          </a:prstGeom>
          <a:noFill/>
          <a:ln>
            <a:noFill/>
          </a:ln>
        </p:spPr>
        <p:txBody>
          <a:bodyPr spcFirstLastPara="1" wrap="square" lIns="91425" tIns="45700" rIns="91425" bIns="45700" anchor="ctr" anchorCtr="0">
            <a:noAutofit/>
          </a:bodyPr>
          <a:lstStyle/>
          <a:p>
            <a:pPr marL="0" lvl="0" indent="0" algn="ctr" rtl="0">
              <a:lnSpc>
                <a:spcPct val="80000"/>
              </a:lnSpc>
              <a:spcBef>
                <a:spcPts val="0"/>
              </a:spcBef>
              <a:spcAft>
                <a:spcPts val="0"/>
              </a:spcAft>
              <a:buClr>
                <a:srgbClr val="0C0C0C"/>
              </a:buClr>
              <a:buSzPts val="2500"/>
              <a:buFont typeface="Cambria"/>
              <a:buNone/>
            </a:pPr>
            <a:r>
              <a:rPr lang="en-IN" sz="2500" b="1">
                <a:latin typeface="Cambria"/>
                <a:ea typeface="Cambria"/>
                <a:cs typeface="Cambria"/>
                <a:sym typeface="Cambria"/>
              </a:rPr>
              <a:t>IMPLEMENTATION PLAN WITH TIMELINE TO CONVERT THE INNOVATION/SOLUTION TO A VENTURE/STARTUP</a:t>
            </a:r>
            <a:endParaRPr sz="2500" b="1">
              <a:latin typeface="Cambria"/>
              <a:ea typeface="Cambria"/>
              <a:cs typeface="Cambria"/>
              <a:sym typeface="Cambria"/>
            </a:endParaRPr>
          </a:p>
        </p:txBody>
      </p:sp>
      <p:sp>
        <p:nvSpPr>
          <p:cNvPr id="136" name="Google Shape;136;p20"/>
          <p:cNvSpPr txBox="1"/>
          <p:nvPr/>
        </p:nvSpPr>
        <p:spPr>
          <a:xfrm>
            <a:off x="707775" y="1304850"/>
            <a:ext cx="10933800" cy="498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400">
                <a:latin typeface="Cambria"/>
                <a:ea typeface="Cambria"/>
                <a:cs typeface="Cambria"/>
                <a:sym typeface="Cambria"/>
              </a:rPr>
              <a:t>● Start small by approaching local businesses and checking if the software runs well in real life environments.</a:t>
            </a:r>
            <a:endParaRPr sz="2400">
              <a:latin typeface="Cambria"/>
              <a:ea typeface="Cambria"/>
              <a:cs typeface="Cambria"/>
              <a:sym typeface="Cambria"/>
            </a:endParaRPr>
          </a:p>
          <a:p>
            <a:pPr marL="0" lvl="0" indent="0" algn="l" rtl="0">
              <a:spcBef>
                <a:spcPts val="0"/>
              </a:spcBef>
              <a:spcAft>
                <a:spcPts val="0"/>
              </a:spcAft>
              <a:buNone/>
            </a:pPr>
            <a:r>
              <a:rPr lang="en-IN" sz="2400">
                <a:latin typeface="Cambria"/>
                <a:ea typeface="Cambria"/>
                <a:cs typeface="Cambria"/>
                <a:sym typeface="Cambria"/>
              </a:rPr>
              <a:t>● Gradually Expand &amp; Penetrate Market : Once Step 1 is achieved, we will move on to the large local institutions</a:t>
            </a:r>
            <a:endParaRPr sz="2400">
              <a:latin typeface="Cambria"/>
              <a:ea typeface="Cambria"/>
              <a:cs typeface="Cambria"/>
              <a:sym typeface="Cambria"/>
            </a:endParaRPr>
          </a:p>
          <a:p>
            <a:pPr marL="0" lvl="0" indent="0" algn="l" rtl="0">
              <a:spcBef>
                <a:spcPts val="0"/>
              </a:spcBef>
              <a:spcAft>
                <a:spcPts val="0"/>
              </a:spcAft>
              <a:buNone/>
            </a:pPr>
            <a:r>
              <a:rPr lang="en-IN" sz="2400">
                <a:latin typeface="Cambria"/>
                <a:ea typeface="Cambria"/>
                <a:cs typeface="Cambria"/>
                <a:sym typeface="Cambria"/>
              </a:rPr>
              <a:t>● Product Development </a:t>
            </a:r>
            <a:endParaRPr sz="2400">
              <a:latin typeface="Cambria"/>
              <a:ea typeface="Cambria"/>
              <a:cs typeface="Cambria"/>
              <a:sym typeface="Cambria"/>
            </a:endParaRPr>
          </a:p>
          <a:p>
            <a:pPr marL="0" lvl="0" indent="0" algn="l" rtl="0">
              <a:spcBef>
                <a:spcPts val="0"/>
              </a:spcBef>
              <a:spcAft>
                <a:spcPts val="0"/>
              </a:spcAft>
              <a:buNone/>
            </a:pPr>
            <a:r>
              <a:rPr lang="en-IN" sz="2400">
                <a:latin typeface="Cambria"/>
                <a:ea typeface="Cambria"/>
                <a:cs typeface="Cambria"/>
                <a:sym typeface="Cambria"/>
              </a:rPr>
              <a:t>● Diversification : Diversify the software to cover all the proposed aspects.</a:t>
            </a:r>
            <a:endParaRPr sz="2400">
              <a:latin typeface="Cambria"/>
              <a:ea typeface="Cambria"/>
              <a:cs typeface="Cambria"/>
              <a:sym typeface="Cambria"/>
            </a:endParaRPr>
          </a:p>
          <a:p>
            <a:pPr marL="0" lvl="0" indent="0" algn="l" rtl="0">
              <a:spcBef>
                <a:spcPts val="0"/>
              </a:spcBef>
              <a:spcAft>
                <a:spcPts val="0"/>
              </a:spcAft>
              <a:buNone/>
            </a:pPr>
            <a:endParaRPr sz="2400">
              <a:latin typeface="Cambria"/>
              <a:ea typeface="Cambria"/>
              <a:cs typeface="Cambria"/>
              <a:sym typeface="Cambria"/>
            </a:endParaRPr>
          </a:p>
          <a:p>
            <a:pPr marL="0" lvl="0" indent="0" algn="l" rtl="0">
              <a:spcBef>
                <a:spcPts val="0"/>
              </a:spcBef>
              <a:spcAft>
                <a:spcPts val="0"/>
              </a:spcAft>
              <a:buNone/>
            </a:pPr>
            <a:r>
              <a:rPr lang="en-IN" sz="2400" b="1">
                <a:latin typeface="Cambria"/>
                <a:ea typeface="Cambria"/>
                <a:cs typeface="Cambria"/>
                <a:sym typeface="Cambria"/>
              </a:rPr>
              <a:t>Traction</a:t>
            </a:r>
            <a:endParaRPr sz="2400" b="1">
              <a:latin typeface="Cambria"/>
              <a:ea typeface="Cambria"/>
              <a:cs typeface="Cambria"/>
              <a:sym typeface="Cambria"/>
            </a:endParaRPr>
          </a:p>
          <a:p>
            <a:pPr marL="0" lvl="0" indent="0" algn="l" rtl="0">
              <a:spcBef>
                <a:spcPts val="0"/>
              </a:spcBef>
              <a:spcAft>
                <a:spcPts val="0"/>
              </a:spcAft>
              <a:buNone/>
            </a:pPr>
            <a:r>
              <a:rPr lang="en-IN" sz="2400">
                <a:latin typeface="Cambria"/>
                <a:ea typeface="Cambria"/>
                <a:cs typeface="Cambria"/>
                <a:sym typeface="Cambria"/>
              </a:rPr>
              <a:t>● Affiliate Program </a:t>
            </a:r>
            <a:endParaRPr sz="2400">
              <a:latin typeface="Cambria"/>
              <a:ea typeface="Cambria"/>
              <a:cs typeface="Cambria"/>
              <a:sym typeface="Cambria"/>
            </a:endParaRPr>
          </a:p>
          <a:p>
            <a:pPr marL="0" lvl="0" indent="0" algn="l" rtl="0">
              <a:spcBef>
                <a:spcPts val="0"/>
              </a:spcBef>
              <a:spcAft>
                <a:spcPts val="0"/>
              </a:spcAft>
              <a:buNone/>
            </a:pPr>
            <a:r>
              <a:rPr lang="en-IN" sz="2400">
                <a:latin typeface="Cambria"/>
                <a:ea typeface="Cambria"/>
                <a:cs typeface="Cambria"/>
                <a:sym typeface="Cambria"/>
              </a:rPr>
              <a:t>● Public Relations </a:t>
            </a:r>
            <a:endParaRPr sz="2400">
              <a:latin typeface="Cambria"/>
              <a:ea typeface="Cambria"/>
              <a:cs typeface="Cambria"/>
              <a:sym typeface="Cambria"/>
            </a:endParaRPr>
          </a:p>
          <a:p>
            <a:pPr marL="0" lvl="0" indent="0" algn="l" rtl="0">
              <a:spcBef>
                <a:spcPts val="0"/>
              </a:spcBef>
              <a:spcAft>
                <a:spcPts val="0"/>
              </a:spcAft>
              <a:buNone/>
            </a:pPr>
            <a:r>
              <a:rPr lang="en-IN" sz="2400">
                <a:latin typeface="Cambria"/>
                <a:ea typeface="Cambria"/>
                <a:cs typeface="Cambria"/>
                <a:sym typeface="Cambria"/>
              </a:rPr>
              <a:t>● Search Engine Marketing and Ads on social networks and display media </a:t>
            </a:r>
            <a:endParaRPr sz="2400">
              <a:latin typeface="Cambria"/>
              <a:ea typeface="Cambria"/>
              <a:cs typeface="Cambria"/>
              <a:sym typeface="Cambria"/>
            </a:endParaRPr>
          </a:p>
          <a:p>
            <a:pPr marL="0" lvl="0" indent="0" algn="l" rtl="0">
              <a:spcBef>
                <a:spcPts val="0"/>
              </a:spcBef>
              <a:spcAft>
                <a:spcPts val="0"/>
              </a:spcAft>
              <a:buNone/>
            </a:pPr>
            <a:r>
              <a:rPr lang="en-IN" sz="2400">
                <a:latin typeface="Cambria"/>
                <a:ea typeface="Cambria"/>
                <a:cs typeface="Cambria"/>
                <a:sym typeface="Cambria"/>
              </a:rPr>
              <a:t>● Offline Media </a:t>
            </a:r>
            <a:endParaRPr sz="2400">
              <a:latin typeface="Cambria"/>
              <a:ea typeface="Cambria"/>
              <a:cs typeface="Cambria"/>
              <a:sym typeface="Cambria"/>
            </a:endParaRPr>
          </a:p>
          <a:p>
            <a:pPr marL="0" lvl="0" indent="0" algn="l" rtl="0">
              <a:spcBef>
                <a:spcPts val="0"/>
              </a:spcBef>
              <a:spcAft>
                <a:spcPts val="0"/>
              </a:spcAft>
              <a:buNone/>
            </a:pPr>
            <a:r>
              <a:rPr lang="en-IN" sz="2400">
                <a:latin typeface="Cambria"/>
                <a:ea typeface="Cambria"/>
                <a:cs typeface="Cambria"/>
                <a:sym typeface="Cambria"/>
              </a:rPr>
              <a:t>● Email marketing</a:t>
            </a:r>
            <a:endParaRPr sz="2400">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838200" y="165627"/>
            <a:ext cx="10515600" cy="810600"/>
          </a:xfrm>
          <a:prstGeom prst="rect">
            <a:avLst/>
          </a:prstGeom>
          <a:noFill/>
          <a:ln>
            <a:noFill/>
          </a:ln>
        </p:spPr>
        <p:txBody>
          <a:bodyPr spcFirstLastPara="1" wrap="square" lIns="91425" tIns="45700" rIns="91425" bIns="45700" anchor="ctr" anchorCtr="0">
            <a:noAutofit/>
          </a:bodyPr>
          <a:lstStyle/>
          <a:p>
            <a:pPr marL="0" lvl="0" indent="0" algn="ctr" rtl="0">
              <a:lnSpc>
                <a:spcPct val="80000"/>
              </a:lnSpc>
              <a:spcBef>
                <a:spcPts val="0"/>
              </a:spcBef>
              <a:spcAft>
                <a:spcPts val="0"/>
              </a:spcAft>
              <a:buClr>
                <a:srgbClr val="0C0C0C"/>
              </a:buClr>
              <a:buSzPts val="2500"/>
              <a:buFont typeface="Cambria"/>
              <a:buNone/>
            </a:pPr>
            <a:r>
              <a:rPr lang="en-IN" sz="2500" b="1">
                <a:latin typeface="Cambria"/>
                <a:ea typeface="Cambria"/>
                <a:cs typeface="Cambria"/>
                <a:sym typeface="Cambria"/>
              </a:rPr>
              <a:t>TEAM COMPOSITION AND COMPETENCY AND SKILL SET TO TURN THE INNOVATION/SOLUTION INTO START-UP</a:t>
            </a:r>
            <a:endParaRPr sz="2500" b="1">
              <a:latin typeface="Cambria"/>
              <a:ea typeface="Cambria"/>
              <a:cs typeface="Cambria"/>
              <a:sym typeface="Cambria"/>
            </a:endParaRPr>
          </a:p>
        </p:txBody>
      </p:sp>
      <p:sp>
        <p:nvSpPr>
          <p:cNvPr id="142" name="Google Shape;142;p21"/>
          <p:cNvSpPr txBox="1"/>
          <p:nvPr/>
        </p:nvSpPr>
        <p:spPr>
          <a:xfrm>
            <a:off x="838200" y="1439950"/>
            <a:ext cx="5409600" cy="35403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500"/>
              </a:spcBef>
              <a:spcAft>
                <a:spcPts val="0"/>
              </a:spcAft>
              <a:buNone/>
            </a:pPr>
            <a:r>
              <a:rPr lang="en-IN" sz="2400" b="1">
                <a:solidFill>
                  <a:schemeClr val="dk1"/>
                </a:solidFill>
                <a:latin typeface="Cambria"/>
                <a:ea typeface="Cambria"/>
                <a:cs typeface="Cambria"/>
                <a:sym typeface="Cambria"/>
              </a:rPr>
              <a:t>To do list –</a:t>
            </a:r>
            <a:endParaRPr sz="2400" b="1">
              <a:solidFill>
                <a:schemeClr val="dk1"/>
              </a:solidFill>
              <a:latin typeface="Cambria"/>
              <a:ea typeface="Cambria"/>
              <a:cs typeface="Cambria"/>
              <a:sym typeface="Cambria"/>
            </a:endParaRPr>
          </a:p>
          <a:p>
            <a:pPr marL="0" lvl="0" indent="0" algn="l" rtl="0">
              <a:lnSpc>
                <a:spcPct val="90000"/>
              </a:lnSpc>
              <a:spcBef>
                <a:spcPts val="1500"/>
              </a:spcBef>
              <a:spcAft>
                <a:spcPts val="0"/>
              </a:spcAft>
              <a:buNone/>
            </a:pPr>
            <a:r>
              <a:rPr lang="en-IN" sz="2400">
                <a:solidFill>
                  <a:schemeClr val="dk1"/>
                </a:solidFill>
                <a:latin typeface="Cambria"/>
                <a:ea typeface="Cambria"/>
                <a:cs typeface="Cambria"/>
                <a:sym typeface="Cambria"/>
              </a:rPr>
              <a:t>Data wrangling using Numpy</a:t>
            </a:r>
            <a:endParaRPr sz="2400">
              <a:solidFill>
                <a:schemeClr val="dk1"/>
              </a:solidFill>
              <a:latin typeface="Cambria"/>
              <a:ea typeface="Cambria"/>
              <a:cs typeface="Cambria"/>
              <a:sym typeface="Cambria"/>
            </a:endParaRPr>
          </a:p>
          <a:p>
            <a:pPr marL="0" lvl="0" indent="0" algn="l" rtl="0">
              <a:lnSpc>
                <a:spcPct val="90000"/>
              </a:lnSpc>
              <a:spcBef>
                <a:spcPts val="1500"/>
              </a:spcBef>
              <a:spcAft>
                <a:spcPts val="0"/>
              </a:spcAft>
              <a:buNone/>
            </a:pPr>
            <a:r>
              <a:rPr lang="en-IN" sz="2400">
                <a:solidFill>
                  <a:schemeClr val="dk1"/>
                </a:solidFill>
                <a:latin typeface="Cambria"/>
                <a:ea typeface="Cambria"/>
                <a:cs typeface="Cambria"/>
                <a:sym typeface="Cambria"/>
              </a:rPr>
              <a:t>Video processing using CV2</a:t>
            </a:r>
            <a:endParaRPr sz="2400">
              <a:solidFill>
                <a:schemeClr val="dk1"/>
              </a:solidFill>
              <a:latin typeface="Cambria"/>
              <a:ea typeface="Cambria"/>
              <a:cs typeface="Cambria"/>
              <a:sym typeface="Cambria"/>
            </a:endParaRPr>
          </a:p>
          <a:p>
            <a:pPr marL="0" lvl="0" indent="0" algn="l" rtl="0">
              <a:lnSpc>
                <a:spcPct val="90000"/>
              </a:lnSpc>
              <a:spcBef>
                <a:spcPts val="1500"/>
              </a:spcBef>
              <a:spcAft>
                <a:spcPts val="0"/>
              </a:spcAft>
              <a:buNone/>
            </a:pPr>
            <a:r>
              <a:rPr lang="en-IN" sz="2400">
                <a:solidFill>
                  <a:schemeClr val="dk1"/>
                </a:solidFill>
                <a:latin typeface="Cambria"/>
                <a:ea typeface="Cambria"/>
                <a:cs typeface="Cambria"/>
                <a:sym typeface="Cambria"/>
              </a:rPr>
              <a:t>Information gathering into the Database using SQL</a:t>
            </a:r>
            <a:endParaRPr sz="2400">
              <a:solidFill>
                <a:schemeClr val="dk1"/>
              </a:solidFill>
              <a:latin typeface="Cambria"/>
              <a:ea typeface="Cambria"/>
              <a:cs typeface="Cambria"/>
              <a:sym typeface="Cambria"/>
            </a:endParaRPr>
          </a:p>
          <a:p>
            <a:pPr marL="0" lvl="0" indent="0" algn="l" rtl="0">
              <a:lnSpc>
                <a:spcPct val="90000"/>
              </a:lnSpc>
              <a:spcBef>
                <a:spcPts val="1500"/>
              </a:spcBef>
              <a:spcAft>
                <a:spcPts val="0"/>
              </a:spcAft>
              <a:buNone/>
            </a:pPr>
            <a:r>
              <a:rPr lang="en-IN" sz="2400">
                <a:solidFill>
                  <a:schemeClr val="dk1"/>
                </a:solidFill>
                <a:latin typeface="Cambria"/>
                <a:ea typeface="Cambria"/>
                <a:cs typeface="Cambria"/>
                <a:sym typeface="Cambria"/>
              </a:rPr>
              <a:t>(Not yet finalised) Deployment - Streamlit</a:t>
            </a:r>
            <a:endParaRPr sz="2400">
              <a:solidFill>
                <a:schemeClr val="dk1"/>
              </a:solidFill>
              <a:latin typeface="Cambria"/>
              <a:ea typeface="Cambria"/>
              <a:cs typeface="Cambria"/>
              <a:sym typeface="Cambria"/>
            </a:endParaRPr>
          </a:p>
        </p:txBody>
      </p:sp>
      <p:sp>
        <p:nvSpPr>
          <p:cNvPr id="143" name="Google Shape;143;p21"/>
          <p:cNvSpPr txBox="1"/>
          <p:nvPr/>
        </p:nvSpPr>
        <p:spPr>
          <a:xfrm>
            <a:off x="6662700" y="1439950"/>
            <a:ext cx="4691100" cy="3170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500"/>
              </a:spcBef>
              <a:spcAft>
                <a:spcPts val="0"/>
              </a:spcAft>
              <a:buNone/>
            </a:pPr>
            <a:r>
              <a:rPr lang="en-IN" sz="2400" b="1">
                <a:solidFill>
                  <a:schemeClr val="dk1"/>
                </a:solidFill>
                <a:latin typeface="Cambria"/>
                <a:ea typeface="Cambria"/>
                <a:cs typeface="Cambria"/>
                <a:sym typeface="Cambria"/>
              </a:rPr>
              <a:t>Work will be distributed across all members-</a:t>
            </a:r>
            <a:endParaRPr sz="2400" b="1">
              <a:solidFill>
                <a:schemeClr val="dk1"/>
              </a:solidFill>
              <a:latin typeface="Cambria"/>
              <a:ea typeface="Cambria"/>
              <a:cs typeface="Cambria"/>
              <a:sym typeface="Cambria"/>
            </a:endParaRPr>
          </a:p>
          <a:p>
            <a:pPr marL="0" lvl="0" indent="0" algn="l" rtl="0">
              <a:lnSpc>
                <a:spcPct val="90000"/>
              </a:lnSpc>
              <a:spcBef>
                <a:spcPts val="1500"/>
              </a:spcBef>
              <a:spcAft>
                <a:spcPts val="0"/>
              </a:spcAft>
              <a:buNone/>
            </a:pPr>
            <a:r>
              <a:rPr lang="en-IN" sz="2400">
                <a:solidFill>
                  <a:schemeClr val="dk1"/>
                </a:solidFill>
                <a:latin typeface="Cambria"/>
                <a:ea typeface="Cambria"/>
                <a:cs typeface="Cambria"/>
                <a:sym typeface="Cambria"/>
              </a:rPr>
              <a:t>Yuvraj Singh Chauhan</a:t>
            </a:r>
            <a:endParaRPr sz="2400">
              <a:solidFill>
                <a:schemeClr val="dk1"/>
              </a:solidFill>
              <a:latin typeface="Cambria"/>
              <a:ea typeface="Cambria"/>
              <a:cs typeface="Cambria"/>
              <a:sym typeface="Cambria"/>
            </a:endParaRPr>
          </a:p>
          <a:p>
            <a:pPr marL="0" lvl="0" indent="0" algn="l" rtl="0">
              <a:lnSpc>
                <a:spcPct val="90000"/>
              </a:lnSpc>
              <a:spcBef>
                <a:spcPts val="1500"/>
              </a:spcBef>
              <a:spcAft>
                <a:spcPts val="0"/>
              </a:spcAft>
              <a:buNone/>
            </a:pPr>
            <a:r>
              <a:rPr lang="en-IN" sz="2400">
                <a:solidFill>
                  <a:schemeClr val="dk1"/>
                </a:solidFill>
                <a:latin typeface="Cambria"/>
                <a:ea typeface="Cambria"/>
                <a:cs typeface="Cambria"/>
                <a:sym typeface="Cambria"/>
              </a:rPr>
              <a:t>Darshil Ketan Shah</a:t>
            </a:r>
            <a:endParaRPr sz="2400">
              <a:solidFill>
                <a:schemeClr val="dk1"/>
              </a:solidFill>
              <a:latin typeface="Cambria"/>
              <a:ea typeface="Cambria"/>
              <a:cs typeface="Cambria"/>
              <a:sym typeface="Cambria"/>
            </a:endParaRPr>
          </a:p>
          <a:p>
            <a:pPr marL="0" lvl="0" indent="0" algn="l" rtl="0">
              <a:lnSpc>
                <a:spcPct val="90000"/>
              </a:lnSpc>
              <a:spcBef>
                <a:spcPts val="1500"/>
              </a:spcBef>
              <a:spcAft>
                <a:spcPts val="0"/>
              </a:spcAft>
              <a:buNone/>
            </a:pPr>
            <a:r>
              <a:rPr lang="en-IN" sz="2400">
                <a:solidFill>
                  <a:schemeClr val="dk1"/>
                </a:solidFill>
                <a:latin typeface="Cambria"/>
                <a:ea typeface="Cambria"/>
                <a:cs typeface="Cambria"/>
                <a:sym typeface="Cambria"/>
              </a:rPr>
              <a:t>Mayank Gokhale</a:t>
            </a:r>
            <a:endParaRPr sz="2400">
              <a:solidFill>
                <a:schemeClr val="dk1"/>
              </a:solidFill>
              <a:latin typeface="Cambria"/>
              <a:ea typeface="Cambria"/>
              <a:cs typeface="Cambria"/>
              <a:sym typeface="Cambria"/>
            </a:endParaRPr>
          </a:p>
          <a:p>
            <a:pPr marL="0" lvl="0" indent="0" algn="l" rtl="0">
              <a:lnSpc>
                <a:spcPct val="90000"/>
              </a:lnSpc>
              <a:spcBef>
                <a:spcPts val="1500"/>
              </a:spcBef>
              <a:spcAft>
                <a:spcPts val="0"/>
              </a:spcAft>
              <a:buNone/>
            </a:pPr>
            <a:r>
              <a:rPr lang="en-IN" sz="2400">
                <a:solidFill>
                  <a:schemeClr val="dk1"/>
                </a:solidFill>
                <a:latin typeface="Cambria"/>
                <a:ea typeface="Cambria"/>
                <a:cs typeface="Cambria"/>
                <a:sym typeface="Cambria"/>
              </a:rPr>
              <a:t>Aditya Pratap Singh</a:t>
            </a:r>
            <a:endParaRPr sz="2400">
              <a:solidFill>
                <a:schemeClr val="dk1"/>
              </a:solidFill>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846</Words>
  <Application>Microsoft Office PowerPoint</Application>
  <PresentationFormat>Widescreen</PresentationFormat>
  <Paragraphs>69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Cambria</vt:lpstr>
      <vt:lpstr>Noto Sans Symbols</vt:lpstr>
      <vt:lpstr>Twentieth Century</vt:lpstr>
      <vt:lpstr>Integral</vt:lpstr>
      <vt:lpstr>TITLE: Detection of Human Presence Team No.  B13 TEAM MEMBERS:  RA1911027010058  YUVRAJ SINGH CHAUHAN RA1911028010121  DARSHIL KETAN SHAH RA1911030010057  GOKHALE MAYANK ASHWIN RA1911031010061  ADITYA PRATAP SINGH </vt:lpstr>
      <vt:lpstr>PROBLEM/PAIN POINT/OPPORTUNITY IDENTIFIED</vt:lpstr>
      <vt:lpstr>BRIEFLY DESCRIBE THE SOLUTION/ INNOVATION TO ADDRESS THE PROBLEM/OPPORTUNITY IDENTIFIED</vt:lpstr>
      <vt:lpstr>HIGHLIGHT THE UNIQUENESS/INNOVATIVE COMPONENT OF THE PROPOSED INNOVATION/SOLUTION</vt:lpstr>
      <vt:lpstr>DESCRIBE THE TECHNOLOGY INVOLVES AND TECHNICAL FEASIBILITY FOR THE PROPOSED INNOVATION/SOLUTION</vt:lpstr>
      <vt:lpstr>DESCRIBE THE BUSINESS/MARKET POTENTIAL OF THE PROPOSED INNOVATION/SOLUTION INTO VENTURE/START-UP</vt:lpstr>
      <vt:lpstr>EXPLAIN THE CONSTRAINTS/RISKS ASSOCIATED WITH THE INNOVATION/SOLUTION AND STRATEGY TO TACKLE THESE</vt:lpstr>
      <vt:lpstr>IMPLEMENTATION PLAN WITH TIMELINE TO CONVERT THE INNOVATION/SOLUTION TO A VENTURE/STARTUP</vt:lpstr>
      <vt:lpstr>TEAM COMPOSITION AND COMPETENCY AND SKILL SET TO TURN THE INNOVATION/SOLUTION INTO START-UP</vt:lpstr>
      <vt:lpstr>PHOTOGRAPHS: TEAM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Detection of Human Presence Team No.  B13 TEAM MEMBERS:  RA1911027010058  YUVRAJ SINGH CHAUHAN RA1911028010121  DARSHIL KETAN SHAH RA1911030010057  GOKHALE MAYANK ASHWIN RA1911031010061  ADITYA PRATAP SINGH </dc:title>
  <cp:lastModifiedBy>Mayank Gokhale</cp:lastModifiedBy>
  <cp:revision>1</cp:revision>
  <dcterms:modified xsi:type="dcterms:W3CDTF">2022-03-25T10:05:06Z</dcterms:modified>
</cp:coreProperties>
</file>