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708" r:id="rId1"/>
  </p:sldMasterIdLst>
  <p:notesMasterIdLst>
    <p:notesMasterId r:id="rId25"/>
  </p:notesMasterIdLst>
  <p:sldIdLst>
    <p:sldId id="256" r:id="rId2"/>
    <p:sldId id="313" r:id="rId3"/>
    <p:sldId id="315" r:id="rId4"/>
    <p:sldId id="289" r:id="rId5"/>
    <p:sldId id="304" r:id="rId6"/>
    <p:sldId id="316" r:id="rId7"/>
    <p:sldId id="334" r:id="rId8"/>
    <p:sldId id="267" r:id="rId9"/>
    <p:sldId id="330" r:id="rId10"/>
    <p:sldId id="275" r:id="rId11"/>
    <p:sldId id="311" r:id="rId12"/>
    <p:sldId id="310" r:id="rId13"/>
    <p:sldId id="314" r:id="rId14"/>
    <p:sldId id="332" r:id="rId15"/>
    <p:sldId id="322" r:id="rId16"/>
    <p:sldId id="327" r:id="rId17"/>
    <p:sldId id="326" r:id="rId18"/>
    <p:sldId id="325" r:id="rId19"/>
    <p:sldId id="328" r:id="rId20"/>
    <p:sldId id="329" r:id="rId21"/>
    <p:sldId id="333" r:id="rId22"/>
    <p:sldId id="331" r:id="rId23"/>
    <p:sldId id="25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913" autoAdjust="0"/>
  </p:normalViewPr>
  <p:slideViewPr>
    <p:cSldViewPr snapToGrid="0">
      <p:cViewPr varScale="1">
        <p:scale>
          <a:sx n="96" d="100"/>
          <a:sy n="96" d="100"/>
        </p:scale>
        <p:origin x="1500" y="56"/>
      </p:cViewPr>
      <p:guideLst>
        <p:guide orient="horz" pos="2196"/>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Column1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Liner Regression</c:v>
                </c:pt>
                <c:pt idx="1">
                  <c:v>Lasso Regression</c:v>
                </c:pt>
                <c:pt idx="2">
                  <c:v>Decision Tree</c:v>
                </c:pt>
                <c:pt idx="3">
                  <c:v>Random Forest</c:v>
                </c:pt>
                <c:pt idx="4">
                  <c:v>ANN</c:v>
                </c:pt>
                <c:pt idx="5">
                  <c:v>DNN</c:v>
                </c:pt>
                <c:pt idx="6">
                  <c:v>SVM</c:v>
                </c:pt>
              </c:strCache>
            </c:strRef>
          </c:cat>
          <c:val>
            <c:numRef>
              <c:f>Sheet1!$B$2:$B$8</c:f>
              <c:numCache>
                <c:formatCode>General</c:formatCode>
                <c:ptCount val="7"/>
                <c:pt idx="0">
                  <c:v>91</c:v>
                </c:pt>
                <c:pt idx="1">
                  <c:v>88.7</c:v>
                </c:pt>
                <c:pt idx="2">
                  <c:v>81</c:v>
                </c:pt>
                <c:pt idx="3">
                  <c:v>41.1</c:v>
                </c:pt>
                <c:pt idx="4">
                  <c:v>42.3</c:v>
                </c:pt>
                <c:pt idx="5">
                  <c:v>70</c:v>
                </c:pt>
                <c:pt idx="6">
                  <c:v>48.2</c:v>
                </c:pt>
              </c:numCache>
            </c:numRef>
          </c:val>
          <c:extLst>
            <c:ext xmlns:c16="http://schemas.microsoft.com/office/drawing/2014/chart" uri="{C3380CC4-5D6E-409C-BE32-E72D297353CC}">
              <c16:uniqueId val="{00000000-1AA1-4129-A12C-89251F2D915B}"/>
            </c:ext>
          </c:extLst>
        </c:ser>
        <c:dLbls>
          <c:dLblPos val="outEnd"/>
          <c:showLegendKey val="0"/>
          <c:showVal val="1"/>
          <c:showCatName val="0"/>
          <c:showSerName val="0"/>
          <c:showPercent val="0"/>
          <c:showBubbleSize val="0"/>
        </c:dLbls>
        <c:gapWidth val="182"/>
        <c:axId val="1836558816"/>
        <c:axId val="1836565056"/>
      </c:barChart>
      <c:catAx>
        <c:axId val="18365588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36565056"/>
        <c:crosses val="autoZero"/>
        <c:auto val="1"/>
        <c:lblAlgn val="ctr"/>
        <c:lblOffset val="100"/>
        <c:noMultiLvlLbl val="0"/>
      </c:catAx>
      <c:valAx>
        <c:axId val="1836565056"/>
        <c:scaling>
          <c:orientation val="minMax"/>
          <c:max val="100"/>
          <c:min val="20"/>
        </c:scaling>
        <c:delete val="0"/>
        <c:axPos val="b"/>
        <c:numFmt formatCode="General" sourceLinked="1"/>
        <c:majorTickMark val="none"/>
        <c:minorTickMark val="none"/>
        <c:tickLblPos val="nextTo"/>
        <c:spPr>
          <a:noFill/>
          <a:ln>
            <a:noFill/>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36558816"/>
        <c:crosses val="autoZero"/>
        <c:crossBetween val="between"/>
        <c:majorUnit val="10"/>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3"/>
          </p:nvPr>
        </p:nvSpPr>
        <p:spPr/>
      </p:sp>
      <p:sp>
        <p:nvSpPr>
          <p:cNvPr id="3" name="Text Placeholder 2"/>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891FE-BC19-8B2D-D669-B8ABA0B38884}"/>
              </a:ext>
            </a:extLst>
          </p:cNvPr>
          <p:cNvSpPr>
            <a:spLocks noGrp="1"/>
          </p:cNvSpPr>
          <p:nvPr>
            <p:ph type="ctrTitle"/>
          </p:nvPr>
        </p:nvSpPr>
        <p:spPr>
          <a:xfrm>
            <a:off x="1143000" y="1122363"/>
            <a:ext cx="6858000" cy="2387600"/>
          </a:xfrm>
        </p:spPr>
        <p:txBody>
          <a:bodyPr anchor="b"/>
          <a:lstStyle>
            <a:lvl1pPr algn="ctr">
              <a:defRPr sz="4500"/>
            </a:lvl1pPr>
          </a:lstStyle>
          <a:p>
            <a:r>
              <a:rPr lang="en-GB"/>
              <a:t>Click to edit Master title style</a:t>
            </a:r>
            <a:endParaRPr lang="en-IN"/>
          </a:p>
        </p:txBody>
      </p:sp>
      <p:sp>
        <p:nvSpPr>
          <p:cNvPr id="3" name="Subtitle 2">
            <a:extLst>
              <a:ext uri="{FF2B5EF4-FFF2-40B4-BE49-F238E27FC236}">
                <a16:creationId xmlns:a16="http://schemas.microsoft.com/office/drawing/2014/main" id="{58C39F5A-F3A9-3223-3F18-0E049E325A2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84BB23A3-D937-8134-3997-72A494C997B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7704BDB0-88D4-7129-F1D6-32E2A5D3BC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747DBE-A0F2-8419-52D0-03A707ABFA5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7800933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E377-2B97-2801-12DD-B8A86EB151F5}"/>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FED6BB9C-C02B-9E41-06C9-97B935E8653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27028B40-6E4D-A76F-E326-BA3DC88CA028}"/>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9C633C15-0590-7EB7-84C0-18E4687686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4665F7-0F05-3B2B-A03A-7DC3222C67F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6713143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9FE8CB-BAC0-CBCD-D8F0-FB73F0D23141}"/>
              </a:ext>
            </a:extLst>
          </p:cNvPr>
          <p:cNvSpPr>
            <a:spLocks noGrp="1"/>
          </p:cNvSpPr>
          <p:nvPr>
            <p:ph type="title" orient="vert"/>
          </p:nvPr>
        </p:nvSpPr>
        <p:spPr>
          <a:xfrm>
            <a:off x="6543675" y="365125"/>
            <a:ext cx="1971675"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3656109B-48D0-3EA2-2C43-F0261E7A41DE}"/>
              </a:ext>
            </a:extLst>
          </p:cNvPr>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5DD5DCD7-DECF-DF85-D03E-59C669954AF0}"/>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93741FA4-BBB1-D266-40E6-63A70E6446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AAD02E-9D20-FF86-C6C1-684C6A92DDE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3472634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283A8-1B8E-8B4C-7722-5CB29B932BAF}"/>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7909D4E7-5148-3AB3-839A-E15136E9EBA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63CE305D-0175-2A9B-B693-B66EE0AC7CC8}"/>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0F4580CB-D224-67F9-4E70-844D636CB9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2CA3CE-9DC0-0892-B98E-3CEBA50DC3A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5625900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85332-D38B-0DDF-E20F-C769263340CD}"/>
              </a:ext>
            </a:extLst>
          </p:cNvPr>
          <p:cNvSpPr>
            <a:spLocks noGrp="1"/>
          </p:cNvSpPr>
          <p:nvPr>
            <p:ph type="title"/>
          </p:nvPr>
        </p:nvSpPr>
        <p:spPr>
          <a:xfrm>
            <a:off x="623888" y="1709739"/>
            <a:ext cx="7886700" cy="2852737"/>
          </a:xfrm>
        </p:spPr>
        <p:txBody>
          <a:bodyPr anchor="b"/>
          <a:lstStyle>
            <a:lvl1pPr>
              <a:defRPr sz="45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DA3A0F4C-23A0-311C-3EFD-37D86357FCA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D344D53-BF29-6DF6-7F96-35C43750EF6A}"/>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B4103146-6AEA-099F-EC83-5257D4B2BB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9B4845-C547-A9A0-0903-4F0A9034FA9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8175778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85E8F-9560-A354-DC98-FDF9A9977A69}"/>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B24D5178-EE08-A89D-AC44-87E6723E3DF1}"/>
              </a:ext>
            </a:extLst>
          </p:cNvPr>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B1ED6A07-9D0F-8809-0E7F-CBAF402749CE}"/>
              </a:ext>
            </a:extLst>
          </p:cNvPr>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D51937E3-6BE1-C572-A688-CB27AF02B2F3}"/>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BFD54BEE-4054-B018-3629-2026EC10D6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7482DE-5BB2-BC7C-C0AE-69A83EF96A8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4462446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68F92-0915-ECAD-87D9-3110A7128F74}"/>
              </a:ext>
            </a:extLst>
          </p:cNvPr>
          <p:cNvSpPr>
            <a:spLocks noGrp="1"/>
          </p:cNvSpPr>
          <p:nvPr>
            <p:ph type="title"/>
          </p:nvPr>
        </p:nvSpPr>
        <p:spPr>
          <a:xfrm>
            <a:off x="629841" y="365126"/>
            <a:ext cx="78867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CE6AEC04-8660-DE6B-56DA-31E8CEEB1E7B}"/>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35D2F90B-D3A1-05BE-4934-D6BC22A64B45}"/>
              </a:ext>
            </a:extLst>
          </p:cNvPr>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C96947A0-C5EE-4D69-FEFD-3787838C6DF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C4A47438-3B66-96E0-1B8E-EC0A0CF53ED4}"/>
              </a:ext>
            </a:extLst>
          </p:cNvPr>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269A3ADE-9B59-01EE-50F4-CEED4696E412}"/>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532802E8-4295-9E47-3F04-0E4F2691C68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7FB993-2A8F-63EF-86FF-D9FB5A1F96C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915593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94F3-F872-AE07-2642-10DD8243E2DA}"/>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DCED8C63-ACBC-8474-16A0-9977BD870EC8}"/>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C457136E-2E9A-392D-E93A-B6557FFD94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618592-59A2-6B7C-EF90-A1B2F116847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7888122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2FD89F-9CBA-8345-6321-DAA96C2D3607}"/>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44634919-52B8-555F-F521-E9B11D576B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176294F-4481-1E8E-EC78-23935AA34D5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6058696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D41E8-AB6C-9D0E-7BA0-1E3195AE9A51}"/>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03CB063D-96E8-9260-CF88-A2E2BA47A7A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19A54353-F716-543A-E07B-5DCA9C6A834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B6FCAA1B-73D5-1C43-7F16-570D6C4EFE96}"/>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BCFC94C4-299C-E484-2FCB-E1D96968E1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D7349F-46BF-82D6-40D6-EAEA06E7611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8399911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43074-B199-762F-0E70-E1E6914001DC}"/>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E1C6DD15-38ED-1AB1-8CED-D77A592A21B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85E5370B-BC22-C0DB-F7A9-7B7EC51AB32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E2277342-6D8B-D7F2-26A5-2268AAFA7D29}"/>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CDB38778-0DD8-A91A-62D2-3822B574A6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471E32-076E-91A8-EA5C-6EFE46C8D31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2597363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0BFFA3-EB9A-C0D5-FE16-FD5A4C73965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ECF33015-BFA4-0590-CA26-0C809637995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1FF9D50A-BAF0-DAFB-94D2-0E989621304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18A0BE78-D417-BB2C-8213-6BC5729B8B3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7381183-F83E-FD77-5A2F-D7AD9D2B3AA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7882390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90" name="Google Shape;90;p1"/>
          <p:cNvPicPr preferRelativeResize="0"/>
          <p:nvPr/>
        </p:nvPicPr>
        <p:blipFill rotWithShape="1">
          <a:blip r:embed="rId3"/>
          <a:srcRect/>
          <a:stretch>
            <a:fillRect/>
          </a:stretch>
        </p:blipFill>
        <p:spPr>
          <a:xfrm>
            <a:off x="228600" y="553353"/>
            <a:ext cx="2237740" cy="755015"/>
          </a:xfrm>
          <a:prstGeom prst="rect">
            <a:avLst/>
          </a:prstGeom>
          <a:noFill/>
          <a:ln>
            <a:noFill/>
          </a:ln>
        </p:spPr>
      </p:pic>
      <p:sp>
        <p:nvSpPr>
          <p:cNvPr id="91" name="Google Shape;91;p1"/>
          <p:cNvSpPr/>
          <p:nvPr/>
        </p:nvSpPr>
        <p:spPr>
          <a:xfrm>
            <a:off x="2819400" y="457200"/>
            <a:ext cx="6172200" cy="1197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SRM INSTITUTE OF SCIENCE AND TECHNOLOGY </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SCHOOL OF COMPUTING</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DEPARTMENT OF </a:t>
            </a:r>
            <a:r>
              <a:rPr lang="en-IN" alt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DATA SCIENCE AND BUSINESS SYSTEMS</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18CSP109L </a:t>
            </a:r>
            <a:r>
              <a:rPr lang="en-IN" alt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t>
            </a: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MAJOR PROJECT </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 name="object 3">
            <a:extLst>
              <a:ext uri="{FF2B5EF4-FFF2-40B4-BE49-F238E27FC236}">
                <a16:creationId xmlns:a16="http://schemas.microsoft.com/office/drawing/2014/main" id="{5D109E0E-E6D9-7EC5-56BF-B07847679907}"/>
              </a:ext>
            </a:extLst>
          </p:cNvPr>
          <p:cNvSpPr/>
          <p:nvPr/>
        </p:nvSpPr>
        <p:spPr>
          <a:xfrm>
            <a:off x="0" y="-1"/>
            <a:ext cx="9144000" cy="513635"/>
          </a:xfrm>
          <a:custGeom>
            <a:avLst/>
            <a:gdLst/>
            <a:ahLst/>
            <a:cxnLst/>
            <a:rect l="l" t="t" r="r" b="b"/>
            <a:pathLst>
              <a:path w="9144000" h="487680">
                <a:moveTo>
                  <a:pt x="9144000" y="0"/>
                </a:moveTo>
                <a:lnTo>
                  <a:pt x="0" y="0"/>
                </a:lnTo>
                <a:lnTo>
                  <a:pt x="0" y="487679"/>
                </a:lnTo>
                <a:lnTo>
                  <a:pt x="9144000" y="487679"/>
                </a:lnTo>
                <a:lnTo>
                  <a:pt x="9144000" y="0"/>
                </a:lnTo>
                <a:close/>
              </a:path>
            </a:pathLst>
          </a:custGeom>
          <a:solidFill>
            <a:srgbClr val="FFFFFF"/>
          </a:solidFill>
        </p:spPr>
        <p:txBody>
          <a:bodyPr wrap="square" lIns="0" tIns="0" rIns="0" bIns="0" rtlCol="0"/>
          <a:lstStyle/>
          <a:p>
            <a:endParaRPr/>
          </a:p>
        </p:txBody>
      </p:sp>
      <p:sp>
        <p:nvSpPr>
          <p:cNvPr id="6" name="object 2">
            <a:extLst>
              <a:ext uri="{FF2B5EF4-FFF2-40B4-BE49-F238E27FC236}">
                <a16:creationId xmlns:a16="http://schemas.microsoft.com/office/drawing/2014/main" id="{69D1D121-DB56-E983-7B20-579C3A6B737B}"/>
              </a:ext>
            </a:extLst>
          </p:cNvPr>
          <p:cNvSpPr/>
          <p:nvPr/>
        </p:nvSpPr>
        <p:spPr>
          <a:xfrm>
            <a:off x="0" y="1654810"/>
            <a:ext cx="9144000" cy="5203190"/>
          </a:xfrm>
          <a:custGeom>
            <a:avLst/>
            <a:gdLst/>
            <a:ahLst/>
            <a:cxnLst/>
            <a:rect l="l" t="t" r="r" b="b"/>
            <a:pathLst>
              <a:path w="9144000" h="4655820">
                <a:moveTo>
                  <a:pt x="0" y="4655819"/>
                </a:moveTo>
                <a:lnTo>
                  <a:pt x="9144000" y="4655819"/>
                </a:lnTo>
                <a:lnTo>
                  <a:pt x="9144000" y="0"/>
                </a:lnTo>
                <a:lnTo>
                  <a:pt x="0" y="0"/>
                </a:lnTo>
                <a:lnTo>
                  <a:pt x="0" y="4655819"/>
                </a:lnTo>
                <a:close/>
              </a:path>
            </a:pathLst>
          </a:custGeom>
          <a:solidFill>
            <a:srgbClr val="E9ECED"/>
          </a:solidFill>
        </p:spPr>
        <p:txBody>
          <a:bodyPr wrap="square" lIns="0" tIns="0" rIns="0" bIns="0" rtlCol="0"/>
          <a:lstStyle/>
          <a:p>
            <a:endParaRPr/>
          </a:p>
        </p:txBody>
      </p:sp>
      <p:sp>
        <p:nvSpPr>
          <p:cNvPr id="10" name="Google Shape;88;p1">
            <a:extLst>
              <a:ext uri="{FF2B5EF4-FFF2-40B4-BE49-F238E27FC236}">
                <a16:creationId xmlns:a16="http://schemas.microsoft.com/office/drawing/2014/main" id="{523FA1E7-7CD0-7246-3ABE-5AB821319FFD}"/>
              </a:ext>
            </a:extLst>
          </p:cNvPr>
          <p:cNvSpPr txBox="1">
            <a:spLocks/>
          </p:cNvSpPr>
          <p:nvPr/>
        </p:nvSpPr>
        <p:spPr>
          <a:xfrm>
            <a:off x="685800" y="2053648"/>
            <a:ext cx="7772400" cy="1470025"/>
          </a:xfrm>
          <a:prstGeom prst="rect">
            <a:avLst/>
          </a:prstGeom>
          <a:noFill/>
          <a:ln>
            <a:noFill/>
          </a:ln>
        </p:spPr>
        <p:txBody>
          <a:bodyPr spcFirstLastPara="1" vert="horz" wrap="square" lIns="91425" tIns="45700" rIns="91425" bIns="45700" rtlCol="0" anchor="ctr" anchorCtr="0">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spcBef>
                <a:spcPts val="0"/>
              </a:spcBef>
              <a:buClr>
                <a:schemeClr val="dk1"/>
              </a:buClr>
              <a:buSzPts val="4400"/>
              <a:buFont typeface="Calibri" panose="020F0502020204030204"/>
              <a:buNone/>
            </a:pPr>
            <a:r>
              <a:rPr lang="en-IN" sz="3800" dirty="0"/>
              <a:t>Vehicle Health Analysis and Spare Parts E-Commerce</a:t>
            </a:r>
          </a:p>
        </p:txBody>
      </p:sp>
      <p:sp>
        <p:nvSpPr>
          <p:cNvPr id="11" name="Google Shape;89;p1">
            <a:extLst>
              <a:ext uri="{FF2B5EF4-FFF2-40B4-BE49-F238E27FC236}">
                <a16:creationId xmlns:a16="http://schemas.microsoft.com/office/drawing/2014/main" id="{BB253E99-BE13-FC89-1849-409302984E4C}"/>
              </a:ext>
            </a:extLst>
          </p:cNvPr>
          <p:cNvSpPr txBox="1"/>
          <p:nvPr/>
        </p:nvSpPr>
        <p:spPr>
          <a:xfrm>
            <a:off x="152400" y="4795586"/>
            <a:ext cx="3471862" cy="1898829"/>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panose="020B0604020202020204"/>
              <a:buNone/>
              <a:defRPr sz="3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406400" algn="ctr" rtl="0">
              <a:lnSpc>
                <a:spcPct val="100000"/>
              </a:lnSpc>
              <a:spcBef>
                <a:spcPts val="560"/>
              </a:spcBef>
              <a:spcAft>
                <a:spcPts val="0"/>
              </a:spcAft>
              <a:buClr>
                <a:srgbClr val="888888"/>
              </a:buClr>
              <a:buSzPts val="2800"/>
              <a:buFont typeface="Arial" panose="020B0604020202020204"/>
              <a:buNone/>
              <a:defRPr sz="2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381000" algn="ctr" rtl="0">
              <a:lnSpc>
                <a:spcPct val="100000"/>
              </a:lnSpc>
              <a:spcBef>
                <a:spcPts val="480"/>
              </a:spcBef>
              <a:spcAft>
                <a:spcPts val="0"/>
              </a:spcAft>
              <a:buClr>
                <a:srgbClr val="888888"/>
              </a:buClr>
              <a:buSzPts val="2400"/>
              <a:buFont typeface="Arial" panose="020B0604020202020204"/>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indent="0">
              <a:lnSpc>
                <a:spcPct val="170000"/>
              </a:lnSpc>
              <a:spcBef>
                <a:spcPts val="590"/>
              </a:spcBef>
              <a:buSzPct val="100000"/>
            </a:pPr>
            <a:r>
              <a:rPr lang="en-US" sz="1800" b="1" dirty="0">
                <a:solidFill>
                  <a:schemeClr val="tx1"/>
                </a:solidFill>
              </a:rPr>
              <a:t>Guide name: </a:t>
            </a:r>
            <a:r>
              <a:rPr lang="en-IN" altLang="en-US" sz="1800" b="1" dirty="0">
                <a:solidFill>
                  <a:schemeClr val="tx1"/>
                </a:solidFill>
              </a:rPr>
              <a:t> Dr. T. KARTHICK</a:t>
            </a:r>
            <a:endParaRPr lang="en-US" sz="1800" b="1" dirty="0">
              <a:solidFill>
                <a:schemeClr val="tx1"/>
              </a:solidFill>
            </a:endParaRPr>
          </a:p>
          <a:p>
            <a:pPr marL="0" indent="0">
              <a:lnSpc>
                <a:spcPct val="170000"/>
              </a:lnSpc>
              <a:spcBef>
                <a:spcPts val="590"/>
              </a:spcBef>
              <a:buSzPct val="100000"/>
            </a:pPr>
            <a:r>
              <a:rPr lang="en-US" sz="1800" b="1" dirty="0">
                <a:solidFill>
                  <a:schemeClr val="tx1"/>
                </a:solidFill>
              </a:rPr>
              <a:t>Designation:</a:t>
            </a:r>
            <a:r>
              <a:rPr lang="en-IN" altLang="en-US" sz="1800" b="1" dirty="0">
                <a:solidFill>
                  <a:schemeClr val="tx1"/>
                </a:solidFill>
              </a:rPr>
              <a:t> Associate Professor</a:t>
            </a:r>
            <a:br>
              <a:rPr lang="en-US" sz="1800" b="1" dirty="0">
                <a:solidFill>
                  <a:schemeClr val="tx1"/>
                </a:solidFill>
              </a:rPr>
            </a:br>
            <a:r>
              <a:rPr lang="en-US" sz="1800" b="1" dirty="0">
                <a:solidFill>
                  <a:schemeClr val="tx1"/>
                </a:solidFill>
              </a:rPr>
              <a:t>Department:</a:t>
            </a:r>
            <a:r>
              <a:rPr lang="en-IN" altLang="en-US" sz="1800" b="1" dirty="0">
                <a:solidFill>
                  <a:schemeClr val="tx1"/>
                </a:solidFill>
              </a:rPr>
              <a:t> DSBS</a:t>
            </a:r>
          </a:p>
        </p:txBody>
      </p:sp>
      <p:sp>
        <p:nvSpPr>
          <p:cNvPr id="14" name="Google Shape;89;p1">
            <a:extLst>
              <a:ext uri="{FF2B5EF4-FFF2-40B4-BE49-F238E27FC236}">
                <a16:creationId xmlns:a16="http://schemas.microsoft.com/office/drawing/2014/main" id="{A9F26451-2356-1F72-3507-2EC827476134}"/>
              </a:ext>
            </a:extLst>
          </p:cNvPr>
          <p:cNvSpPr txBox="1">
            <a:spLocks/>
          </p:cNvSpPr>
          <p:nvPr/>
        </p:nvSpPr>
        <p:spPr>
          <a:xfrm>
            <a:off x="4386263" y="4321037"/>
            <a:ext cx="4605337" cy="2139721"/>
          </a:xfrm>
          <a:prstGeom prst="rect">
            <a:avLst/>
          </a:prstGeom>
          <a:noFill/>
          <a:ln>
            <a:noFill/>
          </a:ln>
        </p:spPr>
        <p:txBody>
          <a:bodyPr spcFirstLastPara="1" vert="horz" wrap="square" lIns="91425" tIns="45700" rIns="91425" bIns="45700" rtlCol="0" anchor="t"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spcBef>
                <a:spcPts val="0"/>
              </a:spcBef>
              <a:buSzPct val="100000"/>
            </a:pPr>
            <a:endParaRPr lang="en-US" dirty="0"/>
          </a:p>
          <a:p>
            <a:pPr>
              <a:spcBef>
                <a:spcPts val="0"/>
              </a:spcBef>
              <a:buClr>
                <a:srgbClr val="888888"/>
              </a:buClr>
              <a:buSzPct val="100000"/>
            </a:pPr>
            <a:endParaRPr lang="en-US" dirty="0"/>
          </a:p>
          <a:p>
            <a:pPr>
              <a:spcBef>
                <a:spcPts val="0"/>
              </a:spcBef>
              <a:buClr>
                <a:srgbClr val="888888"/>
              </a:buClr>
              <a:buSzPct val="100000"/>
            </a:pPr>
            <a:r>
              <a:rPr lang="en-US" dirty="0">
                <a:latin typeface="Calibri" panose="020F0502020204030204" pitchFamily="34" charset="0"/>
                <a:cs typeface="Calibri" panose="020F0502020204030204" pitchFamily="34" charset="0"/>
              </a:rPr>
              <a:t>Student 1 Reg. No: </a:t>
            </a:r>
            <a:r>
              <a:rPr lang="en-US" altLang="en-US" dirty="0">
                <a:latin typeface="Calibri" panose="020F0502020204030204" pitchFamily="34" charset="0"/>
                <a:cs typeface="Calibri" panose="020F0502020204030204" pitchFamily="34" charset="0"/>
              </a:rPr>
              <a:t>RA1911027010058</a:t>
            </a:r>
            <a:endParaRPr lang="en-US" dirty="0">
              <a:latin typeface="Calibri" panose="020F0502020204030204" pitchFamily="34" charset="0"/>
              <a:cs typeface="Calibri" panose="020F0502020204030204" pitchFamily="34" charset="0"/>
            </a:endParaRPr>
          </a:p>
          <a:p>
            <a:pPr>
              <a:spcBef>
                <a:spcPts val="590"/>
              </a:spcBef>
              <a:buSzPct val="100000"/>
            </a:pPr>
            <a:r>
              <a:rPr lang="en-US" dirty="0">
                <a:latin typeface="Calibri" panose="020F0502020204030204" pitchFamily="34" charset="0"/>
                <a:cs typeface="Calibri" panose="020F0502020204030204" pitchFamily="34" charset="0"/>
              </a:rPr>
              <a:t>Student 1 Name:</a:t>
            </a:r>
            <a:r>
              <a:rPr lang="en-US" altLang="en-US" dirty="0">
                <a:latin typeface="Calibri" panose="020F0502020204030204" pitchFamily="34" charset="0"/>
                <a:cs typeface="Calibri" panose="020F0502020204030204" pitchFamily="34" charset="0"/>
              </a:rPr>
              <a:t> YUVRAJ SINGH CHAUHAN</a:t>
            </a:r>
            <a:endParaRPr lang="en-US" dirty="0">
              <a:latin typeface="Calibri" panose="020F0502020204030204" pitchFamily="34" charset="0"/>
              <a:cs typeface="Calibri" panose="020F0502020204030204" pitchFamily="34" charset="0"/>
            </a:endParaRPr>
          </a:p>
          <a:p>
            <a:pPr>
              <a:spcBef>
                <a:spcPts val="590"/>
              </a:spcBef>
              <a:buClr>
                <a:srgbClr val="888888"/>
              </a:buClr>
              <a:buSzPct val="100000"/>
            </a:pPr>
            <a:endParaRPr lang="en-US" dirty="0">
              <a:latin typeface="Calibri" panose="020F0502020204030204" pitchFamily="34" charset="0"/>
              <a:cs typeface="Calibri" panose="020F0502020204030204" pitchFamily="34" charset="0"/>
            </a:endParaRPr>
          </a:p>
          <a:p>
            <a:pPr>
              <a:spcBef>
                <a:spcPts val="590"/>
              </a:spcBef>
              <a:buClr>
                <a:srgbClr val="888888"/>
              </a:buClr>
              <a:buSzPct val="100000"/>
            </a:pPr>
            <a:r>
              <a:rPr lang="en-US" dirty="0">
                <a:latin typeface="Calibri" panose="020F0502020204030204" pitchFamily="34" charset="0"/>
                <a:cs typeface="Calibri" panose="020F0502020204030204" pitchFamily="34" charset="0"/>
              </a:rPr>
              <a:t>Student 2 Reg. No:</a:t>
            </a:r>
            <a:r>
              <a:rPr lang="en-US" altLang="en-US" dirty="0">
                <a:latin typeface="Calibri" panose="020F0502020204030204" pitchFamily="34" charset="0"/>
                <a:cs typeface="Calibri" panose="020F0502020204030204" pitchFamily="34" charset="0"/>
              </a:rPr>
              <a:t> RA1911027010007</a:t>
            </a:r>
            <a:endParaRPr lang="en-US" dirty="0">
              <a:latin typeface="Calibri" panose="020F0502020204030204" pitchFamily="34" charset="0"/>
              <a:cs typeface="Calibri" panose="020F0502020204030204" pitchFamily="34" charset="0"/>
            </a:endParaRPr>
          </a:p>
          <a:p>
            <a:pPr>
              <a:spcBef>
                <a:spcPts val="590"/>
              </a:spcBef>
              <a:buSzPct val="100000"/>
            </a:pPr>
            <a:r>
              <a:rPr lang="en-US" dirty="0">
                <a:latin typeface="Calibri" panose="020F0502020204030204" pitchFamily="34" charset="0"/>
                <a:cs typeface="Calibri" panose="020F0502020204030204" pitchFamily="34" charset="0"/>
              </a:rPr>
              <a:t>Student 2 Name:</a:t>
            </a:r>
            <a:r>
              <a:rPr lang="en-US" altLang="en-US" dirty="0">
                <a:latin typeface="Calibri" panose="020F0502020204030204" pitchFamily="34" charset="0"/>
                <a:cs typeface="Calibri" panose="020F0502020204030204" pitchFamily="34" charset="0"/>
              </a:rPr>
              <a:t> AVINASH REDDY VASIPALLI</a:t>
            </a:r>
          </a:p>
        </p:txBody>
      </p:sp>
      <p:grpSp>
        <p:nvGrpSpPr>
          <p:cNvPr id="15" name="object 4">
            <a:extLst>
              <a:ext uri="{FF2B5EF4-FFF2-40B4-BE49-F238E27FC236}">
                <a16:creationId xmlns:a16="http://schemas.microsoft.com/office/drawing/2014/main" id="{BC4611F3-B8C4-D9B2-927F-AF32F0E55BDA}"/>
              </a:ext>
            </a:extLst>
          </p:cNvPr>
          <p:cNvGrpSpPr/>
          <p:nvPr/>
        </p:nvGrpSpPr>
        <p:grpSpPr>
          <a:xfrm>
            <a:off x="550516" y="1974893"/>
            <a:ext cx="1178052" cy="87522"/>
            <a:chOff x="830580" y="1191767"/>
            <a:chExt cx="745490" cy="45720"/>
          </a:xfrm>
        </p:grpSpPr>
        <p:sp>
          <p:nvSpPr>
            <p:cNvPr id="16" name="object 5">
              <a:extLst>
                <a:ext uri="{FF2B5EF4-FFF2-40B4-BE49-F238E27FC236}">
                  <a16:creationId xmlns:a16="http://schemas.microsoft.com/office/drawing/2014/main" id="{17A0DD62-941C-8D3F-D448-9D16B78386D0}"/>
                </a:ext>
              </a:extLst>
            </p:cNvPr>
            <p:cNvSpPr/>
            <p:nvPr/>
          </p:nvSpPr>
          <p:spPr>
            <a:xfrm>
              <a:off x="1203960" y="1191767"/>
              <a:ext cx="372110" cy="45720"/>
            </a:xfrm>
            <a:custGeom>
              <a:avLst/>
              <a:gdLst/>
              <a:ahLst/>
              <a:cxnLst/>
              <a:rect l="l" t="t" r="r" b="b"/>
              <a:pathLst>
                <a:path w="372109" h="45719">
                  <a:moveTo>
                    <a:pt x="371856" y="0"/>
                  </a:moveTo>
                  <a:lnTo>
                    <a:pt x="0" y="0"/>
                  </a:lnTo>
                  <a:lnTo>
                    <a:pt x="0" y="45720"/>
                  </a:lnTo>
                  <a:lnTo>
                    <a:pt x="371856" y="45720"/>
                  </a:lnTo>
                  <a:lnTo>
                    <a:pt x="371856" y="0"/>
                  </a:lnTo>
                  <a:close/>
                </a:path>
              </a:pathLst>
            </a:custGeom>
            <a:solidFill>
              <a:srgbClr val="EB5500"/>
            </a:solidFill>
          </p:spPr>
          <p:txBody>
            <a:bodyPr wrap="square" lIns="0" tIns="0" rIns="0" bIns="0" rtlCol="0"/>
            <a:lstStyle/>
            <a:p>
              <a:endParaRPr dirty="0"/>
            </a:p>
          </p:txBody>
        </p:sp>
        <p:sp>
          <p:nvSpPr>
            <p:cNvPr id="17" name="object 6">
              <a:extLst>
                <a:ext uri="{FF2B5EF4-FFF2-40B4-BE49-F238E27FC236}">
                  <a16:creationId xmlns:a16="http://schemas.microsoft.com/office/drawing/2014/main" id="{E6EA46EE-9BCD-9B1F-CD4B-A9B7CC974D0D}"/>
                </a:ext>
              </a:extLst>
            </p:cNvPr>
            <p:cNvSpPr/>
            <p:nvPr/>
          </p:nvSpPr>
          <p:spPr>
            <a:xfrm>
              <a:off x="830580" y="1191767"/>
              <a:ext cx="376555" cy="45720"/>
            </a:xfrm>
            <a:custGeom>
              <a:avLst/>
              <a:gdLst/>
              <a:ahLst/>
              <a:cxnLst/>
              <a:rect l="l" t="t" r="r" b="b"/>
              <a:pathLst>
                <a:path w="376555" h="45719">
                  <a:moveTo>
                    <a:pt x="376428" y="0"/>
                  </a:moveTo>
                  <a:lnTo>
                    <a:pt x="0" y="0"/>
                  </a:lnTo>
                  <a:lnTo>
                    <a:pt x="0" y="45720"/>
                  </a:lnTo>
                  <a:lnTo>
                    <a:pt x="376428" y="45720"/>
                  </a:lnTo>
                  <a:lnTo>
                    <a:pt x="376428" y="0"/>
                  </a:lnTo>
                  <a:close/>
                </a:path>
              </a:pathLst>
            </a:custGeom>
            <a:solidFill>
              <a:srgbClr val="1A9987"/>
            </a:solidFill>
          </p:spPr>
          <p:txBody>
            <a:bodyPr wrap="square" lIns="0" tIns="0" rIns="0" bIns="0" rtlCol="0"/>
            <a:lstStyle/>
            <a:p>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2701" y="1805798"/>
            <a:ext cx="4039299" cy="740096"/>
          </a:xfrm>
        </p:spPr>
        <p:txBody>
          <a:bodyPr>
            <a:normAutofit/>
          </a:bodyPr>
          <a:lstStyle/>
          <a:p>
            <a:r>
              <a:rPr lang="en-IN" altLang="en-US" sz="2800" b="1" dirty="0"/>
              <a:t>Architecture Diagram</a:t>
            </a:r>
          </a:p>
        </p:txBody>
      </p:sp>
      <p:pic>
        <p:nvPicPr>
          <p:cNvPr id="5" name="Picture 4">
            <a:extLst>
              <a:ext uri="{FF2B5EF4-FFF2-40B4-BE49-F238E27FC236}">
                <a16:creationId xmlns:a16="http://schemas.microsoft.com/office/drawing/2014/main" id="{D04262DA-0CE2-805D-A207-D05BD704B056}"/>
              </a:ext>
            </a:extLst>
          </p:cNvPr>
          <p:cNvPicPr>
            <a:picLocks noChangeAspect="1"/>
          </p:cNvPicPr>
          <p:nvPr/>
        </p:nvPicPr>
        <p:blipFill>
          <a:blip r:embed="rId2"/>
          <a:stretch>
            <a:fillRect/>
          </a:stretch>
        </p:blipFill>
        <p:spPr>
          <a:xfrm>
            <a:off x="1122730" y="2739939"/>
            <a:ext cx="6719582" cy="3594976"/>
          </a:xfrm>
          <a:prstGeom prst="rect">
            <a:avLst/>
          </a:prstGeom>
        </p:spPr>
      </p:pic>
      <p:sp>
        <p:nvSpPr>
          <p:cNvPr id="2" name="object 2">
            <a:extLst>
              <a:ext uri="{FF2B5EF4-FFF2-40B4-BE49-F238E27FC236}">
                <a16:creationId xmlns:a16="http://schemas.microsoft.com/office/drawing/2014/main" id="{5D479D56-D4EA-6B5D-8625-08F7BA91B352}"/>
              </a:ext>
            </a:extLst>
          </p:cNvPr>
          <p:cNvSpPr/>
          <p:nvPr/>
        </p:nvSpPr>
        <p:spPr>
          <a:xfrm>
            <a:off x="-3" y="-16651"/>
            <a:ext cx="9144000" cy="931178"/>
          </a:xfrm>
          <a:custGeom>
            <a:avLst/>
            <a:gdLst/>
            <a:ahLst/>
            <a:cxnLst/>
            <a:rect l="l" t="t" r="r" b="b"/>
            <a:pathLst>
              <a:path w="9144000" h="4655820">
                <a:moveTo>
                  <a:pt x="0" y="4655819"/>
                </a:moveTo>
                <a:lnTo>
                  <a:pt x="9144000" y="4655819"/>
                </a:lnTo>
                <a:lnTo>
                  <a:pt x="9144000" y="0"/>
                </a:lnTo>
                <a:lnTo>
                  <a:pt x="0" y="0"/>
                </a:lnTo>
                <a:lnTo>
                  <a:pt x="0" y="4655819"/>
                </a:lnTo>
                <a:close/>
              </a:path>
            </a:pathLst>
          </a:custGeom>
          <a:solidFill>
            <a:srgbClr val="E9ECED"/>
          </a:solidFill>
        </p:spPr>
        <p:txBody>
          <a:bodyPr wrap="square" lIns="0" tIns="0" rIns="0" bIns="0" rtlCol="0"/>
          <a:lstStyle/>
          <a:p>
            <a:endParaRPr/>
          </a:p>
        </p:txBody>
      </p:sp>
      <p:grpSp>
        <p:nvGrpSpPr>
          <p:cNvPr id="4" name="object 4">
            <a:extLst>
              <a:ext uri="{FF2B5EF4-FFF2-40B4-BE49-F238E27FC236}">
                <a16:creationId xmlns:a16="http://schemas.microsoft.com/office/drawing/2014/main" id="{656C3E6A-FA17-6FAA-1611-F24002C8E1BC}"/>
              </a:ext>
            </a:extLst>
          </p:cNvPr>
          <p:cNvGrpSpPr/>
          <p:nvPr/>
        </p:nvGrpSpPr>
        <p:grpSpPr>
          <a:xfrm>
            <a:off x="532701" y="1524231"/>
            <a:ext cx="1178052" cy="87522"/>
            <a:chOff x="830580" y="1191767"/>
            <a:chExt cx="745490" cy="45720"/>
          </a:xfrm>
        </p:grpSpPr>
        <p:sp>
          <p:nvSpPr>
            <p:cNvPr id="6" name="object 5">
              <a:extLst>
                <a:ext uri="{FF2B5EF4-FFF2-40B4-BE49-F238E27FC236}">
                  <a16:creationId xmlns:a16="http://schemas.microsoft.com/office/drawing/2014/main" id="{97EA0ACE-9183-AA5F-F5EA-9E0AA9208624}"/>
                </a:ext>
              </a:extLst>
            </p:cNvPr>
            <p:cNvSpPr/>
            <p:nvPr/>
          </p:nvSpPr>
          <p:spPr>
            <a:xfrm>
              <a:off x="1203960" y="1191767"/>
              <a:ext cx="372110" cy="45720"/>
            </a:xfrm>
            <a:custGeom>
              <a:avLst/>
              <a:gdLst/>
              <a:ahLst/>
              <a:cxnLst/>
              <a:rect l="l" t="t" r="r" b="b"/>
              <a:pathLst>
                <a:path w="372109" h="45719">
                  <a:moveTo>
                    <a:pt x="371856" y="0"/>
                  </a:moveTo>
                  <a:lnTo>
                    <a:pt x="0" y="0"/>
                  </a:lnTo>
                  <a:lnTo>
                    <a:pt x="0" y="45720"/>
                  </a:lnTo>
                  <a:lnTo>
                    <a:pt x="371856" y="45720"/>
                  </a:lnTo>
                  <a:lnTo>
                    <a:pt x="371856" y="0"/>
                  </a:lnTo>
                  <a:close/>
                </a:path>
              </a:pathLst>
            </a:custGeom>
            <a:solidFill>
              <a:srgbClr val="EB5500"/>
            </a:solidFill>
          </p:spPr>
          <p:txBody>
            <a:bodyPr wrap="square" lIns="0" tIns="0" rIns="0" bIns="0" rtlCol="0"/>
            <a:lstStyle/>
            <a:p>
              <a:endParaRPr dirty="0"/>
            </a:p>
          </p:txBody>
        </p:sp>
        <p:sp>
          <p:nvSpPr>
            <p:cNvPr id="7" name="object 6">
              <a:extLst>
                <a:ext uri="{FF2B5EF4-FFF2-40B4-BE49-F238E27FC236}">
                  <a16:creationId xmlns:a16="http://schemas.microsoft.com/office/drawing/2014/main" id="{F757B865-3008-178A-DDEE-B01B7F3DC581}"/>
                </a:ext>
              </a:extLst>
            </p:cNvPr>
            <p:cNvSpPr/>
            <p:nvPr/>
          </p:nvSpPr>
          <p:spPr>
            <a:xfrm>
              <a:off x="830580" y="1191767"/>
              <a:ext cx="376555" cy="45720"/>
            </a:xfrm>
            <a:custGeom>
              <a:avLst/>
              <a:gdLst/>
              <a:ahLst/>
              <a:cxnLst/>
              <a:rect l="l" t="t" r="r" b="b"/>
              <a:pathLst>
                <a:path w="376555" h="45719">
                  <a:moveTo>
                    <a:pt x="376428" y="0"/>
                  </a:moveTo>
                  <a:lnTo>
                    <a:pt x="0" y="0"/>
                  </a:lnTo>
                  <a:lnTo>
                    <a:pt x="0" y="45720"/>
                  </a:lnTo>
                  <a:lnTo>
                    <a:pt x="376428" y="45720"/>
                  </a:lnTo>
                  <a:lnTo>
                    <a:pt x="376428" y="0"/>
                  </a:lnTo>
                  <a:close/>
                </a:path>
              </a:pathLst>
            </a:custGeom>
            <a:solidFill>
              <a:srgbClr val="1A9987"/>
            </a:solidFill>
          </p:spPr>
          <p:txBody>
            <a:bodyPr wrap="square" lIns="0" tIns="0" rIns="0" bIns="0" rtlCol="0"/>
            <a:lstStyle/>
            <a:p>
              <a:endParaRPr dirty="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11</a:t>
            </a:fld>
            <a:endParaRPr lang="en-US" dirty="0"/>
          </a:p>
        </p:txBody>
      </p:sp>
      <p:pic>
        <p:nvPicPr>
          <p:cNvPr id="9" name="Picture 8">
            <a:extLst>
              <a:ext uri="{FF2B5EF4-FFF2-40B4-BE49-F238E27FC236}">
                <a16:creationId xmlns:a16="http://schemas.microsoft.com/office/drawing/2014/main" id="{717448B6-1C3D-DADB-E9A8-52AF652B44FE}"/>
              </a:ext>
            </a:extLst>
          </p:cNvPr>
          <p:cNvPicPr>
            <a:picLocks noChangeAspect="1"/>
          </p:cNvPicPr>
          <p:nvPr/>
        </p:nvPicPr>
        <p:blipFill>
          <a:blip r:embed="rId2"/>
          <a:stretch>
            <a:fillRect/>
          </a:stretch>
        </p:blipFill>
        <p:spPr>
          <a:xfrm>
            <a:off x="532701" y="2967099"/>
            <a:ext cx="3829574" cy="3190420"/>
          </a:xfrm>
          <a:prstGeom prst="rect">
            <a:avLst/>
          </a:prstGeom>
        </p:spPr>
      </p:pic>
      <p:sp>
        <p:nvSpPr>
          <p:cNvPr id="10" name="Text Box 3">
            <a:extLst>
              <a:ext uri="{FF2B5EF4-FFF2-40B4-BE49-F238E27FC236}">
                <a16:creationId xmlns:a16="http://schemas.microsoft.com/office/drawing/2014/main" id="{D0648AB8-A664-939A-FE31-FCE38A4CEC17}"/>
              </a:ext>
            </a:extLst>
          </p:cNvPr>
          <p:cNvSpPr txBox="1"/>
          <p:nvPr/>
        </p:nvSpPr>
        <p:spPr>
          <a:xfrm>
            <a:off x="471899" y="1875288"/>
            <a:ext cx="3462292" cy="523220"/>
          </a:xfrm>
          <a:prstGeom prst="rect">
            <a:avLst/>
          </a:prstGeom>
          <a:noFill/>
        </p:spPr>
        <p:txBody>
          <a:bodyPr wrap="square" rtlCol="0">
            <a:spAutoFit/>
          </a:bodyPr>
          <a:lstStyle/>
          <a:p>
            <a:r>
              <a:rPr lang="en-US" altLang="en-US" sz="2800" dirty="0"/>
              <a:t>Use Case Diagram</a:t>
            </a:r>
            <a:endParaRPr lang="en-IN" altLang="en-US" sz="2800" dirty="0"/>
          </a:p>
        </p:txBody>
      </p:sp>
      <p:sp>
        <p:nvSpPr>
          <p:cNvPr id="2" name="object 2">
            <a:extLst>
              <a:ext uri="{FF2B5EF4-FFF2-40B4-BE49-F238E27FC236}">
                <a16:creationId xmlns:a16="http://schemas.microsoft.com/office/drawing/2014/main" id="{1AF25524-8D03-335B-0BF2-312DA535F773}"/>
              </a:ext>
            </a:extLst>
          </p:cNvPr>
          <p:cNvSpPr/>
          <p:nvPr/>
        </p:nvSpPr>
        <p:spPr>
          <a:xfrm>
            <a:off x="-3" y="-16651"/>
            <a:ext cx="9144000" cy="931178"/>
          </a:xfrm>
          <a:custGeom>
            <a:avLst/>
            <a:gdLst/>
            <a:ahLst/>
            <a:cxnLst/>
            <a:rect l="l" t="t" r="r" b="b"/>
            <a:pathLst>
              <a:path w="9144000" h="4655820">
                <a:moveTo>
                  <a:pt x="0" y="4655819"/>
                </a:moveTo>
                <a:lnTo>
                  <a:pt x="9144000" y="4655819"/>
                </a:lnTo>
                <a:lnTo>
                  <a:pt x="9144000" y="0"/>
                </a:lnTo>
                <a:lnTo>
                  <a:pt x="0" y="0"/>
                </a:lnTo>
                <a:lnTo>
                  <a:pt x="0" y="4655819"/>
                </a:lnTo>
                <a:close/>
              </a:path>
            </a:pathLst>
          </a:custGeom>
          <a:solidFill>
            <a:srgbClr val="E9ECED"/>
          </a:solidFill>
        </p:spPr>
        <p:txBody>
          <a:bodyPr wrap="square" lIns="0" tIns="0" rIns="0" bIns="0" rtlCol="0"/>
          <a:lstStyle/>
          <a:p>
            <a:endParaRPr/>
          </a:p>
        </p:txBody>
      </p:sp>
      <p:grpSp>
        <p:nvGrpSpPr>
          <p:cNvPr id="3" name="object 4">
            <a:extLst>
              <a:ext uri="{FF2B5EF4-FFF2-40B4-BE49-F238E27FC236}">
                <a16:creationId xmlns:a16="http://schemas.microsoft.com/office/drawing/2014/main" id="{F7F5637A-5808-423D-36F0-F95C6934FE09}"/>
              </a:ext>
            </a:extLst>
          </p:cNvPr>
          <p:cNvGrpSpPr/>
          <p:nvPr/>
        </p:nvGrpSpPr>
        <p:grpSpPr>
          <a:xfrm>
            <a:off x="532701" y="1524231"/>
            <a:ext cx="1178052" cy="87522"/>
            <a:chOff x="830580" y="1191767"/>
            <a:chExt cx="745490" cy="45720"/>
          </a:xfrm>
        </p:grpSpPr>
        <p:sp>
          <p:nvSpPr>
            <p:cNvPr id="5" name="object 5">
              <a:extLst>
                <a:ext uri="{FF2B5EF4-FFF2-40B4-BE49-F238E27FC236}">
                  <a16:creationId xmlns:a16="http://schemas.microsoft.com/office/drawing/2014/main" id="{A2236C9D-2F9E-424F-05F6-BEF5C05139F0}"/>
                </a:ext>
              </a:extLst>
            </p:cNvPr>
            <p:cNvSpPr/>
            <p:nvPr/>
          </p:nvSpPr>
          <p:spPr>
            <a:xfrm>
              <a:off x="1203960" y="1191767"/>
              <a:ext cx="372110" cy="45720"/>
            </a:xfrm>
            <a:custGeom>
              <a:avLst/>
              <a:gdLst/>
              <a:ahLst/>
              <a:cxnLst/>
              <a:rect l="l" t="t" r="r" b="b"/>
              <a:pathLst>
                <a:path w="372109" h="45719">
                  <a:moveTo>
                    <a:pt x="371856" y="0"/>
                  </a:moveTo>
                  <a:lnTo>
                    <a:pt x="0" y="0"/>
                  </a:lnTo>
                  <a:lnTo>
                    <a:pt x="0" y="45720"/>
                  </a:lnTo>
                  <a:lnTo>
                    <a:pt x="371856" y="45720"/>
                  </a:lnTo>
                  <a:lnTo>
                    <a:pt x="371856" y="0"/>
                  </a:lnTo>
                  <a:close/>
                </a:path>
              </a:pathLst>
            </a:custGeom>
            <a:solidFill>
              <a:srgbClr val="EB5500"/>
            </a:solidFill>
          </p:spPr>
          <p:txBody>
            <a:bodyPr wrap="square" lIns="0" tIns="0" rIns="0" bIns="0" rtlCol="0"/>
            <a:lstStyle/>
            <a:p>
              <a:endParaRPr dirty="0"/>
            </a:p>
          </p:txBody>
        </p:sp>
        <p:sp>
          <p:nvSpPr>
            <p:cNvPr id="6" name="object 6">
              <a:extLst>
                <a:ext uri="{FF2B5EF4-FFF2-40B4-BE49-F238E27FC236}">
                  <a16:creationId xmlns:a16="http://schemas.microsoft.com/office/drawing/2014/main" id="{873756BF-2C1E-EF30-C519-55895019775B}"/>
                </a:ext>
              </a:extLst>
            </p:cNvPr>
            <p:cNvSpPr/>
            <p:nvPr/>
          </p:nvSpPr>
          <p:spPr>
            <a:xfrm>
              <a:off x="830580" y="1191767"/>
              <a:ext cx="376555" cy="45720"/>
            </a:xfrm>
            <a:custGeom>
              <a:avLst/>
              <a:gdLst/>
              <a:ahLst/>
              <a:cxnLst/>
              <a:rect l="l" t="t" r="r" b="b"/>
              <a:pathLst>
                <a:path w="376555" h="45719">
                  <a:moveTo>
                    <a:pt x="376428" y="0"/>
                  </a:moveTo>
                  <a:lnTo>
                    <a:pt x="0" y="0"/>
                  </a:lnTo>
                  <a:lnTo>
                    <a:pt x="0" y="45720"/>
                  </a:lnTo>
                  <a:lnTo>
                    <a:pt x="376428" y="45720"/>
                  </a:lnTo>
                  <a:lnTo>
                    <a:pt x="376428" y="0"/>
                  </a:lnTo>
                  <a:close/>
                </a:path>
              </a:pathLst>
            </a:custGeom>
            <a:solidFill>
              <a:srgbClr val="1A9987"/>
            </a:solidFill>
          </p:spPr>
          <p:txBody>
            <a:bodyPr wrap="square" lIns="0" tIns="0" rIns="0" bIns="0" rtlCol="0"/>
            <a:lstStyle/>
            <a:p>
              <a:endParaRPr dirty="0"/>
            </a:p>
          </p:txBody>
        </p:sp>
      </p:grpSp>
      <p:sp>
        <p:nvSpPr>
          <p:cNvPr id="8" name="TextBox 7">
            <a:extLst>
              <a:ext uri="{FF2B5EF4-FFF2-40B4-BE49-F238E27FC236}">
                <a16:creationId xmlns:a16="http://schemas.microsoft.com/office/drawing/2014/main" id="{24B1D2C5-1745-AD84-8492-D9740760CC41}"/>
              </a:ext>
            </a:extLst>
          </p:cNvPr>
          <p:cNvSpPr txBox="1"/>
          <p:nvPr/>
        </p:nvSpPr>
        <p:spPr>
          <a:xfrm>
            <a:off x="6122390" y="1875288"/>
            <a:ext cx="2476325" cy="523220"/>
          </a:xfrm>
          <a:prstGeom prst="rect">
            <a:avLst/>
          </a:prstGeom>
          <a:noFill/>
        </p:spPr>
        <p:txBody>
          <a:bodyPr wrap="square">
            <a:spAutoFit/>
          </a:bodyPr>
          <a:lstStyle/>
          <a:p>
            <a:r>
              <a:rPr lang="en-US" altLang="en-US" sz="2800" dirty="0"/>
              <a:t>ER Diagram</a:t>
            </a:r>
            <a:endParaRPr lang="en-IN" altLang="en-US" sz="2800" dirty="0"/>
          </a:p>
        </p:txBody>
      </p:sp>
      <p:pic>
        <p:nvPicPr>
          <p:cNvPr id="11" name="Content Placeholder 12" descr="Diagram&#10;&#10;Description automatically generated">
            <a:extLst>
              <a:ext uri="{FF2B5EF4-FFF2-40B4-BE49-F238E27FC236}">
                <a16:creationId xmlns:a16="http://schemas.microsoft.com/office/drawing/2014/main" id="{70D95456-A21C-9A56-5C7F-89F08A83F42C}"/>
              </a:ext>
            </a:extLst>
          </p:cNvPr>
          <p:cNvPicPr>
            <a:picLocks noGrp="1" noChangeAspect="1"/>
          </p:cNvPicPr>
          <p:nvPr>
            <p:ph idx="1"/>
          </p:nvPr>
        </p:nvPicPr>
        <p:blipFill>
          <a:blip r:embed="rId3"/>
          <a:stretch>
            <a:fillRect/>
          </a:stretch>
        </p:blipFill>
        <p:spPr>
          <a:xfrm>
            <a:off x="5135268" y="2731191"/>
            <a:ext cx="3779680" cy="3292476"/>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701" y="1908175"/>
            <a:ext cx="5507372" cy="593262"/>
          </a:xfrm>
        </p:spPr>
        <p:txBody>
          <a:bodyPr>
            <a:normAutofit/>
          </a:bodyPr>
          <a:lstStyle/>
          <a:p>
            <a:r>
              <a:rPr lang="en-US" altLang="en-US" sz="2800" b="1" dirty="0"/>
              <a:t>Modules and Algorithm Description</a:t>
            </a:r>
            <a:endParaRPr lang="en-IN" altLang="en-US" sz="2800" b="1" dirty="0"/>
          </a:p>
        </p:txBody>
      </p:sp>
      <p:sp>
        <p:nvSpPr>
          <p:cNvPr id="3" name="Content Placeholder 2"/>
          <p:cNvSpPr>
            <a:spLocks noGrp="1"/>
          </p:cNvSpPr>
          <p:nvPr>
            <p:ph idx="1"/>
          </p:nvPr>
        </p:nvSpPr>
        <p:spPr>
          <a:xfrm>
            <a:off x="457200" y="2588750"/>
            <a:ext cx="8229600" cy="3409378"/>
          </a:xfrm>
        </p:spPr>
        <p:txBody>
          <a:bodyPr>
            <a:normAutofit/>
          </a:bodyPr>
          <a:lstStyle/>
          <a:p>
            <a:pPr>
              <a:lnSpc>
                <a:spcPct val="150000"/>
              </a:lnSpc>
              <a:buSzPct val="150000"/>
              <a:buFont typeface="Arial" panose="020B0604020202020204" pitchFamily="34" charset="0"/>
              <a:buChar char="•"/>
            </a:pPr>
            <a:r>
              <a:rPr lang="en-US" sz="1500" dirty="0">
                <a:cs typeface="Times New Roman" panose="02020603050405020304" pitchFamily="18" charset="0"/>
              </a:rPr>
              <a:t>The vehicle health analysis component, the website is built using Python and the </a:t>
            </a:r>
            <a:r>
              <a:rPr lang="en-US" sz="1500" dirty="0" err="1">
                <a:cs typeface="Times New Roman" panose="02020603050405020304" pitchFamily="18" charset="0"/>
              </a:rPr>
              <a:t>Streamlit</a:t>
            </a:r>
            <a:r>
              <a:rPr lang="en-US" sz="1500" dirty="0">
                <a:cs typeface="Times New Roman" panose="02020603050405020304" pitchFamily="18" charset="0"/>
              </a:rPr>
              <a:t> framework. The following are some of the modules and algorithms used in this component:</a:t>
            </a:r>
          </a:p>
          <a:p>
            <a:pPr lvl="1" indent="-342900">
              <a:lnSpc>
                <a:spcPct val="150000"/>
              </a:lnSpc>
              <a:buSzPct val="100000"/>
              <a:buFont typeface="+mj-lt"/>
              <a:buAutoNum type="arabicPeriod"/>
            </a:pPr>
            <a:r>
              <a:rPr lang="en-US" sz="1500" dirty="0">
                <a:cs typeface="Times New Roman" panose="02020603050405020304" pitchFamily="18" charset="0"/>
              </a:rPr>
              <a:t>Pandas - for data manipulation and analysis</a:t>
            </a:r>
          </a:p>
          <a:p>
            <a:pPr lvl="1" indent="-342900">
              <a:lnSpc>
                <a:spcPct val="150000"/>
              </a:lnSpc>
              <a:buSzPct val="100000"/>
              <a:buFont typeface="+mj-lt"/>
              <a:buAutoNum type="arabicPeriod"/>
            </a:pPr>
            <a:r>
              <a:rPr lang="en-US" sz="1500" dirty="0">
                <a:cs typeface="Times New Roman" panose="02020603050405020304" pitchFamily="18" charset="0"/>
              </a:rPr>
              <a:t>NumPy - for numerical computation</a:t>
            </a:r>
          </a:p>
          <a:p>
            <a:pPr lvl="1" indent="-342900">
              <a:lnSpc>
                <a:spcPct val="150000"/>
              </a:lnSpc>
              <a:buSzPct val="100000"/>
              <a:buFont typeface="+mj-lt"/>
              <a:buAutoNum type="arabicPeriod"/>
            </a:pPr>
            <a:r>
              <a:rPr lang="en-US" sz="1500" dirty="0">
                <a:cs typeface="Times New Roman" panose="02020603050405020304" pitchFamily="18" charset="0"/>
              </a:rPr>
              <a:t>Scikit-learn - for machine learning algorithms such as regression, classification, and clustering</a:t>
            </a:r>
          </a:p>
          <a:p>
            <a:pPr lvl="1" indent="-342900">
              <a:lnSpc>
                <a:spcPct val="150000"/>
              </a:lnSpc>
              <a:buSzPct val="100000"/>
              <a:buFont typeface="+mj-lt"/>
              <a:buAutoNum type="arabicPeriod"/>
            </a:pPr>
            <a:r>
              <a:rPr lang="en-US" sz="1500" dirty="0">
                <a:cs typeface="Times New Roman" panose="02020603050405020304" pitchFamily="18" charset="0"/>
              </a:rPr>
              <a:t>Matplotlib - for data visualization</a:t>
            </a:r>
          </a:p>
          <a:p>
            <a:pPr>
              <a:lnSpc>
                <a:spcPct val="150000"/>
              </a:lnSpc>
              <a:buSzPct val="150000"/>
              <a:buFont typeface="Arial" panose="020B0604020202020204" pitchFamily="34" charset="0"/>
              <a:buChar char="•"/>
            </a:pPr>
            <a:r>
              <a:rPr lang="en-US" sz="1500" dirty="0">
                <a:cs typeface="Times New Roman" panose="02020603050405020304" pitchFamily="18" charset="0"/>
              </a:rPr>
              <a:t>The vehicle health analysis component uses Lasso machine learning algorithm to predict premium and price of vehicle this is trained on historical data.</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12</a:t>
            </a:fld>
            <a:endParaRPr lang="en-US"/>
          </a:p>
        </p:txBody>
      </p:sp>
      <p:sp>
        <p:nvSpPr>
          <p:cNvPr id="5" name="object 2">
            <a:extLst>
              <a:ext uri="{FF2B5EF4-FFF2-40B4-BE49-F238E27FC236}">
                <a16:creationId xmlns:a16="http://schemas.microsoft.com/office/drawing/2014/main" id="{E110B1E0-2539-3445-223F-BB9AE183DF8E}"/>
              </a:ext>
            </a:extLst>
          </p:cNvPr>
          <p:cNvSpPr/>
          <p:nvPr/>
        </p:nvSpPr>
        <p:spPr>
          <a:xfrm>
            <a:off x="0" y="0"/>
            <a:ext cx="9144000" cy="931178"/>
          </a:xfrm>
          <a:custGeom>
            <a:avLst/>
            <a:gdLst/>
            <a:ahLst/>
            <a:cxnLst/>
            <a:rect l="l" t="t" r="r" b="b"/>
            <a:pathLst>
              <a:path w="9144000" h="4655820">
                <a:moveTo>
                  <a:pt x="0" y="4655819"/>
                </a:moveTo>
                <a:lnTo>
                  <a:pt x="9144000" y="4655819"/>
                </a:lnTo>
                <a:lnTo>
                  <a:pt x="9144000" y="0"/>
                </a:lnTo>
                <a:lnTo>
                  <a:pt x="0" y="0"/>
                </a:lnTo>
                <a:lnTo>
                  <a:pt x="0" y="4655819"/>
                </a:lnTo>
                <a:close/>
              </a:path>
            </a:pathLst>
          </a:custGeom>
          <a:solidFill>
            <a:srgbClr val="E9ECED"/>
          </a:solidFill>
        </p:spPr>
        <p:txBody>
          <a:bodyPr wrap="square" lIns="0" tIns="0" rIns="0" bIns="0" rtlCol="0"/>
          <a:lstStyle/>
          <a:p>
            <a:endParaRPr/>
          </a:p>
        </p:txBody>
      </p:sp>
      <p:grpSp>
        <p:nvGrpSpPr>
          <p:cNvPr id="6" name="object 4">
            <a:extLst>
              <a:ext uri="{FF2B5EF4-FFF2-40B4-BE49-F238E27FC236}">
                <a16:creationId xmlns:a16="http://schemas.microsoft.com/office/drawing/2014/main" id="{1F9B4FF1-B507-E257-8466-C15C7697E4CE}"/>
              </a:ext>
            </a:extLst>
          </p:cNvPr>
          <p:cNvGrpSpPr/>
          <p:nvPr/>
        </p:nvGrpSpPr>
        <p:grpSpPr>
          <a:xfrm>
            <a:off x="532701" y="1524231"/>
            <a:ext cx="1178052" cy="87522"/>
            <a:chOff x="830580" y="1191767"/>
            <a:chExt cx="745490" cy="45720"/>
          </a:xfrm>
        </p:grpSpPr>
        <p:sp>
          <p:nvSpPr>
            <p:cNvPr id="7" name="object 5">
              <a:extLst>
                <a:ext uri="{FF2B5EF4-FFF2-40B4-BE49-F238E27FC236}">
                  <a16:creationId xmlns:a16="http://schemas.microsoft.com/office/drawing/2014/main" id="{A0A52AE6-9E1C-6B6C-7240-B576F779937A}"/>
                </a:ext>
              </a:extLst>
            </p:cNvPr>
            <p:cNvSpPr/>
            <p:nvPr/>
          </p:nvSpPr>
          <p:spPr>
            <a:xfrm>
              <a:off x="1203960" y="1191767"/>
              <a:ext cx="372110" cy="45720"/>
            </a:xfrm>
            <a:custGeom>
              <a:avLst/>
              <a:gdLst/>
              <a:ahLst/>
              <a:cxnLst/>
              <a:rect l="l" t="t" r="r" b="b"/>
              <a:pathLst>
                <a:path w="372109" h="45719">
                  <a:moveTo>
                    <a:pt x="371856" y="0"/>
                  </a:moveTo>
                  <a:lnTo>
                    <a:pt x="0" y="0"/>
                  </a:lnTo>
                  <a:lnTo>
                    <a:pt x="0" y="45720"/>
                  </a:lnTo>
                  <a:lnTo>
                    <a:pt x="371856" y="45720"/>
                  </a:lnTo>
                  <a:lnTo>
                    <a:pt x="371856" y="0"/>
                  </a:lnTo>
                  <a:close/>
                </a:path>
              </a:pathLst>
            </a:custGeom>
            <a:solidFill>
              <a:srgbClr val="EB5500"/>
            </a:solidFill>
          </p:spPr>
          <p:txBody>
            <a:bodyPr wrap="square" lIns="0" tIns="0" rIns="0" bIns="0" rtlCol="0"/>
            <a:lstStyle/>
            <a:p>
              <a:endParaRPr dirty="0"/>
            </a:p>
          </p:txBody>
        </p:sp>
        <p:sp>
          <p:nvSpPr>
            <p:cNvPr id="8" name="object 6">
              <a:extLst>
                <a:ext uri="{FF2B5EF4-FFF2-40B4-BE49-F238E27FC236}">
                  <a16:creationId xmlns:a16="http://schemas.microsoft.com/office/drawing/2014/main" id="{ABB0F9D3-6A43-1303-E5BD-99A9FE1A62F1}"/>
                </a:ext>
              </a:extLst>
            </p:cNvPr>
            <p:cNvSpPr/>
            <p:nvPr/>
          </p:nvSpPr>
          <p:spPr>
            <a:xfrm>
              <a:off x="830580" y="1191767"/>
              <a:ext cx="376555" cy="45720"/>
            </a:xfrm>
            <a:custGeom>
              <a:avLst/>
              <a:gdLst/>
              <a:ahLst/>
              <a:cxnLst/>
              <a:rect l="l" t="t" r="r" b="b"/>
              <a:pathLst>
                <a:path w="376555" h="45719">
                  <a:moveTo>
                    <a:pt x="376428" y="0"/>
                  </a:moveTo>
                  <a:lnTo>
                    <a:pt x="0" y="0"/>
                  </a:lnTo>
                  <a:lnTo>
                    <a:pt x="0" y="45720"/>
                  </a:lnTo>
                  <a:lnTo>
                    <a:pt x="376428" y="45720"/>
                  </a:lnTo>
                  <a:lnTo>
                    <a:pt x="376428" y="0"/>
                  </a:lnTo>
                  <a:close/>
                </a:path>
              </a:pathLst>
            </a:custGeom>
            <a:solidFill>
              <a:srgbClr val="1A9987"/>
            </a:solidFill>
          </p:spPr>
          <p:txBody>
            <a:bodyPr wrap="square" lIns="0" tIns="0" rIns="0" bIns="0" rtlCol="0"/>
            <a:lstStyle/>
            <a:p>
              <a:endParaRPr dirty="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E0C6EF-5A7B-7E37-0C93-C372B20B217A}"/>
              </a:ext>
            </a:extLst>
          </p:cNvPr>
          <p:cNvSpPr>
            <a:spLocks noGrp="1"/>
          </p:cNvSpPr>
          <p:nvPr>
            <p:ph idx="1"/>
          </p:nvPr>
        </p:nvSpPr>
        <p:spPr>
          <a:xfrm>
            <a:off x="328433" y="1500473"/>
            <a:ext cx="8336132" cy="5076496"/>
          </a:xfrm>
        </p:spPr>
        <p:txBody>
          <a:bodyPr>
            <a:noAutofit/>
          </a:bodyPr>
          <a:lstStyle/>
          <a:p>
            <a:pPr>
              <a:lnSpc>
                <a:spcPct val="150000"/>
              </a:lnSpc>
              <a:buSzPct val="150000"/>
              <a:buFont typeface="Arial" panose="020B0604020202020204" pitchFamily="34" charset="0"/>
              <a:buChar char="•"/>
            </a:pPr>
            <a:r>
              <a:rPr lang="en-US" sz="1500" dirty="0">
                <a:cs typeface="Times New Roman" panose="02020603050405020304" pitchFamily="18" charset="0"/>
              </a:rPr>
              <a:t>Comparison of different algorithms like Random Forest, Decision tree and artificial neural network with Lasso regression with the given data set. Since the data set is limited a proper conclusion was not obtained.</a:t>
            </a:r>
          </a:p>
          <a:p>
            <a:pPr>
              <a:lnSpc>
                <a:spcPct val="150000"/>
              </a:lnSpc>
              <a:buSzPct val="150000"/>
              <a:buFont typeface="Arial" panose="020B0604020202020204" pitchFamily="34" charset="0"/>
              <a:buChar char="•"/>
            </a:pPr>
            <a:r>
              <a:rPr lang="en-US" sz="1500" dirty="0">
                <a:cs typeface="Times New Roman" panose="02020603050405020304" pitchFamily="18" charset="0"/>
              </a:rPr>
              <a:t>Deep learning towards vehicle fault diagnosis is one of the most interesting way to analysis and predict the vehicle fault in an attempt to do DNN model is used.</a:t>
            </a:r>
          </a:p>
          <a:p>
            <a:pPr>
              <a:lnSpc>
                <a:spcPct val="150000"/>
              </a:lnSpc>
              <a:buSzPct val="150000"/>
              <a:buFont typeface="Arial" panose="020B0604020202020204" pitchFamily="34" charset="0"/>
              <a:buChar char="•"/>
            </a:pPr>
            <a:r>
              <a:rPr lang="en-US" sz="1500" dirty="0">
                <a:cs typeface="Times New Roman" panose="02020603050405020304" pitchFamily="18" charset="0"/>
              </a:rPr>
              <a:t>For the spare parts E-commerce component, the website is built using PHP and the MySQL database management system. The following are some of the modules and algorithms used in this component:</a:t>
            </a:r>
          </a:p>
          <a:p>
            <a:pPr marL="800100" lvl="1" indent="-342900">
              <a:lnSpc>
                <a:spcPct val="150000"/>
              </a:lnSpc>
              <a:buSzPct val="100000"/>
              <a:buFont typeface="+mj-lt"/>
              <a:buAutoNum type="arabicPeriod"/>
            </a:pPr>
            <a:r>
              <a:rPr lang="en-US" sz="1500" dirty="0">
                <a:cs typeface="Times New Roman" panose="02020603050405020304" pitchFamily="18" charset="0"/>
              </a:rPr>
              <a:t>HTML/CSS - for website design and layout</a:t>
            </a:r>
          </a:p>
          <a:p>
            <a:pPr marL="800100" lvl="1" indent="-342900">
              <a:lnSpc>
                <a:spcPct val="150000"/>
              </a:lnSpc>
              <a:buSzPct val="100000"/>
              <a:buFont typeface="+mj-lt"/>
              <a:buAutoNum type="arabicPeriod"/>
            </a:pPr>
            <a:r>
              <a:rPr lang="en-US" sz="1500" dirty="0">
                <a:cs typeface="Times New Roman" panose="02020603050405020304" pitchFamily="18" charset="0"/>
              </a:rPr>
              <a:t>JavaScript - for front-end functionality</a:t>
            </a:r>
          </a:p>
          <a:p>
            <a:pPr marL="800100" lvl="1" indent="-342900">
              <a:lnSpc>
                <a:spcPct val="150000"/>
              </a:lnSpc>
              <a:buSzPct val="100000"/>
              <a:buFont typeface="+mj-lt"/>
              <a:buAutoNum type="arabicPeriod"/>
            </a:pPr>
            <a:r>
              <a:rPr lang="en-US" sz="1500" dirty="0">
                <a:cs typeface="Times New Roman" panose="02020603050405020304" pitchFamily="18" charset="0"/>
              </a:rPr>
              <a:t>PHP - for server-side scripting</a:t>
            </a:r>
          </a:p>
          <a:p>
            <a:pPr marL="800100" lvl="1" indent="-342900">
              <a:lnSpc>
                <a:spcPct val="150000"/>
              </a:lnSpc>
              <a:buSzPct val="100000"/>
              <a:buFont typeface="+mj-lt"/>
              <a:buAutoNum type="arabicPeriod"/>
            </a:pPr>
            <a:r>
              <a:rPr lang="en-US" sz="1500" dirty="0" err="1">
                <a:cs typeface="Times New Roman" panose="02020603050405020304" pitchFamily="18" charset="0"/>
              </a:rPr>
              <a:t>Xampp</a:t>
            </a:r>
            <a:r>
              <a:rPr lang="en-US" sz="1500" dirty="0">
                <a:cs typeface="Times New Roman" panose="02020603050405020304" pitchFamily="18" charset="0"/>
              </a:rPr>
              <a:t> Server – Host the website </a:t>
            </a:r>
          </a:p>
          <a:p>
            <a:pPr marL="800100" lvl="1" indent="-342900">
              <a:lnSpc>
                <a:spcPct val="150000"/>
              </a:lnSpc>
              <a:buSzPct val="100000"/>
              <a:buFont typeface="+mj-lt"/>
              <a:buAutoNum type="arabicPeriod"/>
            </a:pPr>
            <a:r>
              <a:rPr lang="en-US" sz="1500" dirty="0">
                <a:cs typeface="Times New Roman" panose="02020603050405020304" pitchFamily="18" charset="0"/>
              </a:rPr>
              <a:t>MySQL - for database management and storage</a:t>
            </a:r>
          </a:p>
        </p:txBody>
      </p:sp>
      <p:sp>
        <p:nvSpPr>
          <p:cNvPr id="4" name="Slide Number Placeholder 3">
            <a:extLst>
              <a:ext uri="{FF2B5EF4-FFF2-40B4-BE49-F238E27FC236}">
                <a16:creationId xmlns:a16="http://schemas.microsoft.com/office/drawing/2014/main" id="{FC889F03-8347-0D60-9F1F-D03E889C331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2" name="object 2">
            <a:extLst>
              <a:ext uri="{FF2B5EF4-FFF2-40B4-BE49-F238E27FC236}">
                <a16:creationId xmlns:a16="http://schemas.microsoft.com/office/drawing/2014/main" id="{0CB3B0DC-6EED-D70B-4FB0-1464369F6BCA}"/>
              </a:ext>
            </a:extLst>
          </p:cNvPr>
          <p:cNvSpPr/>
          <p:nvPr/>
        </p:nvSpPr>
        <p:spPr>
          <a:xfrm>
            <a:off x="0" y="0"/>
            <a:ext cx="9144000" cy="931178"/>
          </a:xfrm>
          <a:custGeom>
            <a:avLst/>
            <a:gdLst/>
            <a:ahLst/>
            <a:cxnLst/>
            <a:rect l="l" t="t" r="r" b="b"/>
            <a:pathLst>
              <a:path w="9144000" h="4655820">
                <a:moveTo>
                  <a:pt x="0" y="4655819"/>
                </a:moveTo>
                <a:lnTo>
                  <a:pt x="9144000" y="4655819"/>
                </a:lnTo>
                <a:lnTo>
                  <a:pt x="9144000" y="0"/>
                </a:lnTo>
                <a:lnTo>
                  <a:pt x="0" y="0"/>
                </a:lnTo>
                <a:lnTo>
                  <a:pt x="0" y="4655819"/>
                </a:lnTo>
                <a:close/>
              </a:path>
            </a:pathLst>
          </a:custGeom>
          <a:solidFill>
            <a:srgbClr val="E9ECED"/>
          </a:solidFill>
        </p:spPr>
        <p:txBody>
          <a:bodyPr wrap="square" lIns="0" tIns="0" rIns="0" bIns="0" rtlCol="0"/>
          <a:lstStyle/>
          <a:p>
            <a:endParaRPr/>
          </a:p>
        </p:txBody>
      </p:sp>
    </p:spTree>
    <p:extLst>
      <p:ext uri="{BB962C8B-B14F-4D97-AF65-F5344CB8AC3E}">
        <p14:creationId xmlns:p14="http://schemas.microsoft.com/office/powerpoint/2010/main" val="3321798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87781A-9BAD-D976-23EC-A5D5EFB2D893}"/>
              </a:ext>
            </a:extLst>
          </p:cNvPr>
          <p:cNvSpPr>
            <a:spLocks noGrp="1"/>
          </p:cNvSpPr>
          <p:nvPr>
            <p:ph type="sldNum" sz="quarter" idx="12"/>
          </p:nvPr>
        </p:nvSpPr>
        <p:spPr>
          <a:xfrm>
            <a:off x="6457950" y="6334066"/>
            <a:ext cx="2057400" cy="365125"/>
          </a:xfrm>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6" name="TextBox 5">
            <a:extLst>
              <a:ext uri="{FF2B5EF4-FFF2-40B4-BE49-F238E27FC236}">
                <a16:creationId xmlns:a16="http://schemas.microsoft.com/office/drawing/2014/main" id="{C493D3EF-C90A-0228-0D44-DEEDACB2B4E0}"/>
              </a:ext>
            </a:extLst>
          </p:cNvPr>
          <p:cNvSpPr txBox="1"/>
          <p:nvPr/>
        </p:nvSpPr>
        <p:spPr>
          <a:xfrm>
            <a:off x="440423" y="1747786"/>
            <a:ext cx="5641596" cy="523220"/>
          </a:xfrm>
          <a:prstGeom prst="rect">
            <a:avLst/>
          </a:prstGeom>
          <a:noFill/>
        </p:spPr>
        <p:txBody>
          <a:bodyPr wrap="square">
            <a:spAutoFit/>
          </a:bodyPr>
          <a:lstStyle/>
          <a:p>
            <a:r>
              <a:rPr lang="en-IN" sz="2800" dirty="0">
                <a:latin typeface="+mj-lt"/>
              </a:rPr>
              <a:t>Performance Measures/Evaluation</a:t>
            </a:r>
          </a:p>
        </p:txBody>
      </p:sp>
      <p:sp>
        <p:nvSpPr>
          <p:cNvPr id="7" name="object 2">
            <a:extLst>
              <a:ext uri="{FF2B5EF4-FFF2-40B4-BE49-F238E27FC236}">
                <a16:creationId xmlns:a16="http://schemas.microsoft.com/office/drawing/2014/main" id="{E9D405B3-3EFA-3C3A-F89B-C6E9EFAFA6C2}"/>
              </a:ext>
            </a:extLst>
          </p:cNvPr>
          <p:cNvSpPr/>
          <p:nvPr/>
        </p:nvSpPr>
        <p:spPr>
          <a:xfrm>
            <a:off x="0" y="0"/>
            <a:ext cx="9144000" cy="931178"/>
          </a:xfrm>
          <a:custGeom>
            <a:avLst/>
            <a:gdLst/>
            <a:ahLst/>
            <a:cxnLst/>
            <a:rect l="l" t="t" r="r" b="b"/>
            <a:pathLst>
              <a:path w="9144000" h="4655820">
                <a:moveTo>
                  <a:pt x="0" y="4655819"/>
                </a:moveTo>
                <a:lnTo>
                  <a:pt x="9144000" y="4655819"/>
                </a:lnTo>
                <a:lnTo>
                  <a:pt x="9144000" y="0"/>
                </a:lnTo>
                <a:lnTo>
                  <a:pt x="0" y="0"/>
                </a:lnTo>
                <a:lnTo>
                  <a:pt x="0" y="4655819"/>
                </a:lnTo>
                <a:close/>
              </a:path>
            </a:pathLst>
          </a:custGeom>
          <a:solidFill>
            <a:srgbClr val="E9ECED"/>
          </a:solidFill>
        </p:spPr>
        <p:txBody>
          <a:bodyPr wrap="square" lIns="0" tIns="0" rIns="0" bIns="0" rtlCol="0"/>
          <a:lstStyle/>
          <a:p>
            <a:endParaRPr/>
          </a:p>
        </p:txBody>
      </p:sp>
      <p:grpSp>
        <p:nvGrpSpPr>
          <p:cNvPr id="8" name="object 4">
            <a:extLst>
              <a:ext uri="{FF2B5EF4-FFF2-40B4-BE49-F238E27FC236}">
                <a16:creationId xmlns:a16="http://schemas.microsoft.com/office/drawing/2014/main" id="{666F0274-B54A-BD2F-1E7B-13A9C16BA362}"/>
              </a:ext>
            </a:extLst>
          </p:cNvPr>
          <p:cNvGrpSpPr/>
          <p:nvPr/>
        </p:nvGrpSpPr>
        <p:grpSpPr>
          <a:xfrm>
            <a:off x="440423" y="1295721"/>
            <a:ext cx="1178052" cy="87522"/>
            <a:chOff x="830580" y="1191767"/>
            <a:chExt cx="745490" cy="45720"/>
          </a:xfrm>
        </p:grpSpPr>
        <p:sp>
          <p:nvSpPr>
            <p:cNvPr id="9" name="object 5">
              <a:extLst>
                <a:ext uri="{FF2B5EF4-FFF2-40B4-BE49-F238E27FC236}">
                  <a16:creationId xmlns:a16="http://schemas.microsoft.com/office/drawing/2014/main" id="{901EF99B-70CA-9306-4F04-F25187FC8A0C}"/>
                </a:ext>
              </a:extLst>
            </p:cNvPr>
            <p:cNvSpPr/>
            <p:nvPr/>
          </p:nvSpPr>
          <p:spPr>
            <a:xfrm>
              <a:off x="1203960" y="1191767"/>
              <a:ext cx="372110" cy="45720"/>
            </a:xfrm>
            <a:custGeom>
              <a:avLst/>
              <a:gdLst/>
              <a:ahLst/>
              <a:cxnLst/>
              <a:rect l="l" t="t" r="r" b="b"/>
              <a:pathLst>
                <a:path w="372109" h="45719">
                  <a:moveTo>
                    <a:pt x="371856" y="0"/>
                  </a:moveTo>
                  <a:lnTo>
                    <a:pt x="0" y="0"/>
                  </a:lnTo>
                  <a:lnTo>
                    <a:pt x="0" y="45720"/>
                  </a:lnTo>
                  <a:lnTo>
                    <a:pt x="371856" y="45720"/>
                  </a:lnTo>
                  <a:lnTo>
                    <a:pt x="371856" y="0"/>
                  </a:lnTo>
                  <a:close/>
                </a:path>
              </a:pathLst>
            </a:custGeom>
            <a:solidFill>
              <a:srgbClr val="EB5500"/>
            </a:solidFill>
          </p:spPr>
          <p:txBody>
            <a:bodyPr wrap="square" lIns="0" tIns="0" rIns="0" bIns="0" rtlCol="0"/>
            <a:lstStyle/>
            <a:p>
              <a:endParaRPr dirty="0"/>
            </a:p>
          </p:txBody>
        </p:sp>
        <p:sp>
          <p:nvSpPr>
            <p:cNvPr id="10" name="object 6">
              <a:extLst>
                <a:ext uri="{FF2B5EF4-FFF2-40B4-BE49-F238E27FC236}">
                  <a16:creationId xmlns:a16="http://schemas.microsoft.com/office/drawing/2014/main" id="{A1EB55C2-6557-36D1-B113-F4EAA93BDDE0}"/>
                </a:ext>
              </a:extLst>
            </p:cNvPr>
            <p:cNvSpPr/>
            <p:nvPr/>
          </p:nvSpPr>
          <p:spPr>
            <a:xfrm>
              <a:off x="830580" y="1191767"/>
              <a:ext cx="376555" cy="45720"/>
            </a:xfrm>
            <a:custGeom>
              <a:avLst/>
              <a:gdLst/>
              <a:ahLst/>
              <a:cxnLst/>
              <a:rect l="l" t="t" r="r" b="b"/>
              <a:pathLst>
                <a:path w="376555" h="45719">
                  <a:moveTo>
                    <a:pt x="376428" y="0"/>
                  </a:moveTo>
                  <a:lnTo>
                    <a:pt x="0" y="0"/>
                  </a:lnTo>
                  <a:lnTo>
                    <a:pt x="0" y="45720"/>
                  </a:lnTo>
                  <a:lnTo>
                    <a:pt x="376428" y="45720"/>
                  </a:lnTo>
                  <a:lnTo>
                    <a:pt x="376428" y="0"/>
                  </a:lnTo>
                  <a:close/>
                </a:path>
              </a:pathLst>
            </a:custGeom>
            <a:solidFill>
              <a:srgbClr val="1A9987"/>
            </a:solidFill>
          </p:spPr>
          <p:txBody>
            <a:bodyPr wrap="square" lIns="0" tIns="0" rIns="0" bIns="0" rtlCol="0"/>
            <a:lstStyle/>
            <a:p>
              <a:endParaRPr dirty="0"/>
            </a:p>
          </p:txBody>
        </p:sp>
      </p:grpSp>
      <p:graphicFrame>
        <p:nvGraphicFramePr>
          <p:cNvPr id="14" name="Chart 13">
            <a:extLst>
              <a:ext uri="{FF2B5EF4-FFF2-40B4-BE49-F238E27FC236}">
                <a16:creationId xmlns:a16="http://schemas.microsoft.com/office/drawing/2014/main" id="{887E038B-0AEE-2AD6-783B-687D920C5032}"/>
              </a:ext>
            </a:extLst>
          </p:cNvPr>
          <p:cNvGraphicFramePr/>
          <p:nvPr>
            <p:extLst>
              <p:ext uri="{D42A27DB-BD31-4B8C-83A1-F6EECF244321}">
                <p14:modId xmlns:p14="http://schemas.microsoft.com/office/powerpoint/2010/main" val="3522007359"/>
              </p:ext>
            </p:extLst>
          </p:nvPr>
        </p:nvGraphicFramePr>
        <p:xfrm>
          <a:off x="1030452" y="2507256"/>
          <a:ext cx="6756667" cy="36155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67603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5" descr="Graphical user interface&#10;&#10;Description automatically generated with medium confidence">
            <a:extLst>
              <a:ext uri="{FF2B5EF4-FFF2-40B4-BE49-F238E27FC236}">
                <a16:creationId xmlns:a16="http://schemas.microsoft.com/office/drawing/2014/main" id="{70222E75-BD4D-F2F9-B319-12FCB4D64A47}"/>
              </a:ext>
            </a:extLst>
          </p:cNvPr>
          <p:cNvPicPr>
            <a:picLocks noGrp="1" noChangeAspect="1"/>
          </p:cNvPicPr>
          <p:nvPr>
            <p:ph idx="1"/>
          </p:nvPr>
        </p:nvPicPr>
        <p:blipFill rotWithShape="1">
          <a:blip r:embed="rId2"/>
          <a:srcRect l="35692" t="-247" r="22547" b="247"/>
          <a:stretch/>
        </p:blipFill>
        <p:spPr>
          <a:xfrm>
            <a:off x="5486400" y="2732001"/>
            <a:ext cx="3347731" cy="2881835"/>
          </a:xfrm>
        </p:spPr>
      </p:pic>
      <p:sp>
        <p:nvSpPr>
          <p:cNvPr id="4" name="Slide Number Placeholder 3">
            <a:extLst>
              <a:ext uri="{FF2B5EF4-FFF2-40B4-BE49-F238E27FC236}">
                <a16:creationId xmlns:a16="http://schemas.microsoft.com/office/drawing/2014/main" id="{A35D717F-47D0-6B63-5556-D7A0A1B3135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2" name="Content Placeholder 5" descr="A screenshot of a computer screen&#10;&#10;Description automatically generated with medium confidence">
            <a:extLst>
              <a:ext uri="{FF2B5EF4-FFF2-40B4-BE49-F238E27FC236}">
                <a16:creationId xmlns:a16="http://schemas.microsoft.com/office/drawing/2014/main" id="{A0329856-3CAF-EF5F-94D1-3D823A2E8DAD}"/>
              </a:ext>
            </a:extLst>
          </p:cNvPr>
          <p:cNvPicPr>
            <a:picLocks noChangeAspect="1"/>
          </p:cNvPicPr>
          <p:nvPr/>
        </p:nvPicPr>
        <p:blipFill>
          <a:blip r:embed="rId3"/>
          <a:stretch>
            <a:fillRect/>
          </a:stretch>
        </p:blipFill>
        <p:spPr>
          <a:xfrm>
            <a:off x="480551" y="2732001"/>
            <a:ext cx="4665140" cy="2881836"/>
          </a:xfrm>
          <a:prstGeom prst="rect">
            <a:avLst/>
          </a:prstGeom>
        </p:spPr>
      </p:pic>
      <p:sp>
        <p:nvSpPr>
          <p:cNvPr id="6" name="TextBox 5">
            <a:extLst>
              <a:ext uri="{FF2B5EF4-FFF2-40B4-BE49-F238E27FC236}">
                <a16:creationId xmlns:a16="http://schemas.microsoft.com/office/drawing/2014/main" id="{89CC1BE4-A4B1-6F45-045A-7953AC9EB267}"/>
              </a:ext>
            </a:extLst>
          </p:cNvPr>
          <p:cNvSpPr txBox="1"/>
          <p:nvPr/>
        </p:nvSpPr>
        <p:spPr>
          <a:xfrm>
            <a:off x="6457950" y="1974089"/>
            <a:ext cx="1813595" cy="369332"/>
          </a:xfrm>
          <a:prstGeom prst="rect">
            <a:avLst/>
          </a:prstGeom>
          <a:noFill/>
        </p:spPr>
        <p:txBody>
          <a:bodyPr wrap="square">
            <a:spAutoFit/>
          </a:bodyPr>
          <a:lstStyle/>
          <a:p>
            <a:r>
              <a:rPr lang="en-IN" b="1" dirty="0"/>
              <a:t>Prediction</a:t>
            </a:r>
            <a:endParaRPr lang="en-IN" dirty="0"/>
          </a:p>
        </p:txBody>
      </p:sp>
      <p:sp>
        <p:nvSpPr>
          <p:cNvPr id="7" name="object 2">
            <a:extLst>
              <a:ext uri="{FF2B5EF4-FFF2-40B4-BE49-F238E27FC236}">
                <a16:creationId xmlns:a16="http://schemas.microsoft.com/office/drawing/2014/main" id="{88377860-2BA1-D453-433A-09F009175BA9}"/>
              </a:ext>
            </a:extLst>
          </p:cNvPr>
          <p:cNvSpPr/>
          <p:nvPr/>
        </p:nvSpPr>
        <p:spPr>
          <a:xfrm>
            <a:off x="0" y="6727"/>
            <a:ext cx="9144000" cy="931178"/>
          </a:xfrm>
          <a:custGeom>
            <a:avLst/>
            <a:gdLst/>
            <a:ahLst/>
            <a:cxnLst/>
            <a:rect l="l" t="t" r="r" b="b"/>
            <a:pathLst>
              <a:path w="9144000" h="4655820">
                <a:moveTo>
                  <a:pt x="0" y="4655819"/>
                </a:moveTo>
                <a:lnTo>
                  <a:pt x="9144000" y="4655819"/>
                </a:lnTo>
                <a:lnTo>
                  <a:pt x="9144000" y="0"/>
                </a:lnTo>
                <a:lnTo>
                  <a:pt x="0" y="0"/>
                </a:lnTo>
                <a:lnTo>
                  <a:pt x="0" y="4655819"/>
                </a:lnTo>
                <a:close/>
              </a:path>
            </a:pathLst>
          </a:custGeom>
          <a:solidFill>
            <a:srgbClr val="E9ECED"/>
          </a:solidFill>
        </p:spPr>
        <p:txBody>
          <a:bodyPr wrap="square" lIns="0" tIns="0" rIns="0" bIns="0" rtlCol="0"/>
          <a:lstStyle/>
          <a:p>
            <a:endParaRPr/>
          </a:p>
        </p:txBody>
      </p:sp>
      <p:sp>
        <p:nvSpPr>
          <p:cNvPr id="8" name="TextBox 7">
            <a:extLst>
              <a:ext uri="{FF2B5EF4-FFF2-40B4-BE49-F238E27FC236}">
                <a16:creationId xmlns:a16="http://schemas.microsoft.com/office/drawing/2014/main" id="{DAE5D41D-9849-06C7-687B-C27AF361940F}"/>
              </a:ext>
            </a:extLst>
          </p:cNvPr>
          <p:cNvSpPr txBox="1"/>
          <p:nvPr/>
        </p:nvSpPr>
        <p:spPr>
          <a:xfrm>
            <a:off x="343010" y="1423745"/>
            <a:ext cx="4572000" cy="523220"/>
          </a:xfrm>
          <a:prstGeom prst="rect">
            <a:avLst/>
          </a:prstGeom>
          <a:noFill/>
        </p:spPr>
        <p:txBody>
          <a:bodyPr wrap="square">
            <a:spAutoFit/>
          </a:bodyPr>
          <a:lstStyle/>
          <a:p>
            <a:r>
              <a:rPr lang="en-IN" sz="2800" b="1" dirty="0">
                <a:latin typeface="+mj-lt"/>
              </a:rPr>
              <a:t>Results and Screenshots </a:t>
            </a:r>
          </a:p>
        </p:txBody>
      </p:sp>
      <p:sp>
        <p:nvSpPr>
          <p:cNvPr id="10" name="TextBox 9">
            <a:extLst>
              <a:ext uri="{FF2B5EF4-FFF2-40B4-BE49-F238E27FC236}">
                <a16:creationId xmlns:a16="http://schemas.microsoft.com/office/drawing/2014/main" id="{C3F8AD40-2410-F5F9-5AD2-3090E65C3F4B}"/>
              </a:ext>
            </a:extLst>
          </p:cNvPr>
          <p:cNvSpPr txBox="1"/>
          <p:nvPr/>
        </p:nvSpPr>
        <p:spPr>
          <a:xfrm>
            <a:off x="628650" y="2258596"/>
            <a:ext cx="1551329" cy="369332"/>
          </a:xfrm>
          <a:prstGeom prst="rect">
            <a:avLst/>
          </a:prstGeom>
          <a:noFill/>
        </p:spPr>
        <p:txBody>
          <a:bodyPr wrap="square">
            <a:spAutoFit/>
          </a:bodyPr>
          <a:lstStyle/>
          <a:p>
            <a:r>
              <a:rPr lang="en-IN" b="1" dirty="0"/>
              <a:t>View Data </a:t>
            </a:r>
            <a:endParaRPr lang="en-IN" dirty="0"/>
          </a:p>
        </p:txBody>
      </p:sp>
      <p:grpSp>
        <p:nvGrpSpPr>
          <p:cNvPr id="11" name="object 4">
            <a:extLst>
              <a:ext uri="{FF2B5EF4-FFF2-40B4-BE49-F238E27FC236}">
                <a16:creationId xmlns:a16="http://schemas.microsoft.com/office/drawing/2014/main" id="{E7BA3684-E294-9267-9D9D-B19616AC096C}"/>
              </a:ext>
            </a:extLst>
          </p:cNvPr>
          <p:cNvGrpSpPr/>
          <p:nvPr/>
        </p:nvGrpSpPr>
        <p:grpSpPr>
          <a:xfrm>
            <a:off x="440423" y="1295721"/>
            <a:ext cx="1178052" cy="87522"/>
            <a:chOff x="830580" y="1191767"/>
            <a:chExt cx="745490" cy="45720"/>
          </a:xfrm>
        </p:grpSpPr>
        <p:sp>
          <p:nvSpPr>
            <p:cNvPr id="12" name="object 5">
              <a:extLst>
                <a:ext uri="{FF2B5EF4-FFF2-40B4-BE49-F238E27FC236}">
                  <a16:creationId xmlns:a16="http://schemas.microsoft.com/office/drawing/2014/main" id="{C850785E-58BC-B0D7-9EA0-A87515930478}"/>
                </a:ext>
              </a:extLst>
            </p:cNvPr>
            <p:cNvSpPr/>
            <p:nvPr/>
          </p:nvSpPr>
          <p:spPr>
            <a:xfrm>
              <a:off x="1203960" y="1191767"/>
              <a:ext cx="372110" cy="45720"/>
            </a:xfrm>
            <a:custGeom>
              <a:avLst/>
              <a:gdLst/>
              <a:ahLst/>
              <a:cxnLst/>
              <a:rect l="l" t="t" r="r" b="b"/>
              <a:pathLst>
                <a:path w="372109" h="45719">
                  <a:moveTo>
                    <a:pt x="371856" y="0"/>
                  </a:moveTo>
                  <a:lnTo>
                    <a:pt x="0" y="0"/>
                  </a:lnTo>
                  <a:lnTo>
                    <a:pt x="0" y="45720"/>
                  </a:lnTo>
                  <a:lnTo>
                    <a:pt x="371856" y="45720"/>
                  </a:lnTo>
                  <a:lnTo>
                    <a:pt x="371856" y="0"/>
                  </a:lnTo>
                  <a:close/>
                </a:path>
              </a:pathLst>
            </a:custGeom>
            <a:solidFill>
              <a:srgbClr val="EB5500"/>
            </a:solidFill>
          </p:spPr>
          <p:txBody>
            <a:bodyPr wrap="square" lIns="0" tIns="0" rIns="0" bIns="0" rtlCol="0"/>
            <a:lstStyle/>
            <a:p>
              <a:endParaRPr dirty="0"/>
            </a:p>
          </p:txBody>
        </p:sp>
        <p:sp>
          <p:nvSpPr>
            <p:cNvPr id="13" name="object 6">
              <a:extLst>
                <a:ext uri="{FF2B5EF4-FFF2-40B4-BE49-F238E27FC236}">
                  <a16:creationId xmlns:a16="http://schemas.microsoft.com/office/drawing/2014/main" id="{F7DE2157-FC49-2AC5-0016-1B57F0D0407E}"/>
                </a:ext>
              </a:extLst>
            </p:cNvPr>
            <p:cNvSpPr/>
            <p:nvPr/>
          </p:nvSpPr>
          <p:spPr>
            <a:xfrm>
              <a:off x="830580" y="1191767"/>
              <a:ext cx="376555" cy="45720"/>
            </a:xfrm>
            <a:custGeom>
              <a:avLst/>
              <a:gdLst/>
              <a:ahLst/>
              <a:cxnLst/>
              <a:rect l="l" t="t" r="r" b="b"/>
              <a:pathLst>
                <a:path w="376555" h="45719">
                  <a:moveTo>
                    <a:pt x="376428" y="0"/>
                  </a:moveTo>
                  <a:lnTo>
                    <a:pt x="0" y="0"/>
                  </a:lnTo>
                  <a:lnTo>
                    <a:pt x="0" y="45720"/>
                  </a:lnTo>
                  <a:lnTo>
                    <a:pt x="376428" y="45720"/>
                  </a:lnTo>
                  <a:lnTo>
                    <a:pt x="376428" y="0"/>
                  </a:lnTo>
                  <a:close/>
                </a:path>
              </a:pathLst>
            </a:custGeom>
            <a:solidFill>
              <a:srgbClr val="1A9987"/>
            </a:solidFill>
          </p:spPr>
          <p:txBody>
            <a:bodyPr wrap="square" lIns="0" tIns="0" rIns="0" bIns="0" rtlCol="0"/>
            <a:lstStyle/>
            <a:p>
              <a:endParaRPr dirty="0"/>
            </a:p>
          </p:txBody>
        </p:sp>
      </p:grpSp>
    </p:spTree>
    <p:extLst>
      <p:ext uri="{BB962C8B-B14F-4D97-AF65-F5344CB8AC3E}">
        <p14:creationId xmlns:p14="http://schemas.microsoft.com/office/powerpoint/2010/main" val="2446269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6">
            <a:extLst>
              <a:ext uri="{FF2B5EF4-FFF2-40B4-BE49-F238E27FC236}">
                <a16:creationId xmlns:a16="http://schemas.microsoft.com/office/drawing/2014/main" id="{CEFEC64C-F8D4-3785-DB20-432CAC09400F}"/>
              </a:ext>
            </a:extLst>
          </p:cNvPr>
          <p:cNvPicPr>
            <a:picLocks noGrp="1" noChangeAspect="1"/>
          </p:cNvPicPr>
          <p:nvPr>
            <p:ph idx="1"/>
          </p:nvPr>
        </p:nvPicPr>
        <p:blipFill>
          <a:blip r:embed="rId2"/>
          <a:stretch>
            <a:fillRect/>
          </a:stretch>
        </p:blipFill>
        <p:spPr>
          <a:xfrm>
            <a:off x="3672643" y="3909270"/>
            <a:ext cx="4981337" cy="2447081"/>
          </a:xfrm>
        </p:spPr>
      </p:pic>
      <p:sp>
        <p:nvSpPr>
          <p:cNvPr id="4" name="Slide Number Placeholder 3">
            <a:extLst>
              <a:ext uri="{FF2B5EF4-FFF2-40B4-BE49-F238E27FC236}">
                <a16:creationId xmlns:a16="http://schemas.microsoft.com/office/drawing/2014/main" id="{B5B53B04-243C-3BEC-D081-585264E4FF5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5" name="Content Placeholder 5" descr="Graphical user interface, application&#10;&#10;Description automatically generated">
            <a:extLst>
              <a:ext uri="{FF2B5EF4-FFF2-40B4-BE49-F238E27FC236}">
                <a16:creationId xmlns:a16="http://schemas.microsoft.com/office/drawing/2014/main" id="{B456E4FB-286B-9C8B-642A-4CC7E4CC69ED}"/>
              </a:ext>
            </a:extLst>
          </p:cNvPr>
          <p:cNvPicPr>
            <a:picLocks noChangeAspect="1"/>
          </p:cNvPicPr>
          <p:nvPr/>
        </p:nvPicPr>
        <p:blipFill>
          <a:blip r:embed="rId3"/>
          <a:stretch>
            <a:fillRect/>
          </a:stretch>
        </p:blipFill>
        <p:spPr>
          <a:xfrm>
            <a:off x="140885" y="1211898"/>
            <a:ext cx="4630602" cy="2518573"/>
          </a:xfrm>
          <a:prstGeom prst="rect">
            <a:avLst/>
          </a:prstGeom>
        </p:spPr>
      </p:pic>
      <p:sp>
        <p:nvSpPr>
          <p:cNvPr id="7" name="TextBox 6">
            <a:extLst>
              <a:ext uri="{FF2B5EF4-FFF2-40B4-BE49-F238E27FC236}">
                <a16:creationId xmlns:a16="http://schemas.microsoft.com/office/drawing/2014/main" id="{75C0C7D7-14CE-A468-C317-9AC297BC3F47}"/>
              </a:ext>
            </a:extLst>
          </p:cNvPr>
          <p:cNvSpPr txBox="1"/>
          <p:nvPr/>
        </p:nvSpPr>
        <p:spPr>
          <a:xfrm>
            <a:off x="4974129" y="2101853"/>
            <a:ext cx="2967642" cy="369332"/>
          </a:xfrm>
          <a:prstGeom prst="rect">
            <a:avLst/>
          </a:prstGeom>
          <a:noFill/>
        </p:spPr>
        <p:txBody>
          <a:bodyPr wrap="square" rtlCol="0">
            <a:spAutoFit/>
          </a:bodyPr>
          <a:lstStyle/>
          <a:p>
            <a:r>
              <a:rPr lang="en-IN" b="1" dirty="0"/>
              <a:t>Visualization data</a:t>
            </a:r>
          </a:p>
        </p:txBody>
      </p:sp>
      <p:sp>
        <p:nvSpPr>
          <p:cNvPr id="3" name="TextBox 2">
            <a:extLst>
              <a:ext uri="{FF2B5EF4-FFF2-40B4-BE49-F238E27FC236}">
                <a16:creationId xmlns:a16="http://schemas.microsoft.com/office/drawing/2014/main" id="{1C7EB818-F403-7618-B509-9E3A07F1E6D7}"/>
              </a:ext>
            </a:extLst>
          </p:cNvPr>
          <p:cNvSpPr txBox="1"/>
          <p:nvPr/>
        </p:nvSpPr>
        <p:spPr>
          <a:xfrm>
            <a:off x="2256639" y="4999106"/>
            <a:ext cx="1937857" cy="369332"/>
          </a:xfrm>
          <a:prstGeom prst="rect">
            <a:avLst/>
          </a:prstGeom>
          <a:noFill/>
        </p:spPr>
        <p:txBody>
          <a:bodyPr wrap="square" rtlCol="0">
            <a:spAutoFit/>
          </a:bodyPr>
          <a:lstStyle/>
          <a:p>
            <a:r>
              <a:rPr lang="en-IN" dirty="0"/>
              <a:t>Home Page</a:t>
            </a:r>
          </a:p>
        </p:txBody>
      </p:sp>
      <p:sp>
        <p:nvSpPr>
          <p:cNvPr id="6" name="object 2">
            <a:extLst>
              <a:ext uri="{FF2B5EF4-FFF2-40B4-BE49-F238E27FC236}">
                <a16:creationId xmlns:a16="http://schemas.microsoft.com/office/drawing/2014/main" id="{CE772FB9-C8A8-F36D-40B4-FC9DA1CA9A78}"/>
              </a:ext>
            </a:extLst>
          </p:cNvPr>
          <p:cNvSpPr/>
          <p:nvPr/>
        </p:nvSpPr>
        <p:spPr>
          <a:xfrm>
            <a:off x="0" y="0"/>
            <a:ext cx="9144000" cy="931178"/>
          </a:xfrm>
          <a:custGeom>
            <a:avLst/>
            <a:gdLst/>
            <a:ahLst/>
            <a:cxnLst/>
            <a:rect l="l" t="t" r="r" b="b"/>
            <a:pathLst>
              <a:path w="9144000" h="4655820">
                <a:moveTo>
                  <a:pt x="0" y="4655819"/>
                </a:moveTo>
                <a:lnTo>
                  <a:pt x="9144000" y="4655819"/>
                </a:lnTo>
                <a:lnTo>
                  <a:pt x="9144000" y="0"/>
                </a:lnTo>
                <a:lnTo>
                  <a:pt x="0" y="0"/>
                </a:lnTo>
                <a:lnTo>
                  <a:pt x="0" y="4655819"/>
                </a:lnTo>
                <a:close/>
              </a:path>
            </a:pathLst>
          </a:custGeom>
          <a:solidFill>
            <a:srgbClr val="E9ECED"/>
          </a:solidFill>
        </p:spPr>
        <p:txBody>
          <a:bodyPr wrap="square" lIns="0" tIns="0" rIns="0" bIns="0" rtlCol="0"/>
          <a:lstStyle/>
          <a:p>
            <a:endParaRPr/>
          </a:p>
        </p:txBody>
      </p:sp>
    </p:spTree>
    <p:extLst>
      <p:ext uri="{BB962C8B-B14F-4D97-AF65-F5344CB8AC3E}">
        <p14:creationId xmlns:p14="http://schemas.microsoft.com/office/powerpoint/2010/main" val="3185990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527A88C-4E84-1262-49CA-DC6861F61B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9" name="Picture 8">
            <a:extLst>
              <a:ext uri="{FF2B5EF4-FFF2-40B4-BE49-F238E27FC236}">
                <a16:creationId xmlns:a16="http://schemas.microsoft.com/office/drawing/2014/main" id="{5A3442BF-06D3-11E1-DC0A-19AE9DDB9B3A}"/>
              </a:ext>
            </a:extLst>
          </p:cNvPr>
          <p:cNvPicPr>
            <a:picLocks noChangeAspect="1"/>
          </p:cNvPicPr>
          <p:nvPr/>
        </p:nvPicPr>
        <p:blipFill>
          <a:blip r:embed="rId2"/>
          <a:stretch>
            <a:fillRect/>
          </a:stretch>
        </p:blipFill>
        <p:spPr>
          <a:xfrm>
            <a:off x="4075214" y="3983863"/>
            <a:ext cx="4080719" cy="2347384"/>
          </a:xfrm>
          <a:prstGeom prst="rect">
            <a:avLst/>
          </a:prstGeom>
        </p:spPr>
      </p:pic>
      <p:sp>
        <p:nvSpPr>
          <p:cNvPr id="10" name="TextBox 9">
            <a:extLst>
              <a:ext uri="{FF2B5EF4-FFF2-40B4-BE49-F238E27FC236}">
                <a16:creationId xmlns:a16="http://schemas.microsoft.com/office/drawing/2014/main" id="{BE00175C-E2E9-85B5-3C03-C4F2B33D53DD}"/>
              </a:ext>
            </a:extLst>
          </p:cNvPr>
          <p:cNvSpPr txBox="1"/>
          <p:nvPr/>
        </p:nvSpPr>
        <p:spPr>
          <a:xfrm>
            <a:off x="1135791" y="4874220"/>
            <a:ext cx="1615798" cy="369332"/>
          </a:xfrm>
          <a:prstGeom prst="rect">
            <a:avLst/>
          </a:prstGeom>
          <a:noFill/>
        </p:spPr>
        <p:txBody>
          <a:bodyPr wrap="square" rtlCol="0">
            <a:spAutoFit/>
          </a:bodyPr>
          <a:lstStyle/>
          <a:p>
            <a:r>
              <a:rPr lang="en-IN" dirty="0"/>
              <a:t>Login Page</a:t>
            </a:r>
          </a:p>
        </p:txBody>
      </p:sp>
      <p:pic>
        <p:nvPicPr>
          <p:cNvPr id="2" name="Picture 1">
            <a:extLst>
              <a:ext uri="{FF2B5EF4-FFF2-40B4-BE49-F238E27FC236}">
                <a16:creationId xmlns:a16="http://schemas.microsoft.com/office/drawing/2014/main" id="{DCB054A8-C95D-4D9A-7772-F0A353504A5C}"/>
              </a:ext>
            </a:extLst>
          </p:cNvPr>
          <p:cNvPicPr>
            <a:picLocks noChangeAspect="1"/>
          </p:cNvPicPr>
          <p:nvPr/>
        </p:nvPicPr>
        <p:blipFill>
          <a:blip r:embed="rId3"/>
          <a:stretch>
            <a:fillRect/>
          </a:stretch>
        </p:blipFill>
        <p:spPr>
          <a:xfrm>
            <a:off x="310393" y="1154900"/>
            <a:ext cx="4408234" cy="2347384"/>
          </a:xfrm>
          <a:prstGeom prst="rect">
            <a:avLst/>
          </a:prstGeom>
        </p:spPr>
      </p:pic>
      <p:sp>
        <p:nvSpPr>
          <p:cNvPr id="5" name="object 2">
            <a:extLst>
              <a:ext uri="{FF2B5EF4-FFF2-40B4-BE49-F238E27FC236}">
                <a16:creationId xmlns:a16="http://schemas.microsoft.com/office/drawing/2014/main" id="{ACABDC5F-9F8F-F9EE-A7B0-1D07EAF16EB8}"/>
              </a:ext>
            </a:extLst>
          </p:cNvPr>
          <p:cNvSpPr/>
          <p:nvPr/>
        </p:nvSpPr>
        <p:spPr>
          <a:xfrm>
            <a:off x="0" y="0"/>
            <a:ext cx="9144000" cy="931178"/>
          </a:xfrm>
          <a:custGeom>
            <a:avLst/>
            <a:gdLst/>
            <a:ahLst/>
            <a:cxnLst/>
            <a:rect l="l" t="t" r="r" b="b"/>
            <a:pathLst>
              <a:path w="9144000" h="4655820">
                <a:moveTo>
                  <a:pt x="0" y="4655819"/>
                </a:moveTo>
                <a:lnTo>
                  <a:pt x="9144000" y="4655819"/>
                </a:lnTo>
                <a:lnTo>
                  <a:pt x="9144000" y="0"/>
                </a:lnTo>
                <a:lnTo>
                  <a:pt x="0" y="0"/>
                </a:lnTo>
                <a:lnTo>
                  <a:pt x="0" y="4655819"/>
                </a:lnTo>
                <a:close/>
              </a:path>
            </a:pathLst>
          </a:custGeom>
          <a:solidFill>
            <a:srgbClr val="E9ECED"/>
          </a:solidFill>
        </p:spPr>
        <p:txBody>
          <a:bodyPr wrap="square" lIns="0" tIns="0" rIns="0" bIns="0" rtlCol="0"/>
          <a:lstStyle/>
          <a:p>
            <a:endParaRPr/>
          </a:p>
        </p:txBody>
      </p:sp>
      <p:sp>
        <p:nvSpPr>
          <p:cNvPr id="6" name="TextBox 5">
            <a:extLst>
              <a:ext uri="{FF2B5EF4-FFF2-40B4-BE49-F238E27FC236}">
                <a16:creationId xmlns:a16="http://schemas.microsoft.com/office/drawing/2014/main" id="{BEA682FC-463F-137A-D46F-5CE947E29E5D}"/>
              </a:ext>
            </a:extLst>
          </p:cNvPr>
          <p:cNvSpPr txBox="1"/>
          <p:nvPr/>
        </p:nvSpPr>
        <p:spPr>
          <a:xfrm>
            <a:off x="5700058" y="1959260"/>
            <a:ext cx="2575420" cy="369332"/>
          </a:xfrm>
          <a:prstGeom prst="rect">
            <a:avLst/>
          </a:prstGeom>
          <a:noFill/>
        </p:spPr>
        <p:txBody>
          <a:bodyPr wrap="square" rtlCol="0">
            <a:spAutoFit/>
          </a:bodyPr>
          <a:lstStyle/>
          <a:p>
            <a:r>
              <a:rPr lang="en-IN" dirty="0"/>
              <a:t>Registration Page</a:t>
            </a:r>
          </a:p>
        </p:txBody>
      </p:sp>
    </p:spTree>
    <p:extLst>
      <p:ext uri="{BB962C8B-B14F-4D97-AF65-F5344CB8AC3E}">
        <p14:creationId xmlns:p14="http://schemas.microsoft.com/office/powerpoint/2010/main" val="3920265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5CC5B47-82CE-223A-D3BA-54B994F86497}"/>
              </a:ext>
            </a:extLst>
          </p:cNvPr>
          <p:cNvPicPr>
            <a:picLocks noGrp="1" noChangeAspect="1"/>
          </p:cNvPicPr>
          <p:nvPr>
            <p:ph idx="1"/>
          </p:nvPr>
        </p:nvPicPr>
        <p:blipFill>
          <a:blip r:embed="rId2"/>
          <a:stretch>
            <a:fillRect/>
          </a:stretch>
        </p:blipFill>
        <p:spPr>
          <a:xfrm>
            <a:off x="427839" y="1248651"/>
            <a:ext cx="4598755" cy="2276383"/>
          </a:xfrm>
        </p:spPr>
      </p:pic>
      <p:sp>
        <p:nvSpPr>
          <p:cNvPr id="4" name="Slide Number Placeholder 3">
            <a:extLst>
              <a:ext uri="{FF2B5EF4-FFF2-40B4-BE49-F238E27FC236}">
                <a16:creationId xmlns:a16="http://schemas.microsoft.com/office/drawing/2014/main" id="{7E2046AF-1CF3-D58A-5146-826BB542513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10" name="TextBox 9">
            <a:extLst>
              <a:ext uri="{FF2B5EF4-FFF2-40B4-BE49-F238E27FC236}">
                <a16:creationId xmlns:a16="http://schemas.microsoft.com/office/drawing/2014/main" id="{4501D806-B516-5297-A995-3CD1973215BE}"/>
              </a:ext>
            </a:extLst>
          </p:cNvPr>
          <p:cNvSpPr txBox="1"/>
          <p:nvPr/>
        </p:nvSpPr>
        <p:spPr>
          <a:xfrm>
            <a:off x="5570289" y="2152352"/>
            <a:ext cx="2608976" cy="369332"/>
          </a:xfrm>
          <a:prstGeom prst="rect">
            <a:avLst/>
          </a:prstGeom>
          <a:noFill/>
        </p:spPr>
        <p:txBody>
          <a:bodyPr wrap="square" rtlCol="0">
            <a:spAutoFit/>
          </a:bodyPr>
          <a:lstStyle/>
          <a:p>
            <a:r>
              <a:rPr lang="en-IN" dirty="0"/>
              <a:t>Product Categories </a:t>
            </a:r>
          </a:p>
        </p:txBody>
      </p:sp>
      <p:sp>
        <p:nvSpPr>
          <p:cNvPr id="2" name="object 2">
            <a:extLst>
              <a:ext uri="{FF2B5EF4-FFF2-40B4-BE49-F238E27FC236}">
                <a16:creationId xmlns:a16="http://schemas.microsoft.com/office/drawing/2014/main" id="{E4613BEB-1E74-2D83-2673-187838363B46}"/>
              </a:ext>
            </a:extLst>
          </p:cNvPr>
          <p:cNvSpPr/>
          <p:nvPr/>
        </p:nvSpPr>
        <p:spPr>
          <a:xfrm>
            <a:off x="0" y="0"/>
            <a:ext cx="9144000" cy="931178"/>
          </a:xfrm>
          <a:custGeom>
            <a:avLst/>
            <a:gdLst/>
            <a:ahLst/>
            <a:cxnLst/>
            <a:rect l="l" t="t" r="r" b="b"/>
            <a:pathLst>
              <a:path w="9144000" h="4655820">
                <a:moveTo>
                  <a:pt x="0" y="4655819"/>
                </a:moveTo>
                <a:lnTo>
                  <a:pt x="9144000" y="4655819"/>
                </a:lnTo>
                <a:lnTo>
                  <a:pt x="9144000" y="0"/>
                </a:lnTo>
                <a:lnTo>
                  <a:pt x="0" y="0"/>
                </a:lnTo>
                <a:lnTo>
                  <a:pt x="0" y="4655819"/>
                </a:lnTo>
                <a:close/>
              </a:path>
            </a:pathLst>
          </a:custGeom>
          <a:solidFill>
            <a:srgbClr val="E9ECED"/>
          </a:solidFill>
        </p:spPr>
        <p:txBody>
          <a:bodyPr wrap="square" lIns="0" tIns="0" rIns="0" bIns="0" rtlCol="0"/>
          <a:lstStyle/>
          <a:p>
            <a:endParaRPr/>
          </a:p>
        </p:txBody>
      </p:sp>
      <p:pic>
        <p:nvPicPr>
          <p:cNvPr id="5" name="Picture 4">
            <a:extLst>
              <a:ext uri="{FF2B5EF4-FFF2-40B4-BE49-F238E27FC236}">
                <a16:creationId xmlns:a16="http://schemas.microsoft.com/office/drawing/2014/main" id="{663BE998-BA5E-91FB-5694-7BD79464F82E}"/>
              </a:ext>
            </a:extLst>
          </p:cNvPr>
          <p:cNvPicPr>
            <a:picLocks noChangeAspect="1"/>
          </p:cNvPicPr>
          <p:nvPr/>
        </p:nvPicPr>
        <p:blipFill>
          <a:blip r:embed="rId3"/>
          <a:stretch>
            <a:fillRect/>
          </a:stretch>
        </p:blipFill>
        <p:spPr>
          <a:xfrm>
            <a:off x="3758269" y="3975783"/>
            <a:ext cx="4513278" cy="2276384"/>
          </a:xfrm>
          <a:prstGeom prst="rect">
            <a:avLst/>
          </a:prstGeom>
        </p:spPr>
      </p:pic>
      <p:sp>
        <p:nvSpPr>
          <p:cNvPr id="6" name="TextBox 5">
            <a:extLst>
              <a:ext uri="{FF2B5EF4-FFF2-40B4-BE49-F238E27FC236}">
                <a16:creationId xmlns:a16="http://schemas.microsoft.com/office/drawing/2014/main" id="{B53F8F8F-5498-9C0B-D944-FDCE9FBC6254}"/>
              </a:ext>
            </a:extLst>
          </p:cNvPr>
          <p:cNvSpPr txBox="1"/>
          <p:nvPr/>
        </p:nvSpPr>
        <p:spPr>
          <a:xfrm>
            <a:off x="805343" y="4689446"/>
            <a:ext cx="2432807" cy="369332"/>
          </a:xfrm>
          <a:prstGeom prst="rect">
            <a:avLst/>
          </a:prstGeom>
          <a:noFill/>
        </p:spPr>
        <p:txBody>
          <a:bodyPr wrap="square" rtlCol="0">
            <a:spAutoFit/>
          </a:bodyPr>
          <a:lstStyle/>
          <a:p>
            <a:r>
              <a:rPr lang="en-IN" dirty="0"/>
              <a:t>Product Listing</a:t>
            </a:r>
          </a:p>
        </p:txBody>
      </p:sp>
    </p:spTree>
    <p:extLst>
      <p:ext uri="{BB962C8B-B14F-4D97-AF65-F5344CB8AC3E}">
        <p14:creationId xmlns:p14="http://schemas.microsoft.com/office/powerpoint/2010/main" val="1924899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3ACDF21-CCC6-38F5-83A1-09FF763C0B6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pic>
        <p:nvPicPr>
          <p:cNvPr id="6" name="Picture 5">
            <a:extLst>
              <a:ext uri="{FF2B5EF4-FFF2-40B4-BE49-F238E27FC236}">
                <a16:creationId xmlns:a16="http://schemas.microsoft.com/office/drawing/2014/main" id="{2C97ECD4-1D49-856A-277A-A5D586ED70AC}"/>
              </a:ext>
            </a:extLst>
          </p:cNvPr>
          <p:cNvPicPr>
            <a:picLocks noChangeAspect="1"/>
          </p:cNvPicPr>
          <p:nvPr/>
        </p:nvPicPr>
        <p:blipFill>
          <a:blip r:embed="rId2"/>
          <a:stretch>
            <a:fillRect/>
          </a:stretch>
        </p:blipFill>
        <p:spPr>
          <a:xfrm>
            <a:off x="3960127" y="4056931"/>
            <a:ext cx="4555223" cy="2372809"/>
          </a:xfrm>
          <a:prstGeom prst="rect">
            <a:avLst/>
          </a:prstGeom>
        </p:spPr>
      </p:pic>
      <p:pic>
        <p:nvPicPr>
          <p:cNvPr id="8" name="Picture 7">
            <a:extLst>
              <a:ext uri="{FF2B5EF4-FFF2-40B4-BE49-F238E27FC236}">
                <a16:creationId xmlns:a16="http://schemas.microsoft.com/office/drawing/2014/main" id="{818B3529-A079-02C1-3933-801CE0CA4839}"/>
              </a:ext>
            </a:extLst>
          </p:cNvPr>
          <p:cNvPicPr>
            <a:picLocks noChangeAspect="1"/>
          </p:cNvPicPr>
          <p:nvPr/>
        </p:nvPicPr>
        <p:blipFill>
          <a:blip r:embed="rId3"/>
          <a:stretch>
            <a:fillRect/>
          </a:stretch>
        </p:blipFill>
        <p:spPr>
          <a:xfrm>
            <a:off x="167780" y="1155529"/>
            <a:ext cx="4857223" cy="2553078"/>
          </a:xfrm>
          <a:prstGeom prst="rect">
            <a:avLst/>
          </a:prstGeom>
        </p:spPr>
      </p:pic>
      <p:sp>
        <p:nvSpPr>
          <p:cNvPr id="9" name="TextBox 8">
            <a:extLst>
              <a:ext uri="{FF2B5EF4-FFF2-40B4-BE49-F238E27FC236}">
                <a16:creationId xmlns:a16="http://schemas.microsoft.com/office/drawing/2014/main" id="{620E3849-CD73-9FAB-CD03-1CC72CEF86C9}"/>
              </a:ext>
            </a:extLst>
          </p:cNvPr>
          <p:cNvSpPr txBox="1"/>
          <p:nvPr/>
        </p:nvSpPr>
        <p:spPr>
          <a:xfrm>
            <a:off x="6237739" y="2124722"/>
            <a:ext cx="1211686" cy="369332"/>
          </a:xfrm>
          <a:prstGeom prst="rect">
            <a:avLst/>
          </a:prstGeom>
          <a:noFill/>
        </p:spPr>
        <p:txBody>
          <a:bodyPr wrap="square" rtlCol="0">
            <a:spAutoFit/>
          </a:bodyPr>
          <a:lstStyle/>
          <a:p>
            <a:r>
              <a:rPr lang="en-IN" dirty="0"/>
              <a:t>Cart Page</a:t>
            </a:r>
          </a:p>
        </p:txBody>
      </p:sp>
      <p:sp>
        <p:nvSpPr>
          <p:cNvPr id="10" name="TextBox 9">
            <a:extLst>
              <a:ext uri="{FF2B5EF4-FFF2-40B4-BE49-F238E27FC236}">
                <a16:creationId xmlns:a16="http://schemas.microsoft.com/office/drawing/2014/main" id="{B9A05D47-BAFA-8DA2-B9D2-11047D7F6B75}"/>
              </a:ext>
            </a:extLst>
          </p:cNvPr>
          <p:cNvSpPr txBox="1"/>
          <p:nvPr/>
        </p:nvSpPr>
        <p:spPr>
          <a:xfrm>
            <a:off x="1468597" y="4999839"/>
            <a:ext cx="2491530" cy="369332"/>
          </a:xfrm>
          <a:prstGeom prst="rect">
            <a:avLst/>
          </a:prstGeom>
          <a:noFill/>
        </p:spPr>
        <p:txBody>
          <a:bodyPr wrap="square" rtlCol="0">
            <a:spAutoFit/>
          </a:bodyPr>
          <a:lstStyle/>
          <a:p>
            <a:r>
              <a:rPr lang="en-IN" dirty="0"/>
              <a:t>Review Page</a:t>
            </a:r>
          </a:p>
        </p:txBody>
      </p:sp>
      <p:sp>
        <p:nvSpPr>
          <p:cNvPr id="2" name="object 2">
            <a:extLst>
              <a:ext uri="{FF2B5EF4-FFF2-40B4-BE49-F238E27FC236}">
                <a16:creationId xmlns:a16="http://schemas.microsoft.com/office/drawing/2014/main" id="{8FB86003-A892-30E9-2229-6A612D112E76}"/>
              </a:ext>
            </a:extLst>
          </p:cNvPr>
          <p:cNvSpPr/>
          <p:nvPr/>
        </p:nvSpPr>
        <p:spPr>
          <a:xfrm>
            <a:off x="0" y="0"/>
            <a:ext cx="9144000" cy="931178"/>
          </a:xfrm>
          <a:custGeom>
            <a:avLst/>
            <a:gdLst/>
            <a:ahLst/>
            <a:cxnLst/>
            <a:rect l="l" t="t" r="r" b="b"/>
            <a:pathLst>
              <a:path w="9144000" h="4655820">
                <a:moveTo>
                  <a:pt x="0" y="4655819"/>
                </a:moveTo>
                <a:lnTo>
                  <a:pt x="9144000" y="4655819"/>
                </a:lnTo>
                <a:lnTo>
                  <a:pt x="9144000" y="0"/>
                </a:lnTo>
                <a:lnTo>
                  <a:pt x="0" y="0"/>
                </a:lnTo>
                <a:lnTo>
                  <a:pt x="0" y="4655819"/>
                </a:lnTo>
                <a:close/>
              </a:path>
            </a:pathLst>
          </a:custGeom>
          <a:solidFill>
            <a:srgbClr val="E9ECED"/>
          </a:solidFill>
        </p:spPr>
        <p:txBody>
          <a:bodyPr wrap="square" lIns="0" tIns="0" rIns="0" bIns="0" rtlCol="0"/>
          <a:lstStyle/>
          <a:p>
            <a:endParaRPr/>
          </a:p>
        </p:txBody>
      </p:sp>
    </p:spTree>
    <p:extLst>
      <p:ext uri="{BB962C8B-B14F-4D97-AF65-F5344CB8AC3E}">
        <p14:creationId xmlns:p14="http://schemas.microsoft.com/office/powerpoint/2010/main" val="2013776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2105CB-9D29-4B9C-295B-E2873AFC1614}"/>
              </a:ext>
            </a:extLst>
          </p:cNvPr>
          <p:cNvSpPr>
            <a:spLocks noGrp="1"/>
          </p:cNvSpPr>
          <p:nvPr>
            <p:ph idx="1"/>
          </p:nvPr>
        </p:nvSpPr>
        <p:spPr>
          <a:xfrm>
            <a:off x="285750" y="1905000"/>
            <a:ext cx="8229600" cy="4451351"/>
          </a:xfrm>
        </p:spPr>
        <p:txBody>
          <a:bodyPr>
            <a:normAutofit/>
          </a:bodyPr>
          <a:lstStyle/>
          <a:p>
            <a:r>
              <a:rPr lang="en-US" sz="1600" dirty="0">
                <a:cs typeface="Times New Roman" panose="02020603050405020304" pitchFamily="18" charset="0"/>
              </a:rPr>
              <a:t>Abstract</a:t>
            </a:r>
          </a:p>
          <a:p>
            <a:r>
              <a:rPr lang="en-US" sz="1600" dirty="0">
                <a:cs typeface="Times New Roman" panose="02020603050405020304" pitchFamily="18" charset="0"/>
              </a:rPr>
              <a:t>Literature Survey</a:t>
            </a:r>
          </a:p>
          <a:p>
            <a:r>
              <a:rPr lang="en-US" sz="1600" dirty="0">
                <a:cs typeface="Times New Roman" panose="02020603050405020304" pitchFamily="18" charset="0"/>
              </a:rPr>
              <a:t>Problems with Existing Systems</a:t>
            </a:r>
          </a:p>
          <a:p>
            <a:r>
              <a:rPr lang="en-IN" sz="1600" dirty="0">
                <a:cs typeface="Times New Roman" panose="02020603050405020304" pitchFamily="18" charset="0"/>
              </a:rPr>
              <a:t>Proposed System</a:t>
            </a:r>
            <a:endParaRPr lang="en-US" sz="1600" dirty="0">
              <a:cs typeface="Times New Roman" panose="02020603050405020304" pitchFamily="18" charset="0"/>
            </a:endParaRPr>
          </a:p>
          <a:p>
            <a:r>
              <a:rPr lang="en-US" altLang="en-US" sz="1600" dirty="0">
                <a:cs typeface="Times New Roman" panose="02020603050405020304" pitchFamily="18" charset="0"/>
              </a:rPr>
              <a:t>Problem Identification and Description</a:t>
            </a:r>
            <a:endParaRPr lang="en-IN" altLang="en-US" sz="1600" dirty="0">
              <a:cs typeface="Times New Roman" panose="02020603050405020304" pitchFamily="18" charset="0"/>
            </a:endParaRPr>
          </a:p>
          <a:p>
            <a:r>
              <a:rPr lang="en-US" altLang="en-US" sz="1600" dirty="0">
                <a:cs typeface="Times New Roman" panose="02020603050405020304" pitchFamily="18" charset="0"/>
              </a:rPr>
              <a:t>Requirements</a:t>
            </a:r>
            <a:endParaRPr lang="en-IN" altLang="en-US" sz="1600" dirty="0">
              <a:cs typeface="Times New Roman" panose="02020603050405020304" pitchFamily="18" charset="0"/>
            </a:endParaRPr>
          </a:p>
          <a:p>
            <a:r>
              <a:rPr lang="en-US" sz="1600" dirty="0">
                <a:cs typeface="Times New Roman" panose="02020603050405020304" pitchFamily="18" charset="0"/>
              </a:rPr>
              <a:t>Architecture Diagrams</a:t>
            </a:r>
          </a:p>
          <a:p>
            <a:r>
              <a:rPr lang="en-US" sz="1600" dirty="0">
                <a:cs typeface="Times New Roman" panose="02020603050405020304" pitchFamily="18" charset="0"/>
              </a:rPr>
              <a:t>UML Diagrams</a:t>
            </a:r>
          </a:p>
          <a:p>
            <a:r>
              <a:rPr lang="en-US" sz="1600" dirty="0">
                <a:cs typeface="Times New Roman" panose="02020603050405020304" pitchFamily="18" charset="0"/>
              </a:rPr>
              <a:t>Modules and Algorithm Description</a:t>
            </a:r>
          </a:p>
          <a:p>
            <a:r>
              <a:rPr lang="en-US" sz="1600" dirty="0">
                <a:cs typeface="Times New Roman" panose="02020603050405020304" pitchFamily="18" charset="0"/>
              </a:rPr>
              <a:t>Performance Measure/Evaluation</a:t>
            </a:r>
          </a:p>
          <a:p>
            <a:r>
              <a:rPr lang="en-IN" sz="1600" dirty="0">
                <a:cs typeface="Times New Roman" panose="02020603050405020304" pitchFamily="18" charset="0"/>
              </a:rPr>
              <a:t>Result and Analysis</a:t>
            </a:r>
          </a:p>
          <a:p>
            <a:r>
              <a:rPr lang="en-IN" sz="1600" dirty="0">
                <a:cs typeface="Times New Roman" panose="02020603050405020304" pitchFamily="18" charset="0"/>
              </a:rPr>
              <a:t>Journal/Conference Paper Publication Details</a:t>
            </a: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7B89549-6A1A-4EB4-BCD0-9ABA4579494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5" name="object 2">
            <a:extLst>
              <a:ext uri="{FF2B5EF4-FFF2-40B4-BE49-F238E27FC236}">
                <a16:creationId xmlns:a16="http://schemas.microsoft.com/office/drawing/2014/main" id="{0FFC0038-11E4-89AD-280F-9C329D1F36EE}"/>
              </a:ext>
            </a:extLst>
          </p:cNvPr>
          <p:cNvSpPr/>
          <p:nvPr/>
        </p:nvSpPr>
        <p:spPr>
          <a:xfrm>
            <a:off x="0" y="0"/>
            <a:ext cx="9144000" cy="931178"/>
          </a:xfrm>
          <a:custGeom>
            <a:avLst/>
            <a:gdLst/>
            <a:ahLst/>
            <a:cxnLst/>
            <a:rect l="l" t="t" r="r" b="b"/>
            <a:pathLst>
              <a:path w="9144000" h="4655820">
                <a:moveTo>
                  <a:pt x="0" y="4655819"/>
                </a:moveTo>
                <a:lnTo>
                  <a:pt x="9144000" y="4655819"/>
                </a:lnTo>
                <a:lnTo>
                  <a:pt x="9144000" y="0"/>
                </a:lnTo>
                <a:lnTo>
                  <a:pt x="0" y="0"/>
                </a:lnTo>
                <a:lnTo>
                  <a:pt x="0" y="4655819"/>
                </a:lnTo>
                <a:close/>
              </a:path>
            </a:pathLst>
          </a:custGeom>
          <a:solidFill>
            <a:srgbClr val="E9ECED"/>
          </a:solidFill>
        </p:spPr>
        <p:txBody>
          <a:bodyPr wrap="square" lIns="0" tIns="0" rIns="0" bIns="0" rtlCol="0"/>
          <a:lstStyle/>
          <a:p>
            <a:endParaRPr/>
          </a:p>
        </p:txBody>
      </p:sp>
      <p:sp>
        <p:nvSpPr>
          <p:cNvPr id="8" name="Title 1">
            <a:extLst>
              <a:ext uri="{FF2B5EF4-FFF2-40B4-BE49-F238E27FC236}">
                <a16:creationId xmlns:a16="http://schemas.microsoft.com/office/drawing/2014/main" id="{0EE02063-982D-3DF1-5F26-ED5B619258CC}"/>
              </a:ext>
            </a:extLst>
          </p:cNvPr>
          <p:cNvSpPr txBox="1">
            <a:spLocks/>
          </p:cNvSpPr>
          <p:nvPr/>
        </p:nvSpPr>
        <p:spPr>
          <a:xfrm>
            <a:off x="457200" y="233362"/>
            <a:ext cx="8229600" cy="58261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3200" b="1">
                <a:latin typeface="+mn-lt"/>
                <a:cs typeface="Times New Roman" panose="02020603050405020304" pitchFamily="18" charset="0"/>
                <a:sym typeface="+mn-ea"/>
              </a:rPr>
              <a:t>Table of Contents</a:t>
            </a:r>
            <a:endParaRPr lang="en-IN" sz="3200" dirty="0">
              <a:latin typeface="+mn-lt"/>
              <a:cs typeface="Times New Roman" panose="02020603050405020304" pitchFamily="18" charset="0"/>
            </a:endParaRPr>
          </a:p>
        </p:txBody>
      </p:sp>
      <p:grpSp>
        <p:nvGrpSpPr>
          <p:cNvPr id="9" name="object 4">
            <a:extLst>
              <a:ext uri="{FF2B5EF4-FFF2-40B4-BE49-F238E27FC236}">
                <a16:creationId xmlns:a16="http://schemas.microsoft.com/office/drawing/2014/main" id="{E94DB392-01F2-8315-6F2F-D006904EFA64}"/>
              </a:ext>
            </a:extLst>
          </p:cNvPr>
          <p:cNvGrpSpPr/>
          <p:nvPr/>
        </p:nvGrpSpPr>
        <p:grpSpPr>
          <a:xfrm>
            <a:off x="457200" y="1315828"/>
            <a:ext cx="1178052" cy="87522"/>
            <a:chOff x="830580" y="1191767"/>
            <a:chExt cx="745490" cy="45720"/>
          </a:xfrm>
        </p:grpSpPr>
        <p:sp>
          <p:nvSpPr>
            <p:cNvPr id="10" name="object 5">
              <a:extLst>
                <a:ext uri="{FF2B5EF4-FFF2-40B4-BE49-F238E27FC236}">
                  <a16:creationId xmlns:a16="http://schemas.microsoft.com/office/drawing/2014/main" id="{302D9673-AC11-F8CF-7581-0E55DED2C007}"/>
                </a:ext>
              </a:extLst>
            </p:cNvPr>
            <p:cNvSpPr/>
            <p:nvPr/>
          </p:nvSpPr>
          <p:spPr>
            <a:xfrm>
              <a:off x="1203960" y="1191767"/>
              <a:ext cx="372110" cy="45720"/>
            </a:xfrm>
            <a:custGeom>
              <a:avLst/>
              <a:gdLst/>
              <a:ahLst/>
              <a:cxnLst/>
              <a:rect l="l" t="t" r="r" b="b"/>
              <a:pathLst>
                <a:path w="372109" h="45719">
                  <a:moveTo>
                    <a:pt x="371856" y="0"/>
                  </a:moveTo>
                  <a:lnTo>
                    <a:pt x="0" y="0"/>
                  </a:lnTo>
                  <a:lnTo>
                    <a:pt x="0" y="45720"/>
                  </a:lnTo>
                  <a:lnTo>
                    <a:pt x="371856" y="45720"/>
                  </a:lnTo>
                  <a:lnTo>
                    <a:pt x="371856" y="0"/>
                  </a:lnTo>
                  <a:close/>
                </a:path>
              </a:pathLst>
            </a:custGeom>
            <a:solidFill>
              <a:srgbClr val="EB5500"/>
            </a:solidFill>
          </p:spPr>
          <p:txBody>
            <a:bodyPr wrap="square" lIns="0" tIns="0" rIns="0" bIns="0" rtlCol="0"/>
            <a:lstStyle/>
            <a:p>
              <a:endParaRPr dirty="0"/>
            </a:p>
          </p:txBody>
        </p:sp>
        <p:sp>
          <p:nvSpPr>
            <p:cNvPr id="11" name="object 6">
              <a:extLst>
                <a:ext uri="{FF2B5EF4-FFF2-40B4-BE49-F238E27FC236}">
                  <a16:creationId xmlns:a16="http://schemas.microsoft.com/office/drawing/2014/main" id="{A6C83CCA-C24A-CAB7-CE3A-D3D58D9EB1E2}"/>
                </a:ext>
              </a:extLst>
            </p:cNvPr>
            <p:cNvSpPr/>
            <p:nvPr/>
          </p:nvSpPr>
          <p:spPr>
            <a:xfrm>
              <a:off x="830580" y="1191767"/>
              <a:ext cx="376555" cy="45720"/>
            </a:xfrm>
            <a:custGeom>
              <a:avLst/>
              <a:gdLst/>
              <a:ahLst/>
              <a:cxnLst/>
              <a:rect l="l" t="t" r="r" b="b"/>
              <a:pathLst>
                <a:path w="376555" h="45719">
                  <a:moveTo>
                    <a:pt x="376428" y="0"/>
                  </a:moveTo>
                  <a:lnTo>
                    <a:pt x="0" y="0"/>
                  </a:lnTo>
                  <a:lnTo>
                    <a:pt x="0" y="45720"/>
                  </a:lnTo>
                  <a:lnTo>
                    <a:pt x="376428" y="45720"/>
                  </a:lnTo>
                  <a:lnTo>
                    <a:pt x="376428" y="0"/>
                  </a:lnTo>
                  <a:close/>
                </a:path>
              </a:pathLst>
            </a:custGeom>
            <a:solidFill>
              <a:srgbClr val="1A9987"/>
            </a:solidFill>
          </p:spPr>
          <p:txBody>
            <a:bodyPr wrap="square" lIns="0" tIns="0" rIns="0" bIns="0" rtlCol="0"/>
            <a:lstStyle/>
            <a:p>
              <a:endParaRPr dirty="0"/>
            </a:p>
          </p:txBody>
        </p:sp>
      </p:grpSp>
    </p:spTree>
    <p:extLst>
      <p:ext uri="{BB962C8B-B14F-4D97-AF65-F5344CB8AC3E}">
        <p14:creationId xmlns:p14="http://schemas.microsoft.com/office/powerpoint/2010/main" val="3013967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A07881F-6600-64BC-DFE7-7C7849EAFA8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6" name="Picture 5">
            <a:extLst>
              <a:ext uri="{FF2B5EF4-FFF2-40B4-BE49-F238E27FC236}">
                <a16:creationId xmlns:a16="http://schemas.microsoft.com/office/drawing/2014/main" id="{2C32F67B-A294-16A2-C4B1-5C6C8D6D6A5A}"/>
              </a:ext>
            </a:extLst>
          </p:cNvPr>
          <p:cNvPicPr>
            <a:picLocks noChangeAspect="1"/>
          </p:cNvPicPr>
          <p:nvPr/>
        </p:nvPicPr>
        <p:blipFill>
          <a:blip r:embed="rId2"/>
          <a:stretch>
            <a:fillRect/>
          </a:stretch>
        </p:blipFill>
        <p:spPr>
          <a:xfrm>
            <a:off x="367211" y="1193237"/>
            <a:ext cx="4929392" cy="2430807"/>
          </a:xfrm>
          <a:prstGeom prst="rect">
            <a:avLst/>
          </a:prstGeom>
        </p:spPr>
      </p:pic>
      <p:pic>
        <p:nvPicPr>
          <p:cNvPr id="8" name="Picture 7">
            <a:extLst>
              <a:ext uri="{FF2B5EF4-FFF2-40B4-BE49-F238E27FC236}">
                <a16:creationId xmlns:a16="http://schemas.microsoft.com/office/drawing/2014/main" id="{0EFEED66-204C-48CC-C8F5-F831A804229C}"/>
              </a:ext>
            </a:extLst>
          </p:cNvPr>
          <p:cNvPicPr>
            <a:picLocks noChangeAspect="1"/>
          </p:cNvPicPr>
          <p:nvPr/>
        </p:nvPicPr>
        <p:blipFill>
          <a:blip r:embed="rId3"/>
          <a:stretch>
            <a:fillRect/>
          </a:stretch>
        </p:blipFill>
        <p:spPr>
          <a:xfrm>
            <a:off x="3900881" y="4034696"/>
            <a:ext cx="4614469" cy="2321655"/>
          </a:xfrm>
          <a:prstGeom prst="rect">
            <a:avLst/>
          </a:prstGeom>
        </p:spPr>
      </p:pic>
      <p:sp>
        <p:nvSpPr>
          <p:cNvPr id="9" name="TextBox 8">
            <a:extLst>
              <a:ext uri="{FF2B5EF4-FFF2-40B4-BE49-F238E27FC236}">
                <a16:creationId xmlns:a16="http://schemas.microsoft.com/office/drawing/2014/main" id="{CDECE795-0B64-B1DB-8B1E-1CF2E4EF19D5}"/>
              </a:ext>
            </a:extLst>
          </p:cNvPr>
          <p:cNvSpPr txBox="1"/>
          <p:nvPr/>
        </p:nvSpPr>
        <p:spPr>
          <a:xfrm>
            <a:off x="6040074" y="2126284"/>
            <a:ext cx="2357305" cy="369332"/>
          </a:xfrm>
          <a:prstGeom prst="rect">
            <a:avLst/>
          </a:prstGeom>
          <a:noFill/>
        </p:spPr>
        <p:txBody>
          <a:bodyPr wrap="square" rtlCol="0">
            <a:spAutoFit/>
          </a:bodyPr>
          <a:lstStyle/>
          <a:p>
            <a:r>
              <a:rPr lang="en-IN" dirty="0"/>
              <a:t>Category Addition</a:t>
            </a:r>
          </a:p>
        </p:txBody>
      </p:sp>
      <p:sp>
        <p:nvSpPr>
          <p:cNvPr id="2" name="object 2">
            <a:extLst>
              <a:ext uri="{FF2B5EF4-FFF2-40B4-BE49-F238E27FC236}">
                <a16:creationId xmlns:a16="http://schemas.microsoft.com/office/drawing/2014/main" id="{39F7843E-E2A1-E528-E2D9-A2B42681B4B3}"/>
              </a:ext>
            </a:extLst>
          </p:cNvPr>
          <p:cNvSpPr/>
          <p:nvPr/>
        </p:nvSpPr>
        <p:spPr>
          <a:xfrm>
            <a:off x="0" y="0"/>
            <a:ext cx="9144000" cy="931178"/>
          </a:xfrm>
          <a:custGeom>
            <a:avLst/>
            <a:gdLst/>
            <a:ahLst/>
            <a:cxnLst/>
            <a:rect l="l" t="t" r="r" b="b"/>
            <a:pathLst>
              <a:path w="9144000" h="4655820">
                <a:moveTo>
                  <a:pt x="0" y="4655819"/>
                </a:moveTo>
                <a:lnTo>
                  <a:pt x="9144000" y="4655819"/>
                </a:lnTo>
                <a:lnTo>
                  <a:pt x="9144000" y="0"/>
                </a:lnTo>
                <a:lnTo>
                  <a:pt x="0" y="0"/>
                </a:lnTo>
                <a:lnTo>
                  <a:pt x="0" y="4655819"/>
                </a:lnTo>
                <a:close/>
              </a:path>
            </a:pathLst>
          </a:custGeom>
          <a:solidFill>
            <a:srgbClr val="E9ECED"/>
          </a:solidFill>
        </p:spPr>
        <p:txBody>
          <a:bodyPr wrap="square" lIns="0" tIns="0" rIns="0" bIns="0" rtlCol="0"/>
          <a:lstStyle/>
          <a:p>
            <a:endParaRPr/>
          </a:p>
        </p:txBody>
      </p:sp>
      <p:sp>
        <p:nvSpPr>
          <p:cNvPr id="3" name="TextBox 2">
            <a:extLst>
              <a:ext uri="{FF2B5EF4-FFF2-40B4-BE49-F238E27FC236}">
                <a16:creationId xmlns:a16="http://schemas.microsoft.com/office/drawing/2014/main" id="{951B0E26-5E85-CDF6-0550-FED1CB88D1CE}"/>
              </a:ext>
            </a:extLst>
          </p:cNvPr>
          <p:cNvSpPr txBox="1"/>
          <p:nvPr/>
        </p:nvSpPr>
        <p:spPr>
          <a:xfrm>
            <a:off x="771788" y="5075339"/>
            <a:ext cx="2525085" cy="369332"/>
          </a:xfrm>
          <a:prstGeom prst="rect">
            <a:avLst/>
          </a:prstGeom>
          <a:noFill/>
        </p:spPr>
        <p:txBody>
          <a:bodyPr wrap="square" rtlCol="0">
            <a:spAutoFit/>
          </a:bodyPr>
          <a:lstStyle/>
          <a:p>
            <a:r>
              <a:rPr lang="en-IN" dirty="0"/>
              <a:t>Brand Registration</a:t>
            </a:r>
          </a:p>
        </p:txBody>
      </p:sp>
    </p:spTree>
    <p:extLst>
      <p:ext uri="{BB962C8B-B14F-4D97-AF65-F5344CB8AC3E}">
        <p14:creationId xmlns:p14="http://schemas.microsoft.com/office/powerpoint/2010/main" val="1880718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88E911-18F0-4436-B9EA-D7715BA4060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6" name="TextBox 5">
            <a:extLst>
              <a:ext uri="{FF2B5EF4-FFF2-40B4-BE49-F238E27FC236}">
                <a16:creationId xmlns:a16="http://schemas.microsoft.com/office/drawing/2014/main" id="{2C1A60B6-0E80-8419-0CAD-2A9AC0432D1E}"/>
              </a:ext>
            </a:extLst>
          </p:cNvPr>
          <p:cNvSpPr txBox="1"/>
          <p:nvPr/>
        </p:nvSpPr>
        <p:spPr>
          <a:xfrm>
            <a:off x="440423" y="1628894"/>
            <a:ext cx="2910840" cy="523220"/>
          </a:xfrm>
          <a:prstGeom prst="rect">
            <a:avLst/>
          </a:prstGeom>
          <a:noFill/>
        </p:spPr>
        <p:txBody>
          <a:bodyPr wrap="square">
            <a:spAutoFit/>
          </a:bodyPr>
          <a:lstStyle/>
          <a:p>
            <a:r>
              <a:rPr lang="en-IN" sz="2800" b="1" dirty="0">
                <a:latin typeface="+mj-lt"/>
                <a:cs typeface="Times New Roman" panose="02020603050405020304" pitchFamily="18" charset="0"/>
              </a:rPr>
              <a:t>Result and Analysis</a:t>
            </a:r>
          </a:p>
        </p:txBody>
      </p:sp>
      <p:sp>
        <p:nvSpPr>
          <p:cNvPr id="7" name="object 2">
            <a:extLst>
              <a:ext uri="{FF2B5EF4-FFF2-40B4-BE49-F238E27FC236}">
                <a16:creationId xmlns:a16="http://schemas.microsoft.com/office/drawing/2014/main" id="{F91241F3-DDF6-9B7D-BBED-6DEA94A73D82}"/>
              </a:ext>
            </a:extLst>
          </p:cNvPr>
          <p:cNvSpPr/>
          <p:nvPr/>
        </p:nvSpPr>
        <p:spPr>
          <a:xfrm>
            <a:off x="0" y="6727"/>
            <a:ext cx="9144000" cy="931178"/>
          </a:xfrm>
          <a:custGeom>
            <a:avLst/>
            <a:gdLst/>
            <a:ahLst/>
            <a:cxnLst/>
            <a:rect l="l" t="t" r="r" b="b"/>
            <a:pathLst>
              <a:path w="9144000" h="4655820">
                <a:moveTo>
                  <a:pt x="0" y="4655819"/>
                </a:moveTo>
                <a:lnTo>
                  <a:pt x="9144000" y="4655819"/>
                </a:lnTo>
                <a:lnTo>
                  <a:pt x="9144000" y="0"/>
                </a:lnTo>
                <a:lnTo>
                  <a:pt x="0" y="0"/>
                </a:lnTo>
                <a:lnTo>
                  <a:pt x="0" y="4655819"/>
                </a:lnTo>
                <a:close/>
              </a:path>
            </a:pathLst>
          </a:custGeom>
          <a:solidFill>
            <a:srgbClr val="E9ECED"/>
          </a:solidFill>
        </p:spPr>
        <p:txBody>
          <a:bodyPr wrap="square" lIns="0" tIns="0" rIns="0" bIns="0" rtlCol="0"/>
          <a:lstStyle/>
          <a:p>
            <a:endParaRPr/>
          </a:p>
        </p:txBody>
      </p:sp>
      <p:grpSp>
        <p:nvGrpSpPr>
          <p:cNvPr id="8" name="object 4">
            <a:extLst>
              <a:ext uri="{FF2B5EF4-FFF2-40B4-BE49-F238E27FC236}">
                <a16:creationId xmlns:a16="http://schemas.microsoft.com/office/drawing/2014/main" id="{B06B63E4-42E2-B40D-5189-DCE0E04767D4}"/>
              </a:ext>
            </a:extLst>
          </p:cNvPr>
          <p:cNvGrpSpPr/>
          <p:nvPr/>
        </p:nvGrpSpPr>
        <p:grpSpPr>
          <a:xfrm>
            <a:off x="440423" y="1250001"/>
            <a:ext cx="1178052" cy="87522"/>
            <a:chOff x="830580" y="1191767"/>
            <a:chExt cx="745490" cy="45720"/>
          </a:xfrm>
        </p:grpSpPr>
        <p:sp>
          <p:nvSpPr>
            <p:cNvPr id="9" name="object 5">
              <a:extLst>
                <a:ext uri="{FF2B5EF4-FFF2-40B4-BE49-F238E27FC236}">
                  <a16:creationId xmlns:a16="http://schemas.microsoft.com/office/drawing/2014/main" id="{B1CD2FEF-14FD-3173-96BF-42F2284AAE22}"/>
                </a:ext>
              </a:extLst>
            </p:cNvPr>
            <p:cNvSpPr/>
            <p:nvPr/>
          </p:nvSpPr>
          <p:spPr>
            <a:xfrm>
              <a:off x="1203960" y="1191767"/>
              <a:ext cx="372110" cy="45720"/>
            </a:xfrm>
            <a:custGeom>
              <a:avLst/>
              <a:gdLst/>
              <a:ahLst/>
              <a:cxnLst/>
              <a:rect l="l" t="t" r="r" b="b"/>
              <a:pathLst>
                <a:path w="372109" h="45719">
                  <a:moveTo>
                    <a:pt x="371856" y="0"/>
                  </a:moveTo>
                  <a:lnTo>
                    <a:pt x="0" y="0"/>
                  </a:lnTo>
                  <a:lnTo>
                    <a:pt x="0" y="45720"/>
                  </a:lnTo>
                  <a:lnTo>
                    <a:pt x="371856" y="45720"/>
                  </a:lnTo>
                  <a:lnTo>
                    <a:pt x="371856" y="0"/>
                  </a:lnTo>
                  <a:close/>
                </a:path>
              </a:pathLst>
            </a:custGeom>
            <a:solidFill>
              <a:srgbClr val="EB5500"/>
            </a:solidFill>
          </p:spPr>
          <p:txBody>
            <a:bodyPr wrap="square" lIns="0" tIns="0" rIns="0" bIns="0" rtlCol="0"/>
            <a:lstStyle/>
            <a:p>
              <a:endParaRPr dirty="0"/>
            </a:p>
          </p:txBody>
        </p:sp>
        <p:sp>
          <p:nvSpPr>
            <p:cNvPr id="10" name="object 6">
              <a:extLst>
                <a:ext uri="{FF2B5EF4-FFF2-40B4-BE49-F238E27FC236}">
                  <a16:creationId xmlns:a16="http://schemas.microsoft.com/office/drawing/2014/main" id="{812F0827-38EF-5420-7C34-0D63DEB9B24C}"/>
                </a:ext>
              </a:extLst>
            </p:cNvPr>
            <p:cNvSpPr/>
            <p:nvPr/>
          </p:nvSpPr>
          <p:spPr>
            <a:xfrm>
              <a:off x="830580" y="1191767"/>
              <a:ext cx="376555" cy="45720"/>
            </a:xfrm>
            <a:custGeom>
              <a:avLst/>
              <a:gdLst/>
              <a:ahLst/>
              <a:cxnLst/>
              <a:rect l="l" t="t" r="r" b="b"/>
              <a:pathLst>
                <a:path w="376555" h="45719">
                  <a:moveTo>
                    <a:pt x="376428" y="0"/>
                  </a:moveTo>
                  <a:lnTo>
                    <a:pt x="0" y="0"/>
                  </a:lnTo>
                  <a:lnTo>
                    <a:pt x="0" y="45720"/>
                  </a:lnTo>
                  <a:lnTo>
                    <a:pt x="376428" y="45720"/>
                  </a:lnTo>
                  <a:lnTo>
                    <a:pt x="376428" y="0"/>
                  </a:lnTo>
                  <a:close/>
                </a:path>
              </a:pathLst>
            </a:custGeom>
            <a:solidFill>
              <a:srgbClr val="1A9987"/>
            </a:solidFill>
          </p:spPr>
          <p:txBody>
            <a:bodyPr wrap="square" lIns="0" tIns="0" rIns="0" bIns="0" rtlCol="0"/>
            <a:lstStyle/>
            <a:p>
              <a:endParaRPr dirty="0"/>
            </a:p>
          </p:txBody>
        </p:sp>
      </p:grpSp>
      <p:sp>
        <p:nvSpPr>
          <p:cNvPr id="14" name="TextBox 13">
            <a:extLst>
              <a:ext uri="{FF2B5EF4-FFF2-40B4-BE49-F238E27FC236}">
                <a16:creationId xmlns:a16="http://schemas.microsoft.com/office/drawing/2014/main" id="{E00FD052-1BD4-E56A-3963-CA6F57E1E935}"/>
              </a:ext>
            </a:extLst>
          </p:cNvPr>
          <p:cNvSpPr txBox="1"/>
          <p:nvPr/>
        </p:nvSpPr>
        <p:spPr>
          <a:xfrm>
            <a:off x="253628" y="2509923"/>
            <a:ext cx="8449949" cy="2967607"/>
          </a:xfrm>
          <a:prstGeom prst="rect">
            <a:avLst/>
          </a:prstGeom>
          <a:noFill/>
        </p:spPr>
        <p:txBody>
          <a:bodyPr wrap="square" rtlCol="0">
            <a:spAutoFit/>
          </a:bodyPr>
          <a:lstStyle/>
          <a:p>
            <a:pPr marL="285750" marR="320675" indent="-285750" algn="just">
              <a:lnSpc>
                <a:spcPct val="150000"/>
              </a:lnSpc>
              <a:spcBef>
                <a:spcPts val="1140"/>
              </a:spcBef>
              <a:spcAft>
                <a:spcPts val="0"/>
              </a:spcAft>
              <a:buFont typeface="Arial" panose="020B0604020202020204" pitchFamily="34" charset="0"/>
              <a:buChar char="•"/>
            </a:pPr>
            <a:r>
              <a:rPr lang="en-US" sz="1500" dirty="0">
                <a:effectLst/>
                <a:ea typeface="Calibri" panose="020F0502020204030204" pitchFamily="34" charset="0"/>
              </a:rPr>
              <a:t>The</a:t>
            </a:r>
            <a:r>
              <a:rPr lang="en-US" sz="1500" spc="5" dirty="0">
                <a:effectLst/>
                <a:ea typeface="Calibri" panose="020F0502020204030204" pitchFamily="34" charset="0"/>
              </a:rPr>
              <a:t> </a:t>
            </a:r>
            <a:r>
              <a:rPr lang="en-US" sz="1500" dirty="0">
                <a:effectLst/>
                <a:ea typeface="Calibri" panose="020F0502020204030204" pitchFamily="34" charset="0"/>
              </a:rPr>
              <a:t>vehicle</a:t>
            </a:r>
            <a:r>
              <a:rPr lang="en-US" sz="1500" spc="5" dirty="0">
                <a:effectLst/>
                <a:ea typeface="Calibri" panose="020F0502020204030204" pitchFamily="34" charset="0"/>
              </a:rPr>
              <a:t> </a:t>
            </a:r>
            <a:r>
              <a:rPr lang="en-US" sz="1500" dirty="0">
                <a:effectLst/>
                <a:ea typeface="Calibri" panose="020F0502020204030204" pitchFamily="34" charset="0"/>
              </a:rPr>
              <a:t>monitoring</a:t>
            </a:r>
            <a:r>
              <a:rPr lang="en-US" sz="1500" spc="5" dirty="0">
                <a:effectLst/>
                <a:ea typeface="Calibri" panose="020F0502020204030204" pitchFamily="34" charset="0"/>
              </a:rPr>
              <a:t> </a:t>
            </a:r>
            <a:r>
              <a:rPr lang="en-US" sz="1500" dirty="0">
                <a:effectLst/>
                <a:ea typeface="Calibri" panose="020F0502020204030204" pitchFamily="34" charset="0"/>
              </a:rPr>
              <a:t>system</a:t>
            </a:r>
            <a:r>
              <a:rPr lang="en-US" sz="1500" spc="5" dirty="0">
                <a:effectLst/>
                <a:ea typeface="Calibri" panose="020F0502020204030204" pitchFamily="34" charset="0"/>
              </a:rPr>
              <a:t> </a:t>
            </a:r>
            <a:r>
              <a:rPr lang="en-US" sz="1500" dirty="0">
                <a:effectLst/>
                <a:ea typeface="Calibri" panose="020F0502020204030204" pitchFamily="34" charset="0"/>
              </a:rPr>
              <a:t>offers</a:t>
            </a:r>
            <a:r>
              <a:rPr lang="en-US" sz="1500" spc="5" dirty="0">
                <a:effectLst/>
                <a:ea typeface="Calibri" panose="020F0502020204030204" pitchFamily="34" charset="0"/>
              </a:rPr>
              <a:t> </a:t>
            </a:r>
            <a:r>
              <a:rPr lang="en-US" sz="1500" dirty="0">
                <a:effectLst/>
                <a:ea typeface="Calibri" panose="020F0502020204030204" pitchFamily="34" charset="0"/>
              </a:rPr>
              <a:t>accurate</a:t>
            </a:r>
            <a:r>
              <a:rPr lang="en-US" sz="1500" spc="5" dirty="0">
                <a:effectLst/>
                <a:ea typeface="Calibri" panose="020F0502020204030204" pitchFamily="34" charset="0"/>
              </a:rPr>
              <a:t> </a:t>
            </a:r>
            <a:r>
              <a:rPr lang="en-US" sz="1500" dirty="0">
                <a:effectLst/>
                <a:ea typeface="Calibri" panose="020F0502020204030204" pitchFamily="34" charset="0"/>
              </a:rPr>
              <a:t>information</a:t>
            </a:r>
            <a:r>
              <a:rPr lang="en-US" sz="1500" spc="5" dirty="0">
                <a:effectLst/>
                <a:ea typeface="Calibri" panose="020F0502020204030204" pitchFamily="34" charset="0"/>
              </a:rPr>
              <a:t> </a:t>
            </a:r>
            <a:r>
              <a:rPr lang="en-US" sz="1500" dirty="0">
                <a:effectLst/>
                <a:ea typeface="Calibri" panose="020F0502020204030204" pitchFamily="34" charset="0"/>
              </a:rPr>
              <a:t>on</a:t>
            </a:r>
            <a:r>
              <a:rPr lang="en-US" sz="1500" spc="5" dirty="0">
                <a:effectLst/>
                <a:ea typeface="Calibri" panose="020F0502020204030204" pitchFamily="34" charset="0"/>
              </a:rPr>
              <a:t> </a:t>
            </a:r>
            <a:r>
              <a:rPr lang="en-US" sz="1500" dirty="0">
                <a:effectLst/>
                <a:ea typeface="Calibri" panose="020F0502020204030204" pitchFamily="34" charset="0"/>
              </a:rPr>
              <a:t>all</a:t>
            </a:r>
            <a:r>
              <a:rPr lang="en-US" sz="1500" spc="5" dirty="0">
                <a:effectLst/>
                <a:ea typeface="Calibri" panose="020F0502020204030204" pitchFamily="34" charset="0"/>
              </a:rPr>
              <a:t> </a:t>
            </a:r>
            <a:r>
              <a:rPr lang="en-US" sz="1500" dirty="0">
                <a:effectLst/>
                <a:ea typeface="Calibri" panose="020F0502020204030204" pitchFamily="34" charset="0"/>
              </a:rPr>
              <a:t>fundamental factors influencing a vehicle's performance. </a:t>
            </a:r>
          </a:p>
          <a:p>
            <a:pPr marL="285750" marR="320675" indent="-285750" algn="just">
              <a:lnSpc>
                <a:spcPct val="150000"/>
              </a:lnSpc>
              <a:spcBef>
                <a:spcPts val="1140"/>
              </a:spcBef>
              <a:spcAft>
                <a:spcPts val="0"/>
              </a:spcAft>
              <a:buFont typeface="Arial" panose="020B0604020202020204" pitchFamily="34" charset="0"/>
              <a:buChar char="•"/>
            </a:pPr>
            <a:r>
              <a:rPr lang="en-US" sz="1500" dirty="0">
                <a:effectLst/>
                <a:ea typeface="Calibri" panose="020F0502020204030204" pitchFamily="34" charset="0"/>
              </a:rPr>
              <a:t>The</a:t>
            </a:r>
            <a:r>
              <a:rPr lang="en-US" sz="1500" spc="5" dirty="0">
                <a:effectLst/>
                <a:ea typeface="Calibri" panose="020F0502020204030204" pitchFamily="34" charset="0"/>
              </a:rPr>
              <a:t> </a:t>
            </a:r>
            <a:r>
              <a:rPr lang="en-US" sz="1500" dirty="0">
                <a:effectLst/>
                <a:ea typeface="Calibri" panose="020F0502020204030204" pitchFamily="34" charset="0"/>
              </a:rPr>
              <a:t>vehicle</a:t>
            </a:r>
            <a:r>
              <a:rPr lang="en-US" sz="1500" spc="5" dirty="0">
                <a:effectLst/>
                <a:ea typeface="Calibri" panose="020F0502020204030204" pitchFamily="34" charset="0"/>
              </a:rPr>
              <a:t> </a:t>
            </a:r>
            <a:r>
              <a:rPr lang="en-US" sz="1500" dirty="0">
                <a:effectLst/>
                <a:ea typeface="Calibri" panose="020F0502020204030204" pitchFamily="34" charset="0"/>
              </a:rPr>
              <a:t>insurance</a:t>
            </a:r>
            <a:r>
              <a:rPr lang="en-US" sz="1500" spc="5" dirty="0">
                <a:effectLst/>
                <a:ea typeface="Calibri" panose="020F0502020204030204" pitchFamily="34" charset="0"/>
              </a:rPr>
              <a:t> </a:t>
            </a:r>
            <a:r>
              <a:rPr lang="en-US" sz="1500" dirty="0">
                <a:effectLst/>
                <a:ea typeface="Calibri" panose="020F0502020204030204" pitchFamily="34" charset="0"/>
              </a:rPr>
              <a:t>app</a:t>
            </a:r>
            <a:r>
              <a:rPr lang="en-US" sz="1500" spc="5" dirty="0">
                <a:effectLst/>
                <a:ea typeface="Calibri" panose="020F0502020204030204" pitchFamily="34" charset="0"/>
              </a:rPr>
              <a:t> </a:t>
            </a:r>
            <a:r>
              <a:rPr lang="en-US" sz="1500" dirty="0">
                <a:effectLst/>
                <a:ea typeface="Calibri" panose="020F0502020204030204" pitchFamily="34" charset="0"/>
              </a:rPr>
              <a:t>aids</a:t>
            </a:r>
            <a:r>
              <a:rPr lang="en-US" sz="1500" spc="5" dirty="0">
                <a:effectLst/>
                <a:ea typeface="Calibri" panose="020F0502020204030204" pitchFamily="34" charset="0"/>
              </a:rPr>
              <a:t> </a:t>
            </a:r>
            <a:r>
              <a:rPr lang="en-US" sz="1500" dirty="0">
                <a:effectLst/>
                <a:ea typeface="Calibri" panose="020F0502020204030204" pitchFamily="34" charset="0"/>
              </a:rPr>
              <a:t>the</a:t>
            </a:r>
            <a:r>
              <a:rPr lang="en-US" sz="1500" spc="5" dirty="0">
                <a:effectLst/>
                <a:ea typeface="Calibri" panose="020F0502020204030204" pitchFamily="34" charset="0"/>
              </a:rPr>
              <a:t> </a:t>
            </a:r>
            <a:r>
              <a:rPr lang="en-US" sz="1500" dirty="0">
                <a:effectLst/>
                <a:ea typeface="Calibri" panose="020F0502020204030204" pitchFamily="34" charset="0"/>
              </a:rPr>
              <a:t>owner</a:t>
            </a:r>
            <a:r>
              <a:rPr lang="en-US" sz="1500" spc="5" dirty="0">
                <a:effectLst/>
                <a:ea typeface="Calibri" panose="020F0502020204030204" pitchFamily="34" charset="0"/>
              </a:rPr>
              <a:t> </a:t>
            </a:r>
            <a:r>
              <a:rPr lang="en-US" sz="1500" dirty="0">
                <a:effectLst/>
                <a:ea typeface="Calibri" panose="020F0502020204030204" pitchFamily="34" charset="0"/>
              </a:rPr>
              <a:t>in</a:t>
            </a:r>
            <a:r>
              <a:rPr lang="en-US" sz="1500" spc="5" dirty="0">
                <a:effectLst/>
                <a:ea typeface="Calibri" panose="020F0502020204030204" pitchFamily="34" charset="0"/>
              </a:rPr>
              <a:t> </a:t>
            </a:r>
            <a:r>
              <a:rPr lang="en-US" sz="1500" dirty="0">
                <a:effectLst/>
                <a:ea typeface="Calibri" panose="020F0502020204030204" pitchFamily="34" charset="0"/>
              </a:rPr>
              <a:t>obtaining</a:t>
            </a:r>
            <a:r>
              <a:rPr lang="en-US" sz="1500" spc="5" dirty="0">
                <a:effectLst/>
                <a:ea typeface="Calibri" panose="020F0502020204030204" pitchFamily="34" charset="0"/>
              </a:rPr>
              <a:t> </a:t>
            </a:r>
            <a:r>
              <a:rPr lang="en-US" sz="1500" dirty="0">
                <a:effectLst/>
                <a:ea typeface="Calibri" panose="020F0502020204030204" pitchFamily="34" charset="0"/>
              </a:rPr>
              <a:t>the</a:t>
            </a:r>
            <a:r>
              <a:rPr lang="en-US" sz="1500" spc="5" dirty="0">
                <a:effectLst/>
                <a:ea typeface="Calibri" panose="020F0502020204030204" pitchFamily="34" charset="0"/>
              </a:rPr>
              <a:t> </a:t>
            </a:r>
            <a:r>
              <a:rPr lang="en-US" sz="1500" dirty="0">
                <a:effectLst/>
                <a:ea typeface="Calibri" panose="020F0502020204030204" pitchFamily="34" charset="0"/>
              </a:rPr>
              <a:t>most</a:t>
            </a:r>
            <a:r>
              <a:rPr lang="en-US" sz="1500" spc="350" dirty="0">
                <a:effectLst/>
                <a:ea typeface="Calibri" panose="020F0502020204030204" pitchFamily="34" charset="0"/>
              </a:rPr>
              <a:t> </a:t>
            </a:r>
            <a:r>
              <a:rPr lang="en-US" sz="1500" dirty="0">
                <a:effectLst/>
                <a:ea typeface="Calibri" panose="020F0502020204030204" pitchFamily="34" charset="0"/>
              </a:rPr>
              <a:t>insurance</a:t>
            </a:r>
            <a:r>
              <a:rPr lang="en-US" sz="1500" spc="5" dirty="0">
                <a:effectLst/>
                <a:ea typeface="Calibri" panose="020F0502020204030204" pitchFamily="34" charset="0"/>
              </a:rPr>
              <a:t> </a:t>
            </a:r>
            <a:r>
              <a:rPr lang="en-US" sz="1500" dirty="0">
                <a:effectLst/>
                <a:ea typeface="Calibri" panose="020F0502020204030204" pitchFamily="34" charset="0"/>
              </a:rPr>
              <a:t>payout</a:t>
            </a:r>
            <a:r>
              <a:rPr lang="en-US" sz="1500" spc="5" dirty="0">
                <a:effectLst/>
                <a:ea typeface="Calibri" panose="020F0502020204030204" pitchFamily="34" charset="0"/>
              </a:rPr>
              <a:t> </a:t>
            </a:r>
            <a:r>
              <a:rPr lang="en-US" sz="1500" dirty="0">
                <a:effectLst/>
                <a:ea typeface="Calibri" panose="020F0502020204030204" pitchFamily="34" charset="0"/>
              </a:rPr>
              <a:t>possible</a:t>
            </a:r>
            <a:r>
              <a:rPr lang="en-US" sz="1500" spc="5" dirty="0">
                <a:effectLst/>
                <a:ea typeface="Calibri" panose="020F0502020204030204" pitchFamily="34" charset="0"/>
              </a:rPr>
              <a:t> </a:t>
            </a:r>
            <a:r>
              <a:rPr lang="en-US" sz="1500" dirty="0">
                <a:effectLst/>
                <a:ea typeface="Calibri" panose="020F0502020204030204" pitchFamily="34" charset="0"/>
              </a:rPr>
              <a:t>if</a:t>
            </a:r>
            <a:r>
              <a:rPr lang="en-US" sz="1500" spc="5" dirty="0">
                <a:effectLst/>
                <a:ea typeface="Calibri" panose="020F0502020204030204" pitchFamily="34" charset="0"/>
              </a:rPr>
              <a:t> </a:t>
            </a:r>
            <a:r>
              <a:rPr lang="en-US" sz="1500" dirty="0">
                <a:effectLst/>
                <a:ea typeface="Calibri" panose="020F0502020204030204" pitchFamily="34" charset="0"/>
              </a:rPr>
              <a:t>the</a:t>
            </a:r>
            <a:r>
              <a:rPr lang="en-US" sz="1500" spc="5" dirty="0">
                <a:effectLst/>
                <a:ea typeface="Calibri" panose="020F0502020204030204" pitchFamily="34" charset="0"/>
              </a:rPr>
              <a:t> </a:t>
            </a:r>
            <a:r>
              <a:rPr lang="en-US" sz="1500" dirty="0">
                <a:effectLst/>
                <a:ea typeface="Calibri" panose="020F0502020204030204" pitchFamily="34" charset="0"/>
              </a:rPr>
              <a:t>vehicle</a:t>
            </a:r>
            <a:r>
              <a:rPr lang="en-US" sz="1500" spc="5" dirty="0">
                <a:effectLst/>
                <a:ea typeface="Calibri" panose="020F0502020204030204" pitchFamily="34" charset="0"/>
              </a:rPr>
              <a:t> </a:t>
            </a:r>
            <a:r>
              <a:rPr lang="en-US" sz="1500" dirty="0">
                <a:effectLst/>
                <a:ea typeface="Calibri" panose="020F0502020204030204" pitchFamily="34" charset="0"/>
              </a:rPr>
              <a:t>develops</a:t>
            </a:r>
            <a:r>
              <a:rPr lang="en-US" sz="1500" spc="355" dirty="0">
                <a:effectLst/>
                <a:ea typeface="Calibri" panose="020F0502020204030204" pitchFamily="34" charset="0"/>
              </a:rPr>
              <a:t> </a:t>
            </a:r>
            <a:r>
              <a:rPr lang="en-US" sz="1500" dirty="0">
                <a:effectLst/>
                <a:ea typeface="Calibri" panose="020F0502020204030204" pitchFamily="34" charset="0"/>
              </a:rPr>
              <a:t>flaws</a:t>
            </a:r>
            <a:r>
              <a:rPr lang="en-US" sz="1500" spc="355" dirty="0">
                <a:effectLst/>
                <a:ea typeface="Calibri" panose="020F0502020204030204" pitchFamily="34" charset="0"/>
              </a:rPr>
              <a:t> </a:t>
            </a:r>
            <a:r>
              <a:rPr lang="en-US" sz="1500" dirty="0">
                <a:effectLst/>
                <a:ea typeface="Calibri" panose="020F0502020204030204" pitchFamily="34" charset="0"/>
              </a:rPr>
              <a:t>or</a:t>
            </a:r>
            <a:r>
              <a:rPr lang="en-US" sz="1500" spc="5" dirty="0">
                <a:effectLst/>
                <a:ea typeface="Calibri" panose="020F0502020204030204" pitchFamily="34" charset="0"/>
              </a:rPr>
              <a:t> </a:t>
            </a:r>
            <a:r>
              <a:rPr lang="en-US" sz="1500" dirty="0">
                <a:effectLst/>
                <a:ea typeface="Calibri" panose="020F0502020204030204" pitchFamily="34" charset="0"/>
              </a:rPr>
              <a:t>malfunctions</a:t>
            </a:r>
            <a:r>
              <a:rPr lang="en-US" sz="1500" spc="5" dirty="0">
                <a:effectLst/>
                <a:ea typeface="Calibri" panose="020F0502020204030204" pitchFamily="34" charset="0"/>
              </a:rPr>
              <a:t> </a:t>
            </a:r>
            <a:r>
              <a:rPr lang="en-US" sz="1500" dirty="0">
                <a:effectLst/>
                <a:ea typeface="Calibri" panose="020F0502020204030204" pitchFamily="34" charset="0"/>
              </a:rPr>
              <a:t>as</a:t>
            </a:r>
            <a:r>
              <a:rPr lang="en-US" sz="1500" spc="5" dirty="0">
                <a:effectLst/>
                <a:ea typeface="Calibri" panose="020F0502020204030204" pitchFamily="34" charset="0"/>
              </a:rPr>
              <a:t> </a:t>
            </a:r>
            <a:r>
              <a:rPr lang="en-US" sz="1500" dirty="0">
                <a:effectLst/>
                <a:ea typeface="Calibri" panose="020F0502020204030204" pitchFamily="34" charset="0"/>
              </a:rPr>
              <a:t>a</a:t>
            </a:r>
            <a:r>
              <a:rPr lang="en-US" sz="1500" spc="5" dirty="0">
                <a:effectLst/>
                <a:ea typeface="Calibri" panose="020F0502020204030204" pitchFamily="34" charset="0"/>
              </a:rPr>
              <a:t> </a:t>
            </a:r>
            <a:r>
              <a:rPr lang="en-US" sz="1500" dirty="0">
                <a:effectLst/>
                <a:ea typeface="Calibri" panose="020F0502020204030204" pitchFamily="34" charset="0"/>
              </a:rPr>
              <a:t>result</a:t>
            </a:r>
            <a:r>
              <a:rPr lang="en-US" sz="1500" spc="5" dirty="0">
                <a:effectLst/>
                <a:ea typeface="Calibri" panose="020F0502020204030204" pitchFamily="34" charset="0"/>
              </a:rPr>
              <a:t> </a:t>
            </a:r>
            <a:r>
              <a:rPr lang="en-US" sz="1500" dirty="0">
                <a:effectLst/>
                <a:ea typeface="Calibri" panose="020F0502020204030204" pitchFamily="34" charset="0"/>
              </a:rPr>
              <a:t>of</a:t>
            </a:r>
            <a:r>
              <a:rPr lang="en-US" sz="1500" spc="5" dirty="0">
                <a:effectLst/>
                <a:ea typeface="Calibri" panose="020F0502020204030204" pitchFamily="34" charset="0"/>
              </a:rPr>
              <a:t> </a:t>
            </a:r>
            <a:r>
              <a:rPr lang="en-US" sz="1500" dirty="0">
                <a:effectLst/>
                <a:ea typeface="Calibri" panose="020F0502020204030204" pitchFamily="34" charset="0"/>
              </a:rPr>
              <a:t>normal</a:t>
            </a:r>
            <a:r>
              <a:rPr lang="en-US" sz="1500" spc="5" dirty="0">
                <a:effectLst/>
                <a:ea typeface="Calibri" panose="020F0502020204030204" pitchFamily="34" charset="0"/>
              </a:rPr>
              <a:t> </a:t>
            </a:r>
            <a:r>
              <a:rPr lang="en-US" sz="1500" dirty="0">
                <a:effectLst/>
                <a:ea typeface="Calibri" panose="020F0502020204030204" pitchFamily="34" charset="0"/>
              </a:rPr>
              <a:t>wear</a:t>
            </a:r>
            <a:r>
              <a:rPr lang="en-US" sz="1500" spc="5" dirty="0">
                <a:effectLst/>
                <a:ea typeface="Calibri" panose="020F0502020204030204" pitchFamily="34" charset="0"/>
              </a:rPr>
              <a:t> </a:t>
            </a:r>
            <a:r>
              <a:rPr lang="en-US" sz="1500" dirty="0">
                <a:effectLst/>
                <a:ea typeface="Calibri" panose="020F0502020204030204" pitchFamily="34" charset="0"/>
              </a:rPr>
              <a:t>and</a:t>
            </a:r>
            <a:r>
              <a:rPr lang="en-US" sz="1500" spc="5" dirty="0">
                <a:effectLst/>
                <a:ea typeface="Calibri" panose="020F0502020204030204" pitchFamily="34" charset="0"/>
              </a:rPr>
              <a:t> </a:t>
            </a:r>
            <a:r>
              <a:rPr lang="en-US" sz="1500" dirty="0">
                <a:effectLst/>
                <a:ea typeface="Calibri" panose="020F0502020204030204" pitchFamily="34" charset="0"/>
              </a:rPr>
              <a:t>tear.</a:t>
            </a:r>
            <a:endParaRPr lang="en-IN" sz="1500" dirty="0">
              <a:effectLst/>
              <a:ea typeface="Calibri" panose="020F0502020204030204" pitchFamily="34" charset="0"/>
            </a:endParaRPr>
          </a:p>
          <a:p>
            <a:pPr marL="285750" marR="320675" indent="-285750" algn="just">
              <a:lnSpc>
                <a:spcPct val="150000"/>
              </a:lnSpc>
              <a:spcAft>
                <a:spcPts val="0"/>
              </a:spcAft>
              <a:buFont typeface="Arial" panose="020B0604020202020204" pitchFamily="34" charset="0"/>
              <a:buChar char="•"/>
            </a:pPr>
            <a:r>
              <a:rPr lang="en-IN" sz="1500" dirty="0">
                <a:effectLst/>
                <a:ea typeface="Calibri" panose="020F0502020204030204" pitchFamily="34" charset="0"/>
              </a:rPr>
              <a:t>The website aims to provide a comprehensive solution to the customers by offering insurance analysis and spare parts e-commerce services. </a:t>
            </a:r>
            <a:endParaRPr lang="en-IN" sz="1500" dirty="0">
              <a:ea typeface="Calibri" panose="020F0502020204030204" pitchFamily="34" charset="0"/>
            </a:endParaRPr>
          </a:p>
          <a:p>
            <a:pPr marL="285750" marR="320675" indent="-285750" algn="just">
              <a:lnSpc>
                <a:spcPct val="150000"/>
              </a:lnSpc>
              <a:spcAft>
                <a:spcPts val="0"/>
              </a:spcAft>
              <a:buFont typeface="Arial" panose="020B0604020202020204" pitchFamily="34" charset="0"/>
              <a:buChar char="•"/>
            </a:pPr>
            <a:r>
              <a:rPr lang="en-IN" sz="1500" dirty="0">
                <a:effectLst/>
                <a:ea typeface="Calibri" panose="020F0502020204030204" pitchFamily="34" charset="0"/>
              </a:rPr>
              <a:t>The development of such a website can pose various challenges, including data accuracy, data privacy and security, technical complexity, and integration of multiple modules. </a:t>
            </a:r>
            <a:endParaRPr lang="en-IN" sz="1500" dirty="0"/>
          </a:p>
        </p:txBody>
      </p:sp>
    </p:spTree>
    <p:extLst>
      <p:ext uri="{BB962C8B-B14F-4D97-AF65-F5344CB8AC3E}">
        <p14:creationId xmlns:p14="http://schemas.microsoft.com/office/powerpoint/2010/main" val="386340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280C10-8B71-490F-B40D-EA4409CA0D2E}"/>
              </a:ext>
            </a:extLst>
          </p:cNvPr>
          <p:cNvSpPr>
            <a:spLocks noGrp="1"/>
          </p:cNvSpPr>
          <p:nvPr>
            <p:ph idx="1"/>
          </p:nvPr>
        </p:nvSpPr>
        <p:spPr>
          <a:xfrm>
            <a:off x="628650" y="2299966"/>
            <a:ext cx="7886700" cy="2597402"/>
          </a:xfrm>
        </p:spPr>
        <p:txBody>
          <a:bodyPr/>
          <a:lstStyle/>
          <a:p>
            <a:pPr>
              <a:lnSpc>
                <a:spcPct val="140000"/>
              </a:lnSpc>
            </a:pPr>
            <a:r>
              <a:rPr lang="en-US" sz="1700" dirty="0">
                <a:cs typeface="Times New Roman" panose="02020603050405020304" pitchFamily="18" charset="0"/>
              </a:rPr>
              <a:t>Paper has been  submitted in the International Conference on Recent Trends in Data Science and its Applications organized by Department of Data Science and Business System, SRMIST </a:t>
            </a:r>
            <a:r>
              <a:rPr lang="en-US" sz="1700" dirty="0" err="1">
                <a:cs typeface="Times New Roman" panose="02020603050405020304" pitchFamily="18" charset="0"/>
              </a:rPr>
              <a:t>Kattankulathur</a:t>
            </a:r>
            <a:r>
              <a:rPr lang="en-US" sz="1700" dirty="0">
                <a:cs typeface="Times New Roman" panose="02020603050405020304" pitchFamily="18" charset="0"/>
              </a:rPr>
              <a:t>. </a:t>
            </a:r>
          </a:p>
          <a:p>
            <a:pPr>
              <a:lnSpc>
                <a:spcPct val="140000"/>
              </a:lnSpc>
            </a:pPr>
            <a:r>
              <a:rPr lang="en-US" sz="1700" dirty="0">
                <a:cs typeface="Times New Roman" panose="02020603050405020304" pitchFamily="18" charset="0"/>
              </a:rPr>
              <a:t>The publication is under process.</a:t>
            </a:r>
          </a:p>
        </p:txBody>
      </p:sp>
      <p:sp>
        <p:nvSpPr>
          <p:cNvPr id="4" name="Slide Number Placeholder 3">
            <a:extLst>
              <a:ext uri="{FF2B5EF4-FFF2-40B4-BE49-F238E27FC236}">
                <a16:creationId xmlns:a16="http://schemas.microsoft.com/office/drawing/2014/main" id="{2CDD8D63-F7D5-49CF-82A2-EA5AD00997A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7" name="TextBox 6">
            <a:extLst>
              <a:ext uri="{FF2B5EF4-FFF2-40B4-BE49-F238E27FC236}">
                <a16:creationId xmlns:a16="http://schemas.microsoft.com/office/drawing/2014/main" id="{2A394E46-5C9A-4814-B893-1000BA103815}"/>
              </a:ext>
            </a:extLst>
          </p:cNvPr>
          <p:cNvSpPr txBox="1"/>
          <p:nvPr/>
        </p:nvSpPr>
        <p:spPr>
          <a:xfrm>
            <a:off x="695762" y="1580353"/>
            <a:ext cx="7086650" cy="523220"/>
          </a:xfrm>
          <a:prstGeom prst="rect">
            <a:avLst/>
          </a:prstGeom>
          <a:noFill/>
        </p:spPr>
        <p:txBody>
          <a:bodyPr wrap="square" rtlCol="0">
            <a:spAutoFit/>
          </a:bodyPr>
          <a:lstStyle/>
          <a:p>
            <a:r>
              <a:rPr lang="en-IN" sz="2800" b="1" dirty="0">
                <a:latin typeface="+mj-lt"/>
              </a:rPr>
              <a:t>Journal/Conference Paper Publication Details</a:t>
            </a:r>
          </a:p>
        </p:txBody>
      </p:sp>
      <p:sp>
        <p:nvSpPr>
          <p:cNvPr id="2" name="object 2">
            <a:extLst>
              <a:ext uri="{FF2B5EF4-FFF2-40B4-BE49-F238E27FC236}">
                <a16:creationId xmlns:a16="http://schemas.microsoft.com/office/drawing/2014/main" id="{ECFFEA3A-75C9-47CE-C218-178AA9DCA60B}"/>
              </a:ext>
            </a:extLst>
          </p:cNvPr>
          <p:cNvSpPr/>
          <p:nvPr/>
        </p:nvSpPr>
        <p:spPr>
          <a:xfrm>
            <a:off x="0" y="0"/>
            <a:ext cx="9144000" cy="931178"/>
          </a:xfrm>
          <a:custGeom>
            <a:avLst/>
            <a:gdLst/>
            <a:ahLst/>
            <a:cxnLst/>
            <a:rect l="l" t="t" r="r" b="b"/>
            <a:pathLst>
              <a:path w="9144000" h="4655820">
                <a:moveTo>
                  <a:pt x="0" y="4655819"/>
                </a:moveTo>
                <a:lnTo>
                  <a:pt x="9144000" y="4655819"/>
                </a:lnTo>
                <a:lnTo>
                  <a:pt x="9144000" y="0"/>
                </a:lnTo>
                <a:lnTo>
                  <a:pt x="0" y="0"/>
                </a:lnTo>
                <a:lnTo>
                  <a:pt x="0" y="4655819"/>
                </a:lnTo>
                <a:close/>
              </a:path>
            </a:pathLst>
          </a:custGeom>
          <a:solidFill>
            <a:srgbClr val="E9ECED"/>
          </a:solidFill>
        </p:spPr>
        <p:txBody>
          <a:bodyPr wrap="square" lIns="0" tIns="0" rIns="0" bIns="0" rtlCol="0"/>
          <a:lstStyle/>
          <a:p>
            <a:endParaRPr/>
          </a:p>
        </p:txBody>
      </p:sp>
      <p:grpSp>
        <p:nvGrpSpPr>
          <p:cNvPr id="5" name="object 4">
            <a:extLst>
              <a:ext uri="{FF2B5EF4-FFF2-40B4-BE49-F238E27FC236}">
                <a16:creationId xmlns:a16="http://schemas.microsoft.com/office/drawing/2014/main" id="{558927A8-B949-4602-A4F7-7D58DAB7B33D}"/>
              </a:ext>
            </a:extLst>
          </p:cNvPr>
          <p:cNvGrpSpPr/>
          <p:nvPr/>
        </p:nvGrpSpPr>
        <p:grpSpPr>
          <a:xfrm>
            <a:off x="695762" y="1296438"/>
            <a:ext cx="1178052" cy="87522"/>
            <a:chOff x="830580" y="1191767"/>
            <a:chExt cx="745490" cy="45720"/>
          </a:xfrm>
        </p:grpSpPr>
        <p:sp>
          <p:nvSpPr>
            <p:cNvPr id="6" name="object 5">
              <a:extLst>
                <a:ext uri="{FF2B5EF4-FFF2-40B4-BE49-F238E27FC236}">
                  <a16:creationId xmlns:a16="http://schemas.microsoft.com/office/drawing/2014/main" id="{62A5B8F6-7ED2-EF2D-B6D3-EE28214CEC9D}"/>
                </a:ext>
              </a:extLst>
            </p:cNvPr>
            <p:cNvSpPr/>
            <p:nvPr/>
          </p:nvSpPr>
          <p:spPr>
            <a:xfrm>
              <a:off x="1203960" y="1191767"/>
              <a:ext cx="372110" cy="45720"/>
            </a:xfrm>
            <a:custGeom>
              <a:avLst/>
              <a:gdLst/>
              <a:ahLst/>
              <a:cxnLst/>
              <a:rect l="l" t="t" r="r" b="b"/>
              <a:pathLst>
                <a:path w="372109" h="45719">
                  <a:moveTo>
                    <a:pt x="371856" y="0"/>
                  </a:moveTo>
                  <a:lnTo>
                    <a:pt x="0" y="0"/>
                  </a:lnTo>
                  <a:lnTo>
                    <a:pt x="0" y="45720"/>
                  </a:lnTo>
                  <a:lnTo>
                    <a:pt x="371856" y="45720"/>
                  </a:lnTo>
                  <a:lnTo>
                    <a:pt x="371856" y="0"/>
                  </a:lnTo>
                  <a:close/>
                </a:path>
              </a:pathLst>
            </a:custGeom>
            <a:solidFill>
              <a:srgbClr val="EB5500"/>
            </a:solidFill>
          </p:spPr>
          <p:txBody>
            <a:bodyPr wrap="square" lIns="0" tIns="0" rIns="0" bIns="0" rtlCol="0"/>
            <a:lstStyle/>
            <a:p>
              <a:endParaRPr dirty="0"/>
            </a:p>
          </p:txBody>
        </p:sp>
        <p:sp>
          <p:nvSpPr>
            <p:cNvPr id="8" name="object 6">
              <a:extLst>
                <a:ext uri="{FF2B5EF4-FFF2-40B4-BE49-F238E27FC236}">
                  <a16:creationId xmlns:a16="http://schemas.microsoft.com/office/drawing/2014/main" id="{8532C998-2BB0-24CD-8C0F-8B059D752FE2}"/>
                </a:ext>
              </a:extLst>
            </p:cNvPr>
            <p:cNvSpPr/>
            <p:nvPr/>
          </p:nvSpPr>
          <p:spPr>
            <a:xfrm>
              <a:off x="830580" y="1191767"/>
              <a:ext cx="376555" cy="45720"/>
            </a:xfrm>
            <a:custGeom>
              <a:avLst/>
              <a:gdLst/>
              <a:ahLst/>
              <a:cxnLst/>
              <a:rect l="l" t="t" r="r" b="b"/>
              <a:pathLst>
                <a:path w="376555" h="45719">
                  <a:moveTo>
                    <a:pt x="376428" y="0"/>
                  </a:moveTo>
                  <a:lnTo>
                    <a:pt x="0" y="0"/>
                  </a:lnTo>
                  <a:lnTo>
                    <a:pt x="0" y="45720"/>
                  </a:lnTo>
                  <a:lnTo>
                    <a:pt x="376428" y="45720"/>
                  </a:lnTo>
                  <a:lnTo>
                    <a:pt x="376428" y="0"/>
                  </a:lnTo>
                  <a:close/>
                </a:path>
              </a:pathLst>
            </a:custGeom>
            <a:solidFill>
              <a:srgbClr val="1A9987"/>
            </a:solidFill>
          </p:spPr>
          <p:txBody>
            <a:bodyPr wrap="square" lIns="0" tIns="0" rIns="0" bIns="0" rtlCol="0"/>
            <a:lstStyle/>
            <a:p>
              <a:endParaRPr dirty="0"/>
            </a:p>
          </p:txBody>
        </p:sp>
      </p:grpSp>
    </p:spTree>
    <p:extLst>
      <p:ext uri="{BB962C8B-B14F-4D97-AF65-F5344CB8AC3E}">
        <p14:creationId xmlns:p14="http://schemas.microsoft.com/office/powerpoint/2010/main" val="3039570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endParaRPr lang="en-IN" altLang="en-US" sz="7000" dirty="0"/>
          </a:p>
          <a:p>
            <a:pPr marL="0" lvl="0" indent="0" algn="ctr" rtl="0">
              <a:spcBef>
                <a:spcPts val="0"/>
              </a:spcBef>
              <a:spcAft>
                <a:spcPts val="0"/>
              </a:spcAft>
              <a:buClr>
                <a:schemeClr val="dk1"/>
              </a:buClr>
              <a:buSzPts val="3200"/>
              <a:buNone/>
            </a:pPr>
            <a:r>
              <a:rPr lang="en-IN" altLang="en-US" sz="7000" dirty="0"/>
              <a:t>Thank You</a:t>
            </a:r>
            <a:endParaRPr sz="7000" dirty="0"/>
          </a:p>
        </p:txBody>
      </p:sp>
      <p:sp>
        <p:nvSpPr>
          <p:cNvPr id="110" name="Google Shape;110;p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15FF5-8B1E-298B-E0FE-A76D49D5C511}"/>
              </a:ext>
            </a:extLst>
          </p:cNvPr>
          <p:cNvSpPr>
            <a:spLocks noGrp="1"/>
          </p:cNvSpPr>
          <p:nvPr>
            <p:ph type="title"/>
          </p:nvPr>
        </p:nvSpPr>
        <p:spPr>
          <a:xfrm>
            <a:off x="628650" y="1469604"/>
            <a:ext cx="7886700" cy="507205"/>
          </a:xfrm>
        </p:spPr>
        <p:txBody>
          <a:bodyPr>
            <a:noAutofit/>
          </a:bodyPr>
          <a:lstStyle/>
          <a:p>
            <a:r>
              <a:rPr lang="en-US" sz="2800" b="1" dirty="0"/>
              <a:t>Abstract</a:t>
            </a:r>
            <a:endParaRPr lang="en-IN" sz="2800" b="1" dirty="0"/>
          </a:p>
        </p:txBody>
      </p:sp>
      <p:sp>
        <p:nvSpPr>
          <p:cNvPr id="3" name="Content Placeholder 2">
            <a:extLst>
              <a:ext uri="{FF2B5EF4-FFF2-40B4-BE49-F238E27FC236}">
                <a16:creationId xmlns:a16="http://schemas.microsoft.com/office/drawing/2014/main" id="{DBECC41D-C6D3-1CB1-8506-3473D500591E}"/>
              </a:ext>
            </a:extLst>
          </p:cNvPr>
          <p:cNvSpPr>
            <a:spLocks noGrp="1"/>
          </p:cNvSpPr>
          <p:nvPr>
            <p:ph idx="1"/>
          </p:nvPr>
        </p:nvSpPr>
        <p:spPr>
          <a:xfrm>
            <a:off x="457200" y="1899062"/>
            <a:ext cx="8229600" cy="3059875"/>
          </a:xfrm>
        </p:spPr>
        <p:txBody>
          <a:bodyPr>
            <a:noAutofit/>
          </a:bodyPr>
          <a:lstStyle/>
          <a:p>
            <a:pPr algn="just">
              <a:lnSpc>
                <a:spcPct val="150000"/>
              </a:lnSpc>
              <a:buSzPct val="150000"/>
            </a:pPr>
            <a:r>
              <a:rPr lang="en-US" sz="1600" dirty="0">
                <a:cs typeface="Times New Roman" panose="02020603050405020304" pitchFamily="18" charset="0"/>
              </a:rPr>
              <a:t>The automotive industry has witnessed a surge in the use of technology to improve efficiency and accuracy in various aspects of vehicle maintenance. </a:t>
            </a:r>
          </a:p>
          <a:p>
            <a:pPr algn="just">
              <a:lnSpc>
                <a:spcPct val="150000"/>
              </a:lnSpc>
              <a:buSzPct val="150000"/>
            </a:pPr>
            <a:r>
              <a:rPr lang="en-US" sz="1600" dirty="0">
                <a:cs typeface="Times New Roman" panose="02020603050405020304" pitchFamily="18" charset="0"/>
              </a:rPr>
              <a:t>The "Vehicle Health Analysis and Spare Parts E-Commerce" web application aims to simplify vehicle maintenance and repair for vehicle owners, insurance companies, and spare parts businesses. </a:t>
            </a:r>
          </a:p>
          <a:p>
            <a:pPr algn="just">
              <a:lnSpc>
                <a:spcPct val="150000"/>
              </a:lnSpc>
              <a:buSzPct val="150000"/>
            </a:pPr>
            <a:r>
              <a:rPr lang="en-US" sz="1600" dirty="0">
                <a:cs typeface="Times New Roman" panose="02020603050405020304" pitchFamily="18" charset="0"/>
              </a:rPr>
              <a:t>The application utilizes Python and </a:t>
            </a:r>
            <a:r>
              <a:rPr lang="en-US" sz="1600" dirty="0" err="1">
                <a:cs typeface="Times New Roman" panose="02020603050405020304" pitchFamily="18" charset="0"/>
              </a:rPr>
              <a:t>Streamlit</a:t>
            </a:r>
            <a:r>
              <a:rPr lang="en-US" sz="1600" dirty="0">
                <a:cs typeface="Times New Roman" panose="02020603050405020304" pitchFamily="18" charset="0"/>
              </a:rPr>
              <a:t> for vehicle health analysis and PHP and MySQL for its spare parts E-commerce component. .</a:t>
            </a:r>
          </a:p>
          <a:p>
            <a:pPr algn="just">
              <a:lnSpc>
                <a:spcPct val="150000"/>
              </a:lnSpc>
              <a:buSzPct val="150000"/>
            </a:pPr>
            <a:r>
              <a:rPr lang="en-US" sz="1600" dirty="0">
                <a:cs typeface="Times New Roman" panose="02020603050405020304" pitchFamily="18" charset="0"/>
              </a:rPr>
              <a:t>In addition, the spare parts E-commerce component enables users to purchase genuine spare parts for their vehicles directly from the manufacturer.</a:t>
            </a:r>
          </a:p>
        </p:txBody>
      </p:sp>
      <p:sp>
        <p:nvSpPr>
          <p:cNvPr id="4" name="Slide Number Placeholder 3">
            <a:extLst>
              <a:ext uri="{FF2B5EF4-FFF2-40B4-BE49-F238E27FC236}">
                <a16:creationId xmlns:a16="http://schemas.microsoft.com/office/drawing/2014/main" id="{98436529-5048-B692-7908-E53761C8077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grpSp>
        <p:nvGrpSpPr>
          <p:cNvPr id="8" name="object 4">
            <a:extLst>
              <a:ext uri="{FF2B5EF4-FFF2-40B4-BE49-F238E27FC236}">
                <a16:creationId xmlns:a16="http://schemas.microsoft.com/office/drawing/2014/main" id="{E73B495A-8CBB-0F8D-F17E-F43E6F70D277}"/>
              </a:ext>
            </a:extLst>
          </p:cNvPr>
          <p:cNvGrpSpPr/>
          <p:nvPr/>
        </p:nvGrpSpPr>
        <p:grpSpPr>
          <a:xfrm>
            <a:off x="775982" y="1368403"/>
            <a:ext cx="1178052" cy="87522"/>
            <a:chOff x="830580" y="1191767"/>
            <a:chExt cx="745490" cy="45720"/>
          </a:xfrm>
        </p:grpSpPr>
        <p:sp>
          <p:nvSpPr>
            <p:cNvPr id="9" name="object 5">
              <a:extLst>
                <a:ext uri="{FF2B5EF4-FFF2-40B4-BE49-F238E27FC236}">
                  <a16:creationId xmlns:a16="http://schemas.microsoft.com/office/drawing/2014/main" id="{F10E3BF0-D2DA-3413-EAE7-76821FA27BBA}"/>
                </a:ext>
              </a:extLst>
            </p:cNvPr>
            <p:cNvSpPr/>
            <p:nvPr/>
          </p:nvSpPr>
          <p:spPr>
            <a:xfrm>
              <a:off x="1203960" y="1191767"/>
              <a:ext cx="372110" cy="45720"/>
            </a:xfrm>
            <a:custGeom>
              <a:avLst/>
              <a:gdLst/>
              <a:ahLst/>
              <a:cxnLst/>
              <a:rect l="l" t="t" r="r" b="b"/>
              <a:pathLst>
                <a:path w="372109" h="45719">
                  <a:moveTo>
                    <a:pt x="371856" y="0"/>
                  </a:moveTo>
                  <a:lnTo>
                    <a:pt x="0" y="0"/>
                  </a:lnTo>
                  <a:lnTo>
                    <a:pt x="0" y="45720"/>
                  </a:lnTo>
                  <a:lnTo>
                    <a:pt x="371856" y="45720"/>
                  </a:lnTo>
                  <a:lnTo>
                    <a:pt x="371856" y="0"/>
                  </a:lnTo>
                  <a:close/>
                </a:path>
              </a:pathLst>
            </a:custGeom>
            <a:solidFill>
              <a:srgbClr val="EB5500"/>
            </a:solidFill>
          </p:spPr>
          <p:txBody>
            <a:bodyPr wrap="square" lIns="0" tIns="0" rIns="0" bIns="0" rtlCol="0"/>
            <a:lstStyle/>
            <a:p>
              <a:endParaRPr dirty="0"/>
            </a:p>
          </p:txBody>
        </p:sp>
        <p:sp>
          <p:nvSpPr>
            <p:cNvPr id="10" name="object 6">
              <a:extLst>
                <a:ext uri="{FF2B5EF4-FFF2-40B4-BE49-F238E27FC236}">
                  <a16:creationId xmlns:a16="http://schemas.microsoft.com/office/drawing/2014/main" id="{AFB20FF6-0485-0C33-7D55-EFEF790649E2}"/>
                </a:ext>
              </a:extLst>
            </p:cNvPr>
            <p:cNvSpPr/>
            <p:nvPr/>
          </p:nvSpPr>
          <p:spPr>
            <a:xfrm>
              <a:off x="830580" y="1191767"/>
              <a:ext cx="376555" cy="45720"/>
            </a:xfrm>
            <a:custGeom>
              <a:avLst/>
              <a:gdLst/>
              <a:ahLst/>
              <a:cxnLst/>
              <a:rect l="l" t="t" r="r" b="b"/>
              <a:pathLst>
                <a:path w="376555" h="45719">
                  <a:moveTo>
                    <a:pt x="376428" y="0"/>
                  </a:moveTo>
                  <a:lnTo>
                    <a:pt x="0" y="0"/>
                  </a:lnTo>
                  <a:lnTo>
                    <a:pt x="0" y="45720"/>
                  </a:lnTo>
                  <a:lnTo>
                    <a:pt x="376428" y="45720"/>
                  </a:lnTo>
                  <a:lnTo>
                    <a:pt x="376428" y="0"/>
                  </a:lnTo>
                  <a:close/>
                </a:path>
              </a:pathLst>
            </a:custGeom>
            <a:solidFill>
              <a:srgbClr val="1A9987"/>
            </a:solidFill>
          </p:spPr>
          <p:txBody>
            <a:bodyPr wrap="square" lIns="0" tIns="0" rIns="0" bIns="0" rtlCol="0"/>
            <a:lstStyle/>
            <a:p>
              <a:endParaRPr dirty="0"/>
            </a:p>
          </p:txBody>
        </p:sp>
      </p:grpSp>
      <p:sp>
        <p:nvSpPr>
          <p:cNvPr id="11" name="object 2">
            <a:extLst>
              <a:ext uri="{FF2B5EF4-FFF2-40B4-BE49-F238E27FC236}">
                <a16:creationId xmlns:a16="http://schemas.microsoft.com/office/drawing/2014/main" id="{FBADE78C-4DD1-35FD-4DF3-338ECB6E2A63}"/>
              </a:ext>
            </a:extLst>
          </p:cNvPr>
          <p:cNvSpPr/>
          <p:nvPr/>
        </p:nvSpPr>
        <p:spPr>
          <a:xfrm>
            <a:off x="0" y="0"/>
            <a:ext cx="9144000" cy="931178"/>
          </a:xfrm>
          <a:custGeom>
            <a:avLst/>
            <a:gdLst/>
            <a:ahLst/>
            <a:cxnLst/>
            <a:rect l="l" t="t" r="r" b="b"/>
            <a:pathLst>
              <a:path w="9144000" h="4655820">
                <a:moveTo>
                  <a:pt x="0" y="4655819"/>
                </a:moveTo>
                <a:lnTo>
                  <a:pt x="9144000" y="4655819"/>
                </a:lnTo>
                <a:lnTo>
                  <a:pt x="9144000" y="0"/>
                </a:lnTo>
                <a:lnTo>
                  <a:pt x="0" y="0"/>
                </a:lnTo>
                <a:lnTo>
                  <a:pt x="0" y="4655819"/>
                </a:lnTo>
                <a:close/>
              </a:path>
            </a:pathLst>
          </a:custGeom>
          <a:solidFill>
            <a:srgbClr val="E9ECED"/>
          </a:solidFill>
        </p:spPr>
        <p:txBody>
          <a:bodyPr wrap="square" lIns="0" tIns="0" rIns="0" bIns="0" rtlCol="0"/>
          <a:lstStyle/>
          <a:p>
            <a:endParaRPr/>
          </a:p>
        </p:txBody>
      </p:sp>
    </p:spTree>
    <p:extLst>
      <p:ext uri="{BB962C8B-B14F-4D97-AF65-F5344CB8AC3E}">
        <p14:creationId xmlns:p14="http://schemas.microsoft.com/office/powerpoint/2010/main" val="965435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4</a:t>
            </a:fld>
            <a:endParaRPr lang="en-US"/>
          </a:p>
        </p:txBody>
      </p:sp>
      <p:sp>
        <p:nvSpPr>
          <p:cNvPr id="6" name="Text Box 5"/>
          <p:cNvSpPr txBox="1"/>
          <p:nvPr/>
        </p:nvSpPr>
        <p:spPr>
          <a:xfrm>
            <a:off x="429423" y="1016695"/>
            <a:ext cx="5424508" cy="523220"/>
          </a:xfrm>
          <a:prstGeom prst="rect">
            <a:avLst/>
          </a:prstGeom>
          <a:noFill/>
        </p:spPr>
        <p:txBody>
          <a:bodyPr wrap="square" rtlCol="0">
            <a:spAutoFit/>
          </a:bodyPr>
          <a:lstStyle/>
          <a:p>
            <a:r>
              <a:rPr lang="en-IN" altLang="en-US" sz="2800" b="1" dirty="0">
                <a:latin typeface="+mj-lt"/>
              </a:rPr>
              <a:t>Literature Survey</a:t>
            </a:r>
          </a:p>
        </p:txBody>
      </p:sp>
      <p:graphicFrame>
        <p:nvGraphicFramePr>
          <p:cNvPr id="3" name="Table 2"/>
          <p:cNvGraphicFramePr/>
          <p:nvPr>
            <p:extLst>
              <p:ext uri="{D42A27DB-BD31-4B8C-83A1-F6EECF244321}">
                <p14:modId xmlns:p14="http://schemas.microsoft.com/office/powerpoint/2010/main" val="965974312"/>
              </p:ext>
            </p:extLst>
          </p:nvPr>
        </p:nvGraphicFramePr>
        <p:xfrm>
          <a:off x="429423" y="1784033"/>
          <a:ext cx="8420961" cy="4754880"/>
        </p:xfrm>
        <a:graphic>
          <a:graphicData uri="http://schemas.openxmlformats.org/drawingml/2006/table">
            <a:tbl>
              <a:tblPr firstRow="1" bandRow="1">
                <a:tableStyleId>{5C22544A-7EE6-4342-B048-85BDC9FD1C3A}</a:tableStyleId>
              </a:tblPr>
              <a:tblGrid>
                <a:gridCol w="2806987">
                  <a:extLst>
                    <a:ext uri="{9D8B030D-6E8A-4147-A177-3AD203B41FA5}">
                      <a16:colId xmlns:a16="http://schemas.microsoft.com/office/drawing/2014/main" val="20000"/>
                    </a:ext>
                  </a:extLst>
                </a:gridCol>
                <a:gridCol w="2806987">
                  <a:extLst>
                    <a:ext uri="{9D8B030D-6E8A-4147-A177-3AD203B41FA5}">
                      <a16:colId xmlns:a16="http://schemas.microsoft.com/office/drawing/2014/main" val="20001"/>
                    </a:ext>
                  </a:extLst>
                </a:gridCol>
                <a:gridCol w="2806987">
                  <a:extLst>
                    <a:ext uri="{9D8B030D-6E8A-4147-A177-3AD203B41FA5}">
                      <a16:colId xmlns:a16="http://schemas.microsoft.com/office/drawing/2014/main" val="20002"/>
                    </a:ext>
                  </a:extLst>
                </a:gridCol>
              </a:tblGrid>
              <a:tr h="737006">
                <a:tc>
                  <a:txBody>
                    <a:bodyPr/>
                    <a:lstStyle/>
                    <a:p>
                      <a:pPr algn="ctr">
                        <a:buNone/>
                      </a:pPr>
                      <a:endParaRPr lang="en-IN" altLang="en-US" dirty="0"/>
                    </a:p>
                    <a:p>
                      <a:pPr algn="ctr">
                        <a:buNone/>
                      </a:pPr>
                      <a:r>
                        <a:rPr lang="en-IN" altLang="en-US" sz="3600" dirty="0"/>
                        <a:t>  </a:t>
                      </a:r>
                      <a:r>
                        <a:rPr lang="en-IN" altLang="en-US" sz="2800" dirty="0"/>
                        <a:t>Title</a:t>
                      </a:r>
                    </a:p>
                  </a:txBody>
                  <a:tcPr/>
                </a:tc>
                <a:tc>
                  <a:txBody>
                    <a:bodyPr/>
                    <a:lstStyle/>
                    <a:p>
                      <a:pPr algn="ctr">
                        <a:buNone/>
                      </a:pPr>
                      <a:endParaRPr lang="en-IN" altLang="en-US" sz="2800" dirty="0"/>
                    </a:p>
                    <a:p>
                      <a:pPr algn="ctr">
                        <a:buNone/>
                      </a:pPr>
                      <a:r>
                        <a:rPr lang="en-IN" altLang="en-US" sz="2800" dirty="0"/>
                        <a:t>Methodology</a:t>
                      </a:r>
                    </a:p>
                  </a:txBody>
                  <a:tcPr/>
                </a:tc>
                <a:tc>
                  <a:txBody>
                    <a:bodyPr/>
                    <a:lstStyle/>
                    <a:p>
                      <a:pPr algn="ctr">
                        <a:buNone/>
                      </a:pPr>
                      <a:endParaRPr lang="en-IN" altLang="en-US" sz="2800"/>
                    </a:p>
                    <a:p>
                      <a:pPr algn="ctr">
                        <a:buNone/>
                      </a:pPr>
                      <a:r>
                        <a:rPr lang="en-IN" altLang="en-US" sz="2800"/>
                        <a:t>Observation</a:t>
                      </a:r>
                    </a:p>
                  </a:txBody>
                  <a:tcPr/>
                </a:tc>
                <a:extLst>
                  <a:ext uri="{0D108BD9-81ED-4DB2-BD59-A6C34878D82A}">
                    <a16:rowId xmlns:a16="http://schemas.microsoft.com/office/drawing/2014/main" val="10000"/>
                  </a:ext>
                </a:extLst>
              </a:tr>
              <a:tr h="1300488">
                <a:tc>
                  <a:txBody>
                    <a:bodyPr/>
                    <a:lstStyle/>
                    <a:p>
                      <a:pPr algn="ctr">
                        <a:buNone/>
                      </a:pPr>
                      <a:r>
                        <a:rPr lang="en-IN" altLang="en-US" sz="1400" dirty="0"/>
                        <a:t> Vehicle Health Monitoring and Analysis May 2016, </a:t>
                      </a:r>
                      <a:r>
                        <a:rPr lang="en-IN" altLang="en-US" sz="1400" dirty="0" err="1"/>
                        <a:t>Parmesh</a:t>
                      </a:r>
                      <a:r>
                        <a:rPr lang="en-IN" altLang="en-US" sz="1400" dirty="0"/>
                        <a:t> K. R</a:t>
                      </a:r>
                    </a:p>
                  </a:txBody>
                  <a:tcPr/>
                </a:tc>
                <a:tc>
                  <a:txBody>
                    <a:bodyPr/>
                    <a:lstStyle/>
                    <a:p>
                      <a:pPr algn="ctr">
                        <a:buNone/>
                      </a:pPr>
                      <a:r>
                        <a:rPr lang="en-US" sz="1400" b="0" i="0" kern="1200" dirty="0">
                          <a:solidFill>
                            <a:schemeClr val="dk1"/>
                          </a:solidFill>
                          <a:effectLst/>
                          <a:latin typeface="+mn-lt"/>
                          <a:ea typeface="+mn-ea"/>
                          <a:cs typeface="+mn-cs"/>
                        </a:rPr>
                        <a:t>Modern vehicles are integrated with more number of ECUs and sensors which make them smarter in terms of engine decisions, performance, fuel efficiency, security and stability.</a:t>
                      </a:r>
                      <a:endParaRPr lang="en-IN" altLang="en-US" sz="1400" dirty="0"/>
                    </a:p>
                  </a:txBody>
                  <a:tcPr/>
                </a:tc>
                <a:tc>
                  <a:txBody>
                    <a:bodyPr/>
                    <a:lstStyle/>
                    <a:p>
                      <a:pPr algn="ctr">
                        <a:buNone/>
                      </a:pPr>
                      <a:r>
                        <a:rPr lang="en-US" sz="1400" b="0" i="0" kern="1200" dirty="0">
                          <a:solidFill>
                            <a:schemeClr val="dk1"/>
                          </a:solidFill>
                          <a:effectLst/>
                          <a:latin typeface="+mn-lt"/>
                          <a:ea typeface="+mn-ea"/>
                          <a:cs typeface="+mn-cs"/>
                        </a:rPr>
                        <a:t>ECUs provides useful data in the form of diagnostic codes via OBDII (on-board diagnostics) protocol, these codes determine a specific issue in the vehicular system which is used by service technicians to address the issues occurred.</a:t>
                      </a:r>
                      <a:endParaRPr lang="en-IN" altLang="en-US" sz="1400" dirty="0"/>
                    </a:p>
                  </a:txBody>
                  <a:tcPr/>
                </a:tc>
                <a:extLst>
                  <a:ext uri="{0D108BD9-81ED-4DB2-BD59-A6C34878D82A}">
                    <a16:rowId xmlns:a16="http://schemas.microsoft.com/office/drawing/2014/main" val="10001"/>
                  </a:ext>
                </a:extLst>
              </a:tr>
              <a:tr h="1825685">
                <a:tc>
                  <a:txBody>
                    <a:bodyPr/>
                    <a:lstStyle/>
                    <a:p>
                      <a:pPr algn="ctr">
                        <a:buNone/>
                      </a:pPr>
                      <a:r>
                        <a:rPr lang="en-US" altLang="en-US" sz="1400" dirty="0"/>
                        <a:t>A Vehicle Health Monitoring System Evaluated Experimentally on a Passenger Vehicle October 2006, </a:t>
                      </a:r>
                      <a:r>
                        <a:rPr lang="en-US" altLang="en-US" sz="1400" dirty="0" err="1"/>
                        <a:t>Hok</a:t>
                      </a:r>
                      <a:r>
                        <a:rPr lang="en-US" altLang="en-US" sz="1400" dirty="0"/>
                        <a:t> K. Ng, Robert H. Chen, Jason Speyer</a:t>
                      </a:r>
                      <a:endParaRPr lang="en-IN" altLang="en-US" sz="1400" dirty="0"/>
                    </a:p>
                  </a:txBody>
                  <a:tcPr/>
                </a:tc>
                <a:tc>
                  <a:txBody>
                    <a:bodyPr/>
                    <a:lstStyle/>
                    <a:p>
                      <a:pPr algn="ctr">
                        <a:buNone/>
                      </a:pPr>
                      <a:r>
                        <a:rPr lang="en-US" sz="1400" b="0" i="0" kern="1200" dirty="0">
                          <a:solidFill>
                            <a:schemeClr val="dk1"/>
                          </a:solidFill>
                          <a:effectLst/>
                          <a:latin typeface="+mn-lt"/>
                          <a:ea typeface="+mn-ea"/>
                          <a:cs typeface="+mn-cs"/>
                        </a:rPr>
                        <a:t>A residual generator and a residual processor are designed together to detect and identify actuator and sensor faults of the Buick </a:t>
                      </a:r>
                      <a:r>
                        <a:rPr lang="en-US" sz="1400" b="0" i="0" kern="1200" dirty="0" err="1">
                          <a:solidFill>
                            <a:schemeClr val="dk1"/>
                          </a:solidFill>
                          <a:effectLst/>
                          <a:latin typeface="+mn-lt"/>
                          <a:ea typeface="+mn-ea"/>
                          <a:cs typeface="+mn-cs"/>
                        </a:rPr>
                        <a:t>LeSabre</a:t>
                      </a:r>
                      <a:r>
                        <a:rPr lang="en-US" sz="1400" b="0" i="0" kern="1200" dirty="0">
                          <a:solidFill>
                            <a:schemeClr val="dk1"/>
                          </a:solidFill>
                          <a:effectLst/>
                          <a:latin typeface="+mn-lt"/>
                          <a:ea typeface="+mn-ea"/>
                          <a:cs typeface="+mn-cs"/>
                        </a:rPr>
                        <a:t> rapidly. The residual generator includes fault detection filters and parity equations.</a:t>
                      </a:r>
                      <a:endParaRPr lang="en-IN" altLang="en-US" sz="1400" dirty="0"/>
                    </a:p>
                  </a:txBody>
                  <a:tcPr/>
                </a:tc>
                <a:tc>
                  <a:txBody>
                    <a:bodyPr/>
                    <a:lstStyle/>
                    <a:p>
                      <a:pPr algn="ctr">
                        <a:buNone/>
                      </a:pPr>
                      <a:r>
                        <a:rPr lang="en-US" sz="1400" b="0" i="0" kern="1200" dirty="0">
                          <a:solidFill>
                            <a:schemeClr val="dk1"/>
                          </a:solidFill>
                          <a:effectLst/>
                          <a:latin typeface="+mn-lt"/>
                          <a:ea typeface="+mn-ea"/>
                          <a:cs typeface="+mn-cs"/>
                        </a:rPr>
                        <a:t>A real intermittent sensor fault occurred and was immediately detected and identified. The real-time evaluation demonstrates that the vehicle health monitoring system can detect and identify actuator and sensor faults under various disturbances and uncertainties with almost minimal detection latency.</a:t>
                      </a:r>
                      <a:endParaRPr lang="en-IN" altLang="en-US" sz="1400" dirty="0"/>
                    </a:p>
                  </a:txBody>
                  <a:tcPr/>
                </a:tc>
                <a:extLst>
                  <a:ext uri="{0D108BD9-81ED-4DB2-BD59-A6C34878D82A}">
                    <a16:rowId xmlns:a16="http://schemas.microsoft.com/office/drawing/2014/main" val="10002"/>
                  </a:ext>
                </a:extLst>
              </a:tr>
            </a:tbl>
          </a:graphicData>
        </a:graphic>
      </p:graphicFrame>
      <p:grpSp>
        <p:nvGrpSpPr>
          <p:cNvPr id="2" name="object 4">
            <a:extLst>
              <a:ext uri="{FF2B5EF4-FFF2-40B4-BE49-F238E27FC236}">
                <a16:creationId xmlns:a16="http://schemas.microsoft.com/office/drawing/2014/main" id="{18FED1C2-F126-C22B-F403-D6A0D22AC0D2}"/>
              </a:ext>
            </a:extLst>
          </p:cNvPr>
          <p:cNvGrpSpPr/>
          <p:nvPr/>
        </p:nvGrpSpPr>
        <p:grpSpPr>
          <a:xfrm>
            <a:off x="515923" y="1016695"/>
            <a:ext cx="1178052" cy="87522"/>
            <a:chOff x="830580" y="1191767"/>
            <a:chExt cx="745490" cy="45720"/>
          </a:xfrm>
        </p:grpSpPr>
        <p:sp>
          <p:nvSpPr>
            <p:cNvPr id="4" name="object 5">
              <a:extLst>
                <a:ext uri="{FF2B5EF4-FFF2-40B4-BE49-F238E27FC236}">
                  <a16:creationId xmlns:a16="http://schemas.microsoft.com/office/drawing/2014/main" id="{B956A18F-87F3-699B-FB50-1BD68386BF0D}"/>
                </a:ext>
              </a:extLst>
            </p:cNvPr>
            <p:cNvSpPr/>
            <p:nvPr/>
          </p:nvSpPr>
          <p:spPr>
            <a:xfrm>
              <a:off x="1203960" y="1191767"/>
              <a:ext cx="372110" cy="45720"/>
            </a:xfrm>
            <a:custGeom>
              <a:avLst/>
              <a:gdLst/>
              <a:ahLst/>
              <a:cxnLst/>
              <a:rect l="l" t="t" r="r" b="b"/>
              <a:pathLst>
                <a:path w="372109" h="45719">
                  <a:moveTo>
                    <a:pt x="371856" y="0"/>
                  </a:moveTo>
                  <a:lnTo>
                    <a:pt x="0" y="0"/>
                  </a:lnTo>
                  <a:lnTo>
                    <a:pt x="0" y="45720"/>
                  </a:lnTo>
                  <a:lnTo>
                    <a:pt x="371856" y="45720"/>
                  </a:lnTo>
                  <a:lnTo>
                    <a:pt x="371856" y="0"/>
                  </a:lnTo>
                  <a:close/>
                </a:path>
              </a:pathLst>
            </a:custGeom>
            <a:solidFill>
              <a:srgbClr val="EB5500"/>
            </a:solidFill>
          </p:spPr>
          <p:txBody>
            <a:bodyPr wrap="square" lIns="0" tIns="0" rIns="0" bIns="0" rtlCol="0"/>
            <a:lstStyle/>
            <a:p>
              <a:endParaRPr dirty="0"/>
            </a:p>
          </p:txBody>
        </p:sp>
        <p:sp>
          <p:nvSpPr>
            <p:cNvPr id="7" name="object 6">
              <a:extLst>
                <a:ext uri="{FF2B5EF4-FFF2-40B4-BE49-F238E27FC236}">
                  <a16:creationId xmlns:a16="http://schemas.microsoft.com/office/drawing/2014/main" id="{1EFC7A72-52AC-3C60-CB43-27EA3786BE3D}"/>
                </a:ext>
              </a:extLst>
            </p:cNvPr>
            <p:cNvSpPr/>
            <p:nvPr/>
          </p:nvSpPr>
          <p:spPr>
            <a:xfrm>
              <a:off x="830580" y="1191767"/>
              <a:ext cx="376555" cy="45720"/>
            </a:xfrm>
            <a:custGeom>
              <a:avLst/>
              <a:gdLst/>
              <a:ahLst/>
              <a:cxnLst/>
              <a:rect l="l" t="t" r="r" b="b"/>
              <a:pathLst>
                <a:path w="376555" h="45719">
                  <a:moveTo>
                    <a:pt x="376428" y="0"/>
                  </a:moveTo>
                  <a:lnTo>
                    <a:pt x="0" y="0"/>
                  </a:lnTo>
                  <a:lnTo>
                    <a:pt x="0" y="45720"/>
                  </a:lnTo>
                  <a:lnTo>
                    <a:pt x="376428" y="45720"/>
                  </a:lnTo>
                  <a:lnTo>
                    <a:pt x="376428" y="0"/>
                  </a:lnTo>
                  <a:close/>
                </a:path>
              </a:pathLst>
            </a:custGeom>
            <a:solidFill>
              <a:srgbClr val="1A9987"/>
            </a:solidFill>
          </p:spPr>
          <p:txBody>
            <a:bodyPr wrap="square" lIns="0" tIns="0" rIns="0" bIns="0" rtlCol="0"/>
            <a:lstStyle/>
            <a:p>
              <a:endParaRPr dirty="0"/>
            </a:p>
          </p:txBody>
        </p:sp>
      </p:grpSp>
      <p:sp>
        <p:nvSpPr>
          <p:cNvPr id="8" name="object 2">
            <a:extLst>
              <a:ext uri="{FF2B5EF4-FFF2-40B4-BE49-F238E27FC236}">
                <a16:creationId xmlns:a16="http://schemas.microsoft.com/office/drawing/2014/main" id="{2BAF24BE-6F26-2C58-16A7-A6D54BFE4F12}"/>
              </a:ext>
            </a:extLst>
          </p:cNvPr>
          <p:cNvSpPr/>
          <p:nvPr/>
        </p:nvSpPr>
        <p:spPr>
          <a:xfrm>
            <a:off x="0" y="0"/>
            <a:ext cx="9144000" cy="931178"/>
          </a:xfrm>
          <a:custGeom>
            <a:avLst/>
            <a:gdLst/>
            <a:ahLst/>
            <a:cxnLst/>
            <a:rect l="l" t="t" r="r" b="b"/>
            <a:pathLst>
              <a:path w="9144000" h="4655820">
                <a:moveTo>
                  <a:pt x="0" y="4655819"/>
                </a:moveTo>
                <a:lnTo>
                  <a:pt x="9144000" y="4655819"/>
                </a:lnTo>
                <a:lnTo>
                  <a:pt x="9144000" y="0"/>
                </a:lnTo>
                <a:lnTo>
                  <a:pt x="0" y="0"/>
                </a:lnTo>
                <a:lnTo>
                  <a:pt x="0" y="4655819"/>
                </a:lnTo>
                <a:close/>
              </a:path>
            </a:pathLst>
          </a:custGeom>
          <a:solidFill>
            <a:srgbClr val="E9ECED"/>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46868175"/>
              </p:ext>
            </p:extLst>
          </p:nvPr>
        </p:nvGraphicFramePr>
        <p:xfrm>
          <a:off x="222309" y="1439234"/>
          <a:ext cx="8699382" cy="4917117"/>
        </p:xfrm>
        <a:graphic>
          <a:graphicData uri="http://schemas.openxmlformats.org/drawingml/2006/table">
            <a:tbl>
              <a:tblPr firstRow="1" bandRow="1">
                <a:tableStyleId>{5C22544A-7EE6-4342-B048-85BDC9FD1C3A}</a:tableStyleId>
              </a:tblPr>
              <a:tblGrid>
                <a:gridCol w="2899794">
                  <a:extLst>
                    <a:ext uri="{9D8B030D-6E8A-4147-A177-3AD203B41FA5}">
                      <a16:colId xmlns:a16="http://schemas.microsoft.com/office/drawing/2014/main" val="20000"/>
                    </a:ext>
                  </a:extLst>
                </a:gridCol>
                <a:gridCol w="2899794">
                  <a:extLst>
                    <a:ext uri="{9D8B030D-6E8A-4147-A177-3AD203B41FA5}">
                      <a16:colId xmlns:a16="http://schemas.microsoft.com/office/drawing/2014/main" val="20001"/>
                    </a:ext>
                  </a:extLst>
                </a:gridCol>
                <a:gridCol w="2899794">
                  <a:extLst>
                    <a:ext uri="{9D8B030D-6E8A-4147-A177-3AD203B41FA5}">
                      <a16:colId xmlns:a16="http://schemas.microsoft.com/office/drawing/2014/main" val="20002"/>
                    </a:ext>
                  </a:extLst>
                </a:gridCol>
              </a:tblGrid>
              <a:tr h="1046157">
                <a:tc>
                  <a:txBody>
                    <a:bodyPr/>
                    <a:lstStyle/>
                    <a:p>
                      <a:pPr algn="ctr">
                        <a:buNone/>
                      </a:pPr>
                      <a:endParaRPr lang="en-IN" altLang="en-US" dirty="0"/>
                    </a:p>
                    <a:p>
                      <a:pPr algn="ctr">
                        <a:buNone/>
                      </a:pPr>
                      <a:r>
                        <a:rPr lang="en-IN" altLang="en-US" sz="3600" dirty="0"/>
                        <a:t> </a:t>
                      </a:r>
                      <a:r>
                        <a:rPr lang="en-IN" altLang="en-US" sz="2800" dirty="0"/>
                        <a:t>Title</a:t>
                      </a:r>
                    </a:p>
                  </a:txBody>
                  <a:tcPr/>
                </a:tc>
                <a:tc>
                  <a:txBody>
                    <a:bodyPr/>
                    <a:lstStyle/>
                    <a:p>
                      <a:pPr algn="ctr">
                        <a:buNone/>
                      </a:pPr>
                      <a:endParaRPr lang="en-IN" altLang="en-US" sz="2800" dirty="0"/>
                    </a:p>
                    <a:p>
                      <a:pPr algn="ctr">
                        <a:buNone/>
                      </a:pPr>
                      <a:r>
                        <a:rPr lang="en-IN" altLang="en-US" sz="2800" dirty="0"/>
                        <a:t>Methodology</a:t>
                      </a:r>
                    </a:p>
                  </a:txBody>
                  <a:tcPr/>
                </a:tc>
                <a:tc>
                  <a:txBody>
                    <a:bodyPr/>
                    <a:lstStyle/>
                    <a:p>
                      <a:pPr algn="ctr">
                        <a:buNone/>
                      </a:pPr>
                      <a:endParaRPr lang="en-IN" altLang="en-US" sz="2800"/>
                    </a:p>
                    <a:p>
                      <a:pPr algn="ctr">
                        <a:buNone/>
                      </a:pPr>
                      <a:r>
                        <a:rPr lang="en-IN" altLang="en-US" sz="2800"/>
                        <a:t>Observation</a:t>
                      </a:r>
                    </a:p>
                  </a:txBody>
                  <a:tcPr/>
                </a:tc>
                <a:extLst>
                  <a:ext uri="{0D108BD9-81ED-4DB2-BD59-A6C34878D82A}">
                    <a16:rowId xmlns:a16="http://schemas.microsoft.com/office/drawing/2014/main" val="10000"/>
                  </a:ext>
                </a:extLst>
              </a:tr>
              <a:tr h="1665486">
                <a:tc>
                  <a:txBody>
                    <a:bodyPr/>
                    <a:lstStyle/>
                    <a:p>
                      <a:pPr algn="ctr">
                        <a:buNone/>
                      </a:pPr>
                      <a:r>
                        <a:rPr lang="en-US" altLang="en-US" sz="1400" dirty="0"/>
                        <a:t>Automotive vehicle Health Monitoring and Damage Detection System February 2022, Shankar D. </a:t>
                      </a:r>
                      <a:r>
                        <a:rPr lang="en-US" altLang="en-US" sz="1400" dirty="0" err="1"/>
                        <a:t>Birajdar</a:t>
                      </a:r>
                      <a:r>
                        <a:rPr lang="en-US" altLang="en-US" sz="1400" dirty="0"/>
                        <a:t>, Atul R. Saraf, Nilesh G Patil </a:t>
                      </a:r>
                      <a:endParaRPr lang="en-IN" alt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 damage detector is affixed to a surface of a material for detecting a damage or crack inside the material or vehicle body. In response to detecting a damage, a damage indicator is generated, </a:t>
                      </a:r>
                      <a:r>
                        <a:rPr lang="en-IN" sz="1400" b="0" i="0" kern="1200" dirty="0">
                          <a:solidFill>
                            <a:schemeClr val="dk1"/>
                          </a:solidFill>
                          <a:effectLst/>
                          <a:latin typeface="+mn-lt"/>
                          <a:ea typeface="+mn-ea"/>
                          <a:cs typeface="+mn-cs"/>
                        </a:rPr>
                        <a:t>A microstrip antenna /nanostrip antenna communicates the damage indicator to an external device. </a:t>
                      </a:r>
                      <a:endParaRPr lang="en-IN" altLang="en-US" sz="1400" dirty="0"/>
                    </a:p>
                  </a:txBody>
                  <a:tcPr/>
                </a:tc>
                <a:tc>
                  <a:txBody>
                    <a:bodyPr/>
                    <a:lstStyle/>
                    <a:p>
                      <a:pPr algn="ctr">
                        <a:buNone/>
                      </a:pPr>
                      <a:r>
                        <a:rPr lang="en-US" sz="1400" b="0" i="0" kern="1200" dirty="0">
                          <a:solidFill>
                            <a:schemeClr val="dk1"/>
                          </a:solidFill>
                          <a:effectLst/>
                          <a:latin typeface="+mn-lt"/>
                          <a:ea typeface="+mn-ea"/>
                          <a:cs typeface="+mn-cs"/>
                        </a:rPr>
                        <a:t>The microstrip antenna detects the damage and the time when the damage was detected. Additionally, the antenna may associate other information with the damage indicator such as temperature and acceleration information.</a:t>
                      </a:r>
                      <a:endParaRPr lang="en-IN" altLang="en-US" sz="1400" dirty="0"/>
                    </a:p>
                  </a:txBody>
                  <a:tcPr/>
                </a:tc>
                <a:extLst>
                  <a:ext uri="{0D108BD9-81ED-4DB2-BD59-A6C34878D82A}">
                    <a16:rowId xmlns:a16="http://schemas.microsoft.com/office/drawing/2014/main" val="10001"/>
                  </a:ext>
                </a:extLst>
              </a:tr>
              <a:tr h="1391707">
                <a:tc>
                  <a:txBody>
                    <a:bodyPr/>
                    <a:lstStyle/>
                    <a:p>
                      <a:pPr algn="ctr">
                        <a:buNone/>
                      </a:pPr>
                      <a:r>
                        <a:rPr lang="en-US" sz="1400" dirty="0"/>
                        <a:t>Demand Forecasting for Motor Vehicle Spare Parts January 2012, J. J. </a:t>
                      </a:r>
                      <a:r>
                        <a:rPr lang="en-US" sz="1400" dirty="0" err="1"/>
                        <a:t>Strasheim</a:t>
                      </a:r>
                      <a:endParaRPr lang="en-IN" altLang="en-US" sz="1400" dirty="0"/>
                    </a:p>
                  </a:txBody>
                  <a:tcPr/>
                </a:tc>
                <a:tc>
                  <a:txBody>
                    <a:bodyPr/>
                    <a:lstStyle/>
                    <a:p>
                      <a:pPr algn="ctr">
                        <a:buNone/>
                      </a:pPr>
                      <a:r>
                        <a:rPr lang="en-US" sz="1800" b="0" i="0" kern="120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A variety of alternative forecasting techniques were evaluated for this purpose with the aim of selecting one optimal technique to be implemented in an automatic reordering module of a real time computerized inventory management system.</a:t>
                      </a:r>
                      <a:endParaRPr lang="en-IN" altLang="en-US" sz="1400" dirty="0"/>
                    </a:p>
                  </a:txBody>
                  <a:tcPr/>
                </a:tc>
                <a:tc>
                  <a:txBody>
                    <a:bodyPr/>
                    <a:lstStyle/>
                    <a:p>
                      <a:pPr algn="ctr">
                        <a:buNone/>
                      </a:pPr>
                      <a:r>
                        <a:rPr lang="en-US" sz="1800" b="0" i="0" kern="120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Vehicle spare parts selected the optimal technique to forecast vehicle parts for the upcoming future so that the stock for those parts can be replenished.</a:t>
                      </a:r>
                      <a:endParaRPr lang="en-US" sz="1400" dirty="0"/>
                    </a:p>
                  </a:txBody>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5</a:t>
            </a:fld>
            <a:endParaRPr lang="en-US"/>
          </a:p>
        </p:txBody>
      </p:sp>
      <p:sp>
        <p:nvSpPr>
          <p:cNvPr id="7" name="Slide Number Placeholder 4"/>
          <p:cNvSpPr>
            <a:spLocks noGrp="1"/>
          </p:cNvSpPr>
          <p:nvPr/>
        </p:nvSpPr>
        <p:spPr>
          <a:xfrm>
            <a:off x="6680200" y="6372225"/>
            <a:ext cx="2133600" cy="476250"/>
          </a:xfrm>
          <a:prstGeom prst="rect">
            <a:avLst/>
          </a:prstGeom>
          <a:noFill/>
          <a:ln>
            <a:noFill/>
          </a:ln>
          <a:effectLst/>
        </p:spPr>
        <p:txBody>
          <a:bodyPr vert="horz" wrap="square" lIns="91440" tIns="45720" rIns="91440" bIns="45720" numCol="1" anchor="t" anchorCtr="0" compatLnSpc="1"/>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r" rtl="0">
              <a:spcBef>
                <a:spcPts val="0"/>
              </a:spcBef>
              <a:spcAft>
                <a:spcPts val="0"/>
              </a:spcAft>
              <a:buNone/>
            </a:pPr>
            <a:endParaRPr lang="en-US"/>
          </a:p>
        </p:txBody>
      </p:sp>
      <p:sp>
        <p:nvSpPr>
          <p:cNvPr id="2" name="object 2">
            <a:extLst>
              <a:ext uri="{FF2B5EF4-FFF2-40B4-BE49-F238E27FC236}">
                <a16:creationId xmlns:a16="http://schemas.microsoft.com/office/drawing/2014/main" id="{5CE150B9-D8B5-AB92-3C26-A5AAC631708E}"/>
              </a:ext>
            </a:extLst>
          </p:cNvPr>
          <p:cNvSpPr/>
          <p:nvPr/>
        </p:nvSpPr>
        <p:spPr>
          <a:xfrm>
            <a:off x="0" y="0"/>
            <a:ext cx="9144000" cy="931178"/>
          </a:xfrm>
          <a:custGeom>
            <a:avLst/>
            <a:gdLst/>
            <a:ahLst/>
            <a:cxnLst/>
            <a:rect l="l" t="t" r="r" b="b"/>
            <a:pathLst>
              <a:path w="9144000" h="4655820">
                <a:moveTo>
                  <a:pt x="0" y="4655819"/>
                </a:moveTo>
                <a:lnTo>
                  <a:pt x="9144000" y="4655819"/>
                </a:lnTo>
                <a:lnTo>
                  <a:pt x="9144000" y="0"/>
                </a:lnTo>
                <a:lnTo>
                  <a:pt x="0" y="0"/>
                </a:lnTo>
                <a:lnTo>
                  <a:pt x="0" y="4655819"/>
                </a:lnTo>
                <a:close/>
              </a:path>
            </a:pathLst>
          </a:custGeom>
          <a:solidFill>
            <a:srgbClr val="E9ECED"/>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889BA-630F-77AD-D6DD-7840F1F1C21F}"/>
              </a:ext>
            </a:extLst>
          </p:cNvPr>
          <p:cNvSpPr>
            <a:spLocks noGrp="1"/>
          </p:cNvSpPr>
          <p:nvPr>
            <p:ph type="title"/>
          </p:nvPr>
        </p:nvSpPr>
        <p:spPr>
          <a:xfrm>
            <a:off x="221942" y="1841644"/>
            <a:ext cx="4895342" cy="730250"/>
          </a:xfrm>
        </p:spPr>
        <p:txBody>
          <a:bodyPr>
            <a:normAutofit/>
          </a:bodyPr>
          <a:lstStyle/>
          <a:p>
            <a:r>
              <a:rPr lang="en-US" sz="2800" b="1" dirty="0"/>
              <a:t>Problems in Existing Systems</a:t>
            </a:r>
            <a:endParaRPr lang="en-IN" sz="2800" b="1" dirty="0"/>
          </a:p>
        </p:txBody>
      </p:sp>
      <p:sp>
        <p:nvSpPr>
          <p:cNvPr id="3" name="Content Placeholder 2">
            <a:extLst>
              <a:ext uri="{FF2B5EF4-FFF2-40B4-BE49-F238E27FC236}">
                <a16:creationId xmlns:a16="http://schemas.microsoft.com/office/drawing/2014/main" id="{BEDD106B-AB92-D941-8287-7B4419D82618}"/>
              </a:ext>
            </a:extLst>
          </p:cNvPr>
          <p:cNvSpPr>
            <a:spLocks noGrp="1"/>
          </p:cNvSpPr>
          <p:nvPr>
            <p:ph idx="1"/>
          </p:nvPr>
        </p:nvSpPr>
        <p:spPr>
          <a:xfrm>
            <a:off x="221942" y="2754457"/>
            <a:ext cx="8700116" cy="3784456"/>
          </a:xfrm>
        </p:spPr>
        <p:txBody>
          <a:bodyPr>
            <a:noAutofit/>
          </a:bodyPr>
          <a:lstStyle/>
          <a:p>
            <a:pPr>
              <a:lnSpc>
                <a:spcPct val="150000"/>
              </a:lnSpc>
              <a:buSzPct val="150000"/>
              <a:buFont typeface="Arial" panose="020B0604020202020204" pitchFamily="34" charset="0"/>
              <a:buChar char="•"/>
            </a:pPr>
            <a:r>
              <a:rPr lang="en-US" sz="1500" u="sng" dirty="0">
                <a:cs typeface="Times New Roman" panose="02020603050405020304" pitchFamily="18" charset="0"/>
              </a:rPr>
              <a:t>Limited Data Availability: </a:t>
            </a:r>
            <a:r>
              <a:rPr lang="en-US" sz="1500" dirty="0">
                <a:cs typeface="Times New Roman" panose="02020603050405020304" pitchFamily="18" charset="0"/>
              </a:rPr>
              <a:t>The accuracy of the vehicle health analysis and insurance prediction relies on the data that is available. If the is no data, then the analysis and predictions is impossible.</a:t>
            </a:r>
          </a:p>
          <a:p>
            <a:pPr>
              <a:lnSpc>
                <a:spcPct val="150000"/>
              </a:lnSpc>
              <a:buSzPct val="150000"/>
              <a:buFont typeface="Arial" panose="020B0604020202020204" pitchFamily="34" charset="0"/>
              <a:buChar char="•"/>
            </a:pPr>
            <a:r>
              <a:rPr lang="en-US" sz="1500" u="sng" dirty="0">
                <a:cs typeface="Times New Roman" panose="02020603050405020304" pitchFamily="18" charset="0"/>
              </a:rPr>
              <a:t>Reliance on Sensors: </a:t>
            </a:r>
            <a:r>
              <a:rPr lang="en-US" sz="1500" dirty="0">
                <a:cs typeface="Times New Roman" panose="02020603050405020304" pitchFamily="18" charset="0"/>
              </a:rPr>
              <a:t>The vehicle health analysis component relies on sensors in the vehicle to collect data</a:t>
            </a:r>
          </a:p>
          <a:p>
            <a:pPr>
              <a:lnSpc>
                <a:spcPct val="150000"/>
              </a:lnSpc>
              <a:buSzPct val="150000"/>
              <a:buFont typeface="Arial" panose="020B0604020202020204" pitchFamily="34" charset="0"/>
              <a:buChar char="•"/>
            </a:pPr>
            <a:r>
              <a:rPr lang="en-US" sz="1500" u="sng" dirty="0">
                <a:cs typeface="Times New Roman" panose="02020603050405020304" pitchFamily="18" charset="0"/>
              </a:rPr>
              <a:t>Limited Scope: </a:t>
            </a:r>
            <a:r>
              <a:rPr lang="en-US" sz="1500" dirty="0">
                <a:cs typeface="Times New Roman" panose="02020603050405020304" pitchFamily="18" charset="0"/>
              </a:rPr>
              <a:t>The website's analysis and recommendations are limited to the information provided by the sensors and the algorithms used. There may be other factors that are not considered that could impact the health of the vehicle.</a:t>
            </a:r>
          </a:p>
          <a:p>
            <a:pPr>
              <a:lnSpc>
                <a:spcPct val="150000"/>
              </a:lnSpc>
              <a:buSzPct val="150000"/>
              <a:buFont typeface="Arial" panose="020B0604020202020204" pitchFamily="34" charset="0"/>
              <a:buChar char="•"/>
            </a:pPr>
            <a:r>
              <a:rPr lang="en-US" sz="1500" u="sng" dirty="0">
                <a:cs typeface="Times New Roman" panose="02020603050405020304" pitchFamily="18" charset="0"/>
              </a:rPr>
              <a:t>Halt of Spare Parts Production: </a:t>
            </a:r>
            <a:r>
              <a:rPr lang="en-US" sz="1500" dirty="0">
                <a:cs typeface="Times New Roman" panose="02020603050405020304" pitchFamily="18" charset="0"/>
              </a:rPr>
              <a:t>If the vehicle is of very old model or doesn't have that many sales, the manufacturer may completely halt the manufacturing of that particular vehicle model's spare parts. </a:t>
            </a:r>
          </a:p>
        </p:txBody>
      </p:sp>
      <p:sp>
        <p:nvSpPr>
          <p:cNvPr id="4" name="Slide Number Placeholder 3">
            <a:extLst>
              <a:ext uri="{FF2B5EF4-FFF2-40B4-BE49-F238E27FC236}">
                <a16:creationId xmlns:a16="http://schemas.microsoft.com/office/drawing/2014/main" id="{1250C556-C44F-FF0E-4706-EA370288A02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5" name="object 2">
            <a:extLst>
              <a:ext uri="{FF2B5EF4-FFF2-40B4-BE49-F238E27FC236}">
                <a16:creationId xmlns:a16="http://schemas.microsoft.com/office/drawing/2014/main" id="{D0721274-B890-1032-29A2-8BE58E82E3EE}"/>
              </a:ext>
            </a:extLst>
          </p:cNvPr>
          <p:cNvSpPr/>
          <p:nvPr/>
        </p:nvSpPr>
        <p:spPr>
          <a:xfrm>
            <a:off x="0" y="0"/>
            <a:ext cx="9144000" cy="931178"/>
          </a:xfrm>
          <a:custGeom>
            <a:avLst/>
            <a:gdLst/>
            <a:ahLst/>
            <a:cxnLst/>
            <a:rect l="l" t="t" r="r" b="b"/>
            <a:pathLst>
              <a:path w="9144000" h="4655820">
                <a:moveTo>
                  <a:pt x="0" y="4655819"/>
                </a:moveTo>
                <a:lnTo>
                  <a:pt x="9144000" y="4655819"/>
                </a:lnTo>
                <a:lnTo>
                  <a:pt x="9144000" y="0"/>
                </a:lnTo>
                <a:lnTo>
                  <a:pt x="0" y="0"/>
                </a:lnTo>
                <a:lnTo>
                  <a:pt x="0" y="4655819"/>
                </a:lnTo>
                <a:close/>
              </a:path>
            </a:pathLst>
          </a:custGeom>
          <a:solidFill>
            <a:srgbClr val="E9ECED"/>
          </a:solidFill>
        </p:spPr>
        <p:txBody>
          <a:bodyPr wrap="square" lIns="0" tIns="0" rIns="0" bIns="0" rtlCol="0"/>
          <a:lstStyle/>
          <a:p>
            <a:endParaRPr/>
          </a:p>
        </p:txBody>
      </p:sp>
      <p:grpSp>
        <p:nvGrpSpPr>
          <p:cNvPr id="6" name="object 4">
            <a:extLst>
              <a:ext uri="{FF2B5EF4-FFF2-40B4-BE49-F238E27FC236}">
                <a16:creationId xmlns:a16="http://schemas.microsoft.com/office/drawing/2014/main" id="{35D91EE2-FA0F-A371-6930-E773D3B6D6F3}"/>
              </a:ext>
            </a:extLst>
          </p:cNvPr>
          <p:cNvGrpSpPr/>
          <p:nvPr/>
        </p:nvGrpSpPr>
        <p:grpSpPr>
          <a:xfrm>
            <a:off x="364921" y="1745733"/>
            <a:ext cx="1178052" cy="87522"/>
            <a:chOff x="830580" y="1191767"/>
            <a:chExt cx="745490" cy="45720"/>
          </a:xfrm>
        </p:grpSpPr>
        <p:sp>
          <p:nvSpPr>
            <p:cNvPr id="7" name="object 5">
              <a:extLst>
                <a:ext uri="{FF2B5EF4-FFF2-40B4-BE49-F238E27FC236}">
                  <a16:creationId xmlns:a16="http://schemas.microsoft.com/office/drawing/2014/main" id="{B7484413-92B1-79DD-8C1A-DD54366CAE46}"/>
                </a:ext>
              </a:extLst>
            </p:cNvPr>
            <p:cNvSpPr/>
            <p:nvPr/>
          </p:nvSpPr>
          <p:spPr>
            <a:xfrm>
              <a:off x="1203960" y="1191767"/>
              <a:ext cx="372110" cy="45720"/>
            </a:xfrm>
            <a:custGeom>
              <a:avLst/>
              <a:gdLst/>
              <a:ahLst/>
              <a:cxnLst/>
              <a:rect l="l" t="t" r="r" b="b"/>
              <a:pathLst>
                <a:path w="372109" h="45719">
                  <a:moveTo>
                    <a:pt x="371856" y="0"/>
                  </a:moveTo>
                  <a:lnTo>
                    <a:pt x="0" y="0"/>
                  </a:lnTo>
                  <a:lnTo>
                    <a:pt x="0" y="45720"/>
                  </a:lnTo>
                  <a:lnTo>
                    <a:pt x="371856" y="45720"/>
                  </a:lnTo>
                  <a:lnTo>
                    <a:pt x="371856" y="0"/>
                  </a:lnTo>
                  <a:close/>
                </a:path>
              </a:pathLst>
            </a:custGeom>
            <a:solidFill>
              <a:srgbClr val="EB5500"/>
            </a:solidFill>
          </p:spPr>
          <p:txBody>
            <a:bodyPr wrap="square" lIns="0" tIns="0" rIns="0" bIns="0" rtlCol="0"/>
            <a:lstStyle/>
            <a:p>
              <a:endParaRPr dirty="0"/>
            </a:p>
          </p:txBody>
        </p:sp>
        <p:sp>
          <p:nvSpPr>
            <p:cNvPr id="8" name="object 6">
              <a:extLst>
                <a:ext uri="{FF2B5EF4-FFF2-40B4-BE49-F238E27FC236}">
                  <a16:creationId xmlns:a16="http://schemas.microsoft.com/office/drawing/2014/main" id="{C35E60EB-9C35-B4E5-ED80-A68B0F248FD5}"/>
                </a:ext>
              </a:extLst>
            </p:cNvPr>
            <p:cNvSpPr/>
            <p:nvPr/>
          </p:nvSpPr>
          <p:spPr>
            <a:xfrm>
              <a:off x="830580" y="1191767"/>
              <a:ext cx="376555" cy="45720"/>
            </a:xfrm>
            <a:custGeom>
              <a:avLst/>
              <a:gdLst/>
              <a:ahLst/>
              <a:cxnLst/>
              <a:rect l="l" t="t" r="r" b="b"/>
              <a:pathLst>
                <a:path w="376555" h="45719">
                  <a:moveTo>
                    <a:pt x="376428" y="0"/>
                  </a:moveTo>
                  <a:lnTo>
                    <a:pt x="0" y="0"/>
                  </a:lnTo>
                  <a:lnTo>
                    <a:pt x="0" y="45720"/>
                  </a:lnTo>
                  <a:lnTo>
                    <a:pt x="376428" y="45720"/>
                  </a:lnTo>
                  <a:lnTo>
                    <a:pt x="376428" y="0"/>
                  </a:lnTo>
                  <a:close/>
                </a:path>
              </a:pathLst>
            </a:custGeom>
            <a:solidFill>
              <a:srgbClr val="1A9987"/>
            </a:solidFill>
          </p:spPr>
          <p:txBody>
            <a:bodyPr wrap="square" lIns="0" tIns="0" rIns="0" bIns="0" rtlCol="0"/>
            <a:lstStyle/>
            <a:p>
              <a:endParaRPr dirty="0"/>
            </a:p>
          </p:txBody>
        </p:sp>
      </p:grpSp>
    </p:spTree>
    <p:extLst>
      <p:ext uri="{BB962C8B-B14F-4D97-AF65-F5344CB8AC3E}">
        <p14:creationId xmlns:p14="http://schemas.microsoft.com/office/powerpoint/2010/main" val="253314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75D697A-2C60-BDE0-5D23-327F2B5BE2D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5" name="object 2">
            <a:extLst>
              <a:ext uri="{FF2B5EF4-FFF2-40B4-BE49-F238E27FC236}">
                <a16:creationId xmlns:a16="http://schemas.microsoft.com/office/drawing/2014/main" id="{C873955B-F61E-CEAE-7C5A-5EE201ECAA08}"/>
              </a:ext>
            </a:extLst>
          </p:cNvPr>
          <p:cNvSpPr/>
          <p:nvPr/>
        </p:nvSpPr>
        <p:spPr>
          <a:xfrm>
            <a:off x="0" y="6727"/>
            <a:ext cx="9144000" cy="931178"/>
          </a:xfrm>
          <a:custGeom>
            <a:avLst/>
            <a:gdLst/>
            <a:ahLst/>
            <a:cxnLst/>
            <a:rect l="l" t="t" r="r" b="b"/>
            <a:pathLst>
              <a:path w="9144000" h="4655820">
                <a:moveTo>
                  <a:pt x="0" y="4655819"/>
                </a:moveTo>
                <a:lnTo>
                  <a:pt x="9144000" y="4655819"/>
                </a:lnTo>
                <a:lnTo>
                  <a:pt x="9144000" y="0"/>
                </a:lnTo>
                <a:lnTo>
                  <a:pt x="0" y="0"/>
                </a:lnTo>
                <a:lnTo>
                  <a:pt x="0" y="4655819"/>
                </a:lnTo>
                <a:close/>
              </a:path>
            </a:pathLst>
          </a:custGeom>
          <a:solidFill>
            <a:srgbClr val="E9ECED"/>
          </a:solidFill>
        </p:spPr>
        <p:txBody>
          <a:bodyPr wrap="square" lIns="0" tIns="0" rIns="0" bIns="0" rtlCol="0"/>
          <a:lstStyle/>
          <a:p>
            <a:endParaRPr/>
          </a:p>
        </p:txBody>
      </p:sp>
      <p:grpSp>
        <p:nvGrpSpPr>
          <p:cNvPr id="6" name="object 4">
            <a:extLst>
              <a:ext uri="{FF2B5EF4-FFF2-40B4-BE49-F238E27FC236}">
                <a16:creationId xmlns:a16="http://schemas.microsoft.com/office/drawing/2014/main" id="{0D9916B3-4CBF-2C03-4215-E1B73C833070}"/>
              </a:ext>
            </a:extLst>
          </p:cNvPr>
          <p:cNvGrpSpPr/>
          <p:nvPr/>
        </p:nvGrpSpPr>
        <p:grpSpPr>
          <a:xfrm>
            <a:off x="425183" y="1341441"/>
            <a:ext cx="1178052" cy="87522"/>
            <a:chOff x="830580" y="1191767"/>
            <a:chExt cx="745490" cy="45720"/>
          </a:xfrm>
        </p:grpSpPr>
        <p:sp>
          <p:nvSpPr>
            <p:cNvPr id="7" name="object 5">
              <a:extLst>
                <a:ext uri="{FF2B5EF4-FFF2-40B4-BE49-F238E27FC236}">
                  <a16:creationId xmlns:a16="http://schemas.microsoft.com/office/drawing/2014/main" id="{7F4C837A-9049-49AA-B68A-F9B5EAD9FD2C}"/>
                </a:ext>
              </a:extLst>
            </p:cNvPr>
            <p:cNvSpPr/>
            <p:nvPr/>
          </p:nvSpPr>
          <p:spPr>
            <a:xfrm>
              <a:off x="1203960" y="1191767"/>
              <a:ext cx="372110" cy="45720"/>
            </a:xfrm>
            <a:custGeom>
              <a:avLst/>
              <a:gdLst/>
              <a:ahLst/>
              <a:cxnLst/>
              <a:rect l="l" t="t" r="r" b="b"/>
              <a:pathLst>
                <a:path w="372109" h="45719">
                  <a:moveTo>
                    <a:pt x="371856" y="0"/>
                  </a:moveTo>
                  <a:lnTo>
                    <a:pt x="0" y="0"/>
                  </a:lnTo>
                  <a:lnTo>
                    <a:pt x="0" y="45720"/>
                  </a:lnTo>
                  <a:lnTo>
                    <a:pt x="371856" y="45720"/>
                  </a:lnTo>
                  <a:lnTo>
                    <a:pt x="371856" y="0"/>
                  </a:lnTo>
                  <a:close/>
                </a:path>
              </a:pathLst>
            </a:custGeom>
            <a:solidFill>
              <a:srgbClr val="EB5500"/>
            </a:solidFill>
          </p:spPr>
          <p:txBody>
            <a:bodyPr wrap="square" lIns="0" tIns="0" rIns="0" bIns="0" rtlCol="0"/>
            <a:lstStyle/>
            <a:p>
              <a:endParaRPr dirty="0"/>
            </a:p>
          </p:txBody>
        </p:sp>
        <p:sp>
          <p:nvSpPr>
            <p:cNvPr id="8" name="object 6">
              <a:extLst>
                <a:ext uri="{FF2B5EF4-FFF2-40B4-BE49-F238E27FC236}">
                  <a16:creationId xmlns:a16="http://schemas.microsoft.com/office/drawing/2014/main" id="{10D9D17B-7766-DB35-0A94-EEA649019DE6}"/>
                </a:ext>
              </a:extLst>
            </p:cNvPr>
            <p:cNvSpPr/>
            <p:nvPr/>
          </p:nvSpPr>
          <p:spPr>
            <a:xfrm>
              <a:off x="830580" y="1191767"/>
              <a:ext cx="376555" cy="45720"/>
            </a:xfrm>
            <a:custGeom>
              <a:avLst/>
              <a:gdLst/>
              <a:ahLst/>
              <a:cxnLst/>
              <a:rect l="l" t="t" r="r" b="b"/>
              <a:pathLst>
                <a:path w="376555" h="45719">
                  <a:moveTo>
                    <a:pt x="376428" y="0"/>
                  </a:moveTo>
                  <a:lnTo>
                    <a:pt x="0" y="0"/>
                  </a:lnTo>
                  <a:lnTo>
                    <a:pt x="0" y="45720"/>
                  </a:lnTo>
                  <a:lnTo>
                    <a:pt x="376428" y="45720"/>
                  </a:lnTo>
                  <a:lnTo>
                    <a:pt x="376428" y="0"/>
                  </a:lnTo>
                  <a:close/>
                </a:path>
              </a:pathLst>
            </a:custGeom>
            <a:solidFill>
              <a:srgbClr val="1A9987"/>
            </a:solidFill>
          </p:spPr>
          <p:txBody>
            <a:bodyPr wrap="square" lIns="0" tIns="0" rIns="0" bIns="0" rtlCol="0"/>
            <a:lstStyle/>
            <a:p>
              <a:endParaRPr dirty="0"/>
            </a:p>
          </p:txBody>
        </p:sp>
      </p:grpSp>
      <p:sp>
        <p:nvSpPr>
          <p:cNvPr id="9" name="TextBox 8">
            <a:extLst>
              <a:ext uri="{FF2B5EF4-FFF2-40B4-BE49-F238E27FC236}">
                <a16:creationId xmlns:a16="http://schemas.microsoft.com/office/drawing/2014/main" id="{B12E841D-D476-EC83-3C35-50780B281188}"/>
              </a:ext>
            </a:extLst>
          </p:cNvPr>
          <p:cNvSpPr txBox="1"/>
          <p:nvPr/>
        </p:nvSpPr>
        <p:spPr>
          <a:xfrm>
            <a:off x="425183" y="1570889"/>
            <a:ext cx="2910840" cy="523220"/>
          </a:xfrm>
          <a:prstGeom prst="rect">
            <a:avLst/>
          </a:prstGeom>
          <a:noFill/>
        </p:spPr>
        <p:txBody>
          <a:bodyPr wrap="square">
            <a:spAutoFit/>
          </a:bodyPr>
          <a:lstStyle/>
          <a:p>
            <a:r>
              <a:rPr lang="en-IN" sz="2800" b="1" dirty="0">
                <a:latin typeface="+mj-lt"/>
                <a:cs typeface="Times New Roman" panose="02020603050405020304" pitchFamily="18" charset="0"/>
              </a:rPr>
              <a:t>Proposed System</a:t>
            </a:r>
          </a:p>
        </p:txBody>
      </p:sp>
      <p:sp>
        <p:nvSpPr>
          <p:cNvPr id="10" name="TextBox 9">
            <a:extLst>
              <a:ext uri="{FF2B5EF4-FFF2-40B4-BE49-F238E27FC236}">
                <a16:creationId xmlns:a16="http://schemas.microsoft.com/office/drawing/2014/main" id="{06D0092C-200F-40C4-C25F-7EE5652DB2CF}"/>
              </a:ext>
            </a:extLst>
          </p:cNvPr>
          <p:cNvSpPr txBox="1"/>
          <p:nvPr/>
        </p:nvSpPr>
        <p:spPr>
          <a:xfrm>
            <a:off x="268868" y="1960802"/>
            <a:ext cx="8449949" cy="4782143"/>
          </a:xfrm>
          <a:prstGeom prst="rect">
            <a:avLst/>
          </a:prstGeom>
          <a:noFill/>
        </p:spPr>
        <p:txBody>
          <a:bodyPr wrap="square" rtlCol="0">
            <a:spAutoFit/>
          </a:bodyPr>
          <a:lstStyle/>
          <a:p>
            <a:pPr marR="320675" algn="just">
              <a:lnSpc>
                <a:spcPct val="150000"/>
              </a:lnSpc>
              <a:spcBef>
                <a:spcPts val="1140"/>
              </a:spcBef>
              <a:spcAft>
                <a:spcPts val="0"/>
              </a:spcAft>
            </a:pPr>
            <a:r>
              <a:rPr lang="en-IN" sz="1400" dirty="0"/>
              <a:t>As mentioned in Results a multi Algorithm approved showed better results so to add more accuracy we propose 2 algorithms for data integration and cleaning</a:t>
            </a:r>
          </a:p>
          <a:p>
            <a:pPr marR="320675" algn="just">
              <a:lnSpc>
                <a:spcPct val="150000"/>
              </a:lnSpc>
              <a:spcBef>
                <a:spcPts val="1140"/>
              </a:spcBef>
              <a:spcAft>
                <a:spcPts val="0"/>
              </a:spcAft>
            </a:pPr>
            <a:r>
              <a:rPr lang="en-IN" sz="1400" b="1" dirty="0"/>
              <a:t>ANFIS</a:t>
            </a:r>
          </a:p>
          <a:p>
            <a:pPr marL="285750" marR="320675" indent="-285750" algn="just">
              <a:lnSpc>
                <a:spcPct val="150000"/>
              </a:lnSpc>
              <a:spcBef>
                <a:spcPts val="1140"/>
              </a:spcBef>
              <a:spcAft>
                <a:spcPts val="0"/>
              </a:spcAft>
              <a:buFont typeface="Arial" panose="020B0604020202020204" pitchFamily="34" charset="0"/>
              <a:buChar char="•"/>
            </a:pPr>
            <a:r>
              <a:rPr lang="en-IN" sz="1400" dirty="0">
                <a:effectLst/>
                <a:ea typeface="Calibri" panose="020F0502020204030204" pitchFamily="34" charset="0"/>
              </a:rPr>
              <a:t>Adaptive Network based Fuzzy Inference system is a backpropagation learning algorithm that has 5 layers to analysis and give output by integrating the input variables. </a:t>
            </a:r>
          </a:p>
          <a:p>
            <a:pPr marL="285750" marR="320675" indent="-285750" algn="just">
              <a:lnSpc>
                <a:spcPct val="150000"/>
              </a:lnSpc>
              <a:spcBef>
                <a:spcPts val="1140"/>
              </a:spcBef>
              <a:spcAft>
                <a:spcPts val="0"/>
              </a:spcAft>
              <a:buFont typeface="Arial" panose="020B0604020202020204" pitchFamily="34" charset="0"/>
              <a:buChar char="•"/>
            </a:pPr>
            <a:r>
              <a:rPr lang="en-IN" sz="1400" dirty="0">
                <a:effectLst/>
                <a:ea typeface="Calibri" panose="020F0502020204030204" pitchFamily="34" charset="0"/>
              </a:rPr>
              <a:t>This process is repeated until optimum output is </a:t>
            </a:r>
            <a:r>
              <a:rPr lang="en-IN" sz="1400" dirty="0">
                <a:ea typeface="Calibri" panose="020F0502020204030204" pitchFamily="34" charset="0"/>
              </a:rPr>
              <a:t>obtained</a:t>
            </a:r>
            <a:r>
              <a:rPr lang="en-IN" sz="1400" dirty="0">
                <a:effectLst/>
                <a:ea typeface="Calibri" panose="020F0502020204030204" pitchFamily="34" charset="0"/>
              </a:rPr>
              <a:t>. ANFIS is time taking but with large datasets it can produce accuracy at the highest level</a:t>
            </a:r>
            <a:r>
              <a:rPr lang="en-IN" sz="1400" b="1" dirty="0">
                <a:effectLst/>
                <a:ea typeface="Calibri" panose="020F0502020204030204" pitchFamily="34" charset="0"/>
              </a:rPr>
              <a:t>.</a:t>
            </a:r>
          </a:p>
          <a:p>
            <a:pPr marR="320675" algn="just">
              <a:lnSpc>
                <a:spcPct val="150000"/>
              </a:lnSpc>
              <a:spcBef>
                <a:spcPts val="1140"/>
              </a:spcBef>
              <a:spcAft>
                <a:spcPts val="0"/>
              </a:spcAft>
            </a:pPr>
            <a:r>
              <a:rPr lang="en-IN" sz="1400" b="1" dirty="0">
                <a:ea typeface="Calibri" panose="020F0502020204030204" pitchFamily="34" charset="0"/>
              </a:rPr>
              <a:t>Restricted Boltzmann Machine</a:t>
            </a:r>
          </a:p>
          <a:p>
            <a:pPr marR="320675" algn="just">
              <a:lnSpc>
                <a:spcPct val="150000"/>
              </a:lnSpc>
              <a:spcBef>
                <a:spcPts val="1140"/>
              </a:spcBef>
              <a:spcAft>
                <a:spcPts val="0"/>
              </a:spcAft>
            </a:pPr>
            <a:r>
              <a:rPr lang="en-IN" sz="1400" dirty="0">
                <a:ea typeface="Calibri" panose="020F0502020204030204" pitchFamily="34" charset="0"/>
              </a:rPr>
              <a:t>Even by performing Deep learning techniques and data cleaning on large datasets, anomalies cant be removed and can effect the model efficient. </a:t>
            </a:r>
          </a:p>
          <a:p>
            <a:pPr marR="320675" algn="just">
              <a:lnSpc>
                <a:spcPct val="150000"/>
              </a:lnSpc>
              <a:spcBef>
                <a:spcPts val="1140"/>
              </a:spcBef>
              <a:spcAft>
                <a:spcPts val="0"/>
              </a:spcAft>
            </a:pPr>
            <a:r>
              <a:rPr lang="en-IN" sz="1400" dirty="0">
                <a:ea typeface="Calibri" panose="020F0502020204030204" pitchFamily="34" charset="0"/>
              </a:rPr>
              <a:t>To improve this we use restricted </a:t>
            </a:r>
            <a:r>
              <a:rPr lang="en-IN" sz="1400" dirty="0" err="1">
                <a:ea typeface="Calibri" panose="020F0502020204030204" pitchFamily="34" charset="0"/>
              </a:rPr>
              <a:t>bolzaman</a:t>
            </a:r>
            <a:r>
              <a:rPr lang="en-IN" sz="1400" dirty="0">
                <a:ea typeface="Calibri" panose="020F0502020204030204" pitchFamily="34" charset="0"/>
              </a:rPr>
              <a:t> constant that has hidden layers compressed, even without a output this helps in adjusting weights to increase accuracy.</a:t>
            </a:r>
            <a:endParaRPr lang="en-IN" sz="1400" dirty="0"/>
          </a:p>
        </p:txBody>
      </p:sp>
    </p:spTree>
    <p:extLst>
      <p:ext uri="{BB962C8B-B14F-4D97-AF65-F5344CB8AC3E}">
        <p14:creationId xmlns:p14="http://schemas.microsoft.com/office/powerpoint/2010/main" val="3486788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8</a:t>
            </a:fld>
            <a:endParaRPr lang="en-US"/>
          </a:p>
        </p:txBody>
      </p:sp>
      <p:sp>
        <p:nvSpPr>
          <p:cNvPr id="3" name="Text Box 2"/>
          <p:cNvSpPr txBox="1"/>
          <p:nvPr/>
        </p:nvSpPr>
        <p:spPr>
          <a:xfrm>
            <a:off x="432115" y="1678043"/>
            <a:ext cx="6757248" cy="523220"/>
          </a:xfrm>
          <a:prstGeom prst="rect">
            <a:avLst/>
          </a:prstGeom>
          <a:noFill/>
        </p:spPr>
        <p:txBody>
          <a:bodyPr wrap="square" rtlCol="0">
            <a:spAutoFit/>
          </a:bodyPr>
          <a:lstStyle/>
          <a:p>
            <a:r>
              <a:rPr lang="en-US" altLang="en-US" sz="2800" b="1" dirty="0">
                <a:latin typeface="+mj-lt"/>
              </a:rPr>
              <a:t>Problem Identification and Description</a:t>
            </a:r>
            <a:endParaRPr lang="en-IN" altLang="en-US" sz="2800" b="1" dirty="0">
              <a:latin typeface="+mj-lt"/>
            </a:endParaRPr>
          </a:p>
        </p:txBody>
      </p:sp>
      <p:sp>
        <p:nvSpPr>
          <p:cNvPr id="4" name="Text Box 3"/>
          <p:cNvSpPr txBox="1"/>
          <p:nvPr/>
        </p:nvSpPr>
        <p:spPr>
          <a:xfrm>
            <a:off x="432114" y="2755313"/>
            <a:ext cx="8279765" cy="3108543"/>
          </a:xfrm>
          <a:prstGeom prst="rect">
            <a:avLst/>
          </a:prstGeom>
          <a:noFill/>
        </p:spPr>
        <p:txBody>
          <a:bodyPr wrap="square" rtlCol="0">
            <a:spAutoFit/>
          </a:bodyPr>
          <a:lstStyle/>
          <a:p>
            <a:pPr marL="285750" indent="-285750" algn="l">
              <a:lnSpc>
                <a:spcPct val="150000"/>
              </a:lnSpc>
              <a:buSzPct val="150000"/>
              <a:buFont typeface="Arial" panose="020B0604020202020204" pitchFamily="34" charset="0"/>
              <a:buChar char="•"/>
            </a:pPr>
            <a:r>
              <a:rPr lang="en-US" sz="1500" u="sng" dirty="0">
                <a:cs typeface="Times New Roman" panose="02020603050405020304" pitchFamily="18" charset="0"/>
              </a:rPr>
              <a:t>Insurance Prediction:</a:t>
            </a:r>
            <a:r>
              <a:rPr lang="en-US" sz="1500" dirty="0">
                <a:cs typeface="Times New Roman" panose="02020603050405020304" pitchFamily="18" charset="0"/>
              </a:rPr>
              <a:t> The website uses machine learning algorithms to predict the insurance amount, and to prevent costly repairs and breakdowns.</a:t>
            </a:r>
          </a:p>
          <a:p>
            <a:pPr marL="285750" indent="-285750" algn="l">
              <a:lnSpc>
                <a:spcPct val="150000"/>
              </a:lnSpc>
              <a:buSzPct val="150000"/>
              <a:buFont typeface="Arial" panose="020B0604020202020204" pitchFamily="34" charset="0"/>
              <a:buChar char="•"/>
            </a:pPr>
            <a:r>
              <a:rPr lang="en-US" sz="1500" u="sng" dirty="0">
                <a:cs typeface="Times New Roman" panose="02020603050405020304" pitchFamily="18" charset="0"/>
              </a:rPr>
              <a:t>Spare Parts E-commerce:</a:t>
            </a:r>
            <a:r>
              <a:rPr lang="en-US" sz="1500" dirty="0">
                <a:cs typeface="Times New Roman" panose="02020603050405020304" pitchFamily="18" charset="0"/>
              </a:rPr>
              <a:t> The website provides a secure and convenient platform for the purchase of genuine spare parts.</a:t>
            </a:r>
          </a:p>
          <a:p>
            <a:pPr marL="285750" indent="-285750" algn="l">
              <a:lnSpc>
                <a:spcPct val="150000"/>
              </a:lnSpc>
              <a:buSzPct val="150000"/>
              <a:buFont typeface="Arial" panose="020B0604020202020204" pitchFamily="34" charset="0"/>
              <a:buChar char="•"/>
            </a:pPr>
            <a:r>
              <a:rPr lang="en-US" sz="1500" u="sng" dirty="0">
                <a:cs typeface="Times New Roman" panose="02020603050405020304" pitchFamily="18" charset="0"/>
              </a:rPr>
              <a:t>Performance and Reliability:</a:t>
            </a:r>
            <a:r>
              <a:rPr lang="en-US" sz="1500" dirty="0">
                <a:cs typeface="Times New Roman" panose="02020603050405020304" pitchFamily="18" charset="0"/>
              </a:rPr>
              <a:t> The website aims to provide high performance and reliability, ensuring that users can access and use the website without any downtime or technical issues.</a:t>
            </a:r>
          </a:p>
          <a:p>
            <a:pPr marL="285750" indent="-285750" algn="l">
              <a:lnSpc>
                <a:spcPct val="150000"/>
              </a:lnSpc>
              <a:buSzPct val="150000"/>
              <a:buFont typeface="Arial" panose="020B0604020202020204" pitchFamily="34" charset="0"/>
              <a:buChar char="•"/>
            </a:pPr>
            <a:r>
              <a:rPr lang="en-US" sz="1500" u="sng" dirty="0">
                <a:cs typeface="Times New Roman" panose="02020603050405020304" pitchFamily="18" charset="0"/>
              </a:rPr>
              <a:t>Security:</a:t>
            </a:r>
            <a:r>
              <a:rPr lang="en-US" sz="1500" dirty="0">
                <a:cs typeface="Times New Roman" panose="02020603050405020304" pitchFamily="18" charset="0"/>
              </a:rPr>
              <a:t> The website aims to provide a secure platform for transactions and user data, protecting users from any potential security risks</a:t>
            </a:r>
            <a:r>
              <a:rPr lang="en-US" sz="1500" dirty="0">
                <a:cs typeface="Calibri" panose="020F0502020204030204" pitchFamily="34" charset="0"/>
              </a:rPr>
              <a:t>.</a:t>
            </a:r>
          </a:p>
          <a:p>
            <a:endParaRPr lang="en-IN" altLang="en-US" sz="1600" dirty="0"/>
          </a:p>
        </p:txBody>
      </p:sp>
      <p:sp>
        <p:nvSpPr>
          <p:cNvPr id="2" name="object 2">
            <a:extLst>
              <a:ext uri="{FF2B5EF4-FFF2-40B4-BE49-F238E27FC236}">
                <a16:creationId xmlns:a16="http://schemas.microsoft.com/office/drawing/2014/main" id="{A5BBB450-E964-75DE-AF0B-34FFE9111FAA}"/>
              </a:ext>
            </a:extLst>
          </p:cNvPr>
          <p:cNvSpPr/>
          <p:nvPr/>
        </p:nvSpPr>
        <p:spPr>
          <a:xfrm>
            <a:off x="-3" y="-16651"/>
            <a:ext cx="9144000" cy="931178"/>
          </a:xfrm>
          <a:custGeom>
            <a:avLst/>
            <a:gdLst/>
            <a:ahLst/>
            <a:cxnLst/>
            <a:rect l="l" t="t" r="r" b="b"/>
            <a:pathLst>
              <a:path w="9144000" h="4655820">
                <a:moveTo>
                  <a:pt x="0" y="4655819"/>
                </a:moveTo>
                <a:lnTo>
                  <a:pt x="9144000" y="4655819"/>
                </a:lnTo>
                <a:lnTo>
                  <a:pt x="9144000" y="0"/>
                </a:lnTo>
                <a:lnTo>
                  <a:pt x="0" y="0"/>
                </a:lnTo>
                <a:lnTo>
                  <a:pt x="0" y="4655819"/>
                </a:lnTo>
                <a:close/>
              </a:path>
            </a:pathLst>
          </a:custGeom>
          <a:solidFill>
            <a:srgbClr val="E9ECED"/>
          </a:solidFill>
        </p:spPr>
        <p:txBody>
          <a:bodyPr wrap="square" lIns="0" tIns="0" rIns="0" bIns="0" rtlCol="0"/>
          <a:lstStyle/>
          <a:p>
            <a:endParaRPr/>
          </a:p>
        </p:txBody>
      </p:sp>
      <p:grpSp>
        <p:nvGrpSpPr>
          <p:cNvPr id="6" name="object 4">
            <a:extLst>
              <a:ext uri="{FF2B5EF4-FFF2-40B4-BE49-F238E27FC236}">
                <a16:creationId xmlns:a16="http://schemas.microsoft.com/office/drawing/2014/main" id="{47477F24-20AD-6663-CE4D-64A778CEDAE5}"/>
              </a:ext>
            </a:extLst>
          </p:cNvPr>
          <p:cNvGrpSpPr/>
          <p:nvPr/>
        </p:nvGrpSpPr>
        <p:grpSpPr>
          <a:xfrm>
            <a:off x="557868" y="1472349"/>
            <a:ext cx="1178052" cy="87522"/>
            <a:chOff x="830580" y="1191767"/>
            <a:chExt cx="745490" cy="45720"/>
          </a:xfrm>
        </p:grpSpPr>
        <p:sp>
          <p:nvSpPr>
            <p:cNvPr id="7" name="object 5">
              <a:extLst>
                <a:ext uri="{FF2B5EF4-FFF2-40B4-BE49-F238E27FC236}">
                  <a16:creationId xmlns:a16="http://schemas.microsoft.com/office/drawing/2014/main" id="{561C9648-57D1-976F-1BA0-7991635BC4B9}"/>
                </a:ext>
              </a:extLst>
            </p:cNvPr>
            <p:cNvSpPr/>
            <p:nvPr/>
          </p:nvSpPr>
          <p:spPr>
            <a:xfrm>
              <a:off x="1203960" y="1191767"/>
              <a:ext cx="372110" cy="45720"/>
            </a:xfrm>
            <a:custGeom>
              <a:avLst/>
              <a:gdLst/>
              <a:ahLst/>
              <a:cxnLst/>
              <a:rect l="l" t="t" r="r" b="b"/>
              <a:pathLst>
                <a:path w="372109" h="45719">
                  <a:moveTo>
                    <a:pt x="371856" y="0"/>
                  </a:moveTo>
                  <a:lnTo>
                    <a:pt x="0" y="0"/>
                  </a:lnTo>
                  <a:lnTo>
                    <a:pt x="0" y="45720"/>
                  </a:lnTo>
                  <a:lnTo>
                    <a:pt x="371856" y="45720"/>
                  </a:lnTo>
                  <a:lnTo>
                    <a:pt x="371856" y="0"/>
                  </a:lnTo>
                  <a:close/>
                </a:path>
              </a:pathLst>
            </a:custGeom>
            <a:solidFill>
              <a:srgbClr val="EB5500"/>
            </a:solidFill>
          </p:spPr>
          <p:txBody>
            <a:bodyPr wrap="square" lIns="0" tIns="0" rIns="0" bIns="0" rtlCol="0"/>
            <a:lstStyle/>
            <a:p>
              <a:endParaRPr dirty="0"/>
            </a:p>
          </p:txBody>
        </p:sp>
        <p:sp>
          <p:nvSpPr>
            <p:cNvPr id="8" name="object 6">
              <a:extLst>
                <a:ext uri="{FF2B5EF4-FFF2-40B4-BE49-F238E27FC236}">
                  <a16:creationId xmlns:a16="http://schemas.microsoft.com/office/drawing/2014/main" id="{1BE95EAA-FF35-61ED-DC0B-C3362B9CAB44}"/>
                </a:ext>
              </a:extLst>
            </p:cNvPr>
            <p:cNvSpPr/>
            <p:nvPr/>
          </p:nvSpPr>
          <p:spPr>
            <a:xfrm>
              <a:off x="830580" y="1191767"/>
              <a:ext cx="376555" cy="45720"/>
            </a:xfrm>
            <a:custGeom>
              <a:avLst/>
              <a:gdLst/>
              <a:ahLst/>
              <a:cxnLst/>
              <a:rect l="l" t="t" r="r" b="b"/>
              <a:pathLst>
                <a:path w="376555" h="45719">
                  <a:moveTo>
                    <a:pt x="376428" y="0"/>
                  </a:moveTo>
                  <a:lnTo>
                    <a:pt x="0" y="0"/>
                  </a:lnTo>
                  <a:lnTo>
                    <a:pt x="0" y="45720"/>
                  </a:lnTo>
                  <a:lnTo>
                    <a:pt x="376428" y="45720"/>
                  </a:lnTo>
                  <a:lnTo>
                    <a:pt x="376428" y="0"/>
                  </a:lnTo>
                  <a:close/>
                </a:path>
              </a:pathLst>
            </a:custGeom>
            <a:solidFill>
              <a:srgbClr val="1A9987"/>
            </a:solidFill>
          </p:spPr>
          <p:txBody>
            <a:bodyPr wrap="square" lIns="0" tIns="0" rIns="0" bIns="0" rtlCol="0"/>
            <a:lstStyle/>
            <a:p>
              <a:endParaRPr dirty="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5CAA90E-6F04-4A01-AD4B-3E9CA7530B0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6" name="Text Box 2">
            <a:extLst>
              <a:ext uri="{FF2B5EF4-FFF2-40B4-BE49-F238E27FC236}">
                <a16:creationId xmlns:a16="http://schemas.microsoft.com/office/drawing/2014/main" id="{28FCD085-6D75-479A-87A2-70C79CBA1047}"/>
              </a:ext>
            </a:extLst>
          </p:cNvPr>
          <p:cNvSpPr txBox="1"/>
          <p:nvPr/>
        </p:nvSpPr>
        <p:spPr>
          <a:xfrm>
            <a:off x="314668" y="1498221"/>
            <a:ext cx="4290888" cy="523220"/>
          </a:xfrm>
          <a:prstGeom prst="rect">
            <a:avLst/>
          </a:prstGeom>
          <a:noFill/>
        </p:spPr>
        <p:txBody>
          <a:bodyPr wrap="square" rtlCol="0">
            <a:spAutoFit/>
          </a:bodyPr>
          <a:lstStyle/>
          <a:p>
            <a:r>
              <a:rPr lang="en-US" altLang="en-US" sz="2800" b="1" dirty="0">
                <a:latin typeface="+mj-lt"/>
              </a:rPr>
              <a:t>Requirements</a:t>
            </a:r>
            <a:endParaRPr lang="en-IN" altLang="en-US" sz="2800" b="1" dirty="0">
              <a:latin typeface="+mj-lt"/>
            </a:endParaRPr>
          </a:p>
        </p:txBody>
      </p:sp>
      <p:sp>
        <p:nvSpPr>
          <p:cNvPr id="7" name="Text Box 3">
            <a:extLst>
              <a:ext uri="{FF2B5EF4-FFF2-40B4-BE49-F238E27FC236}">
                <a16:creationId xmlns:a16="http://schemas.microsoft.com/office/drawing/2014/main" id="{D180890C-AD0A-40A7-8FA0-C799555B2F05}"/>
              </a:ext>
            </a:extLst>
          </p:cNvPr>
          <p:cNvSpPr txBox="1"/>
          <p:nvPr/>
        </p:nvSpPr>
        <p:spPr>
          <a:xfrm>
            <a:off x="314668" y="2264078"/>
            <a:ext cx="8279765" cy="4493538"/>
          </a:xfrm>
          <a:prstGeom prst="rect">
            <a:avLst/>
          </a:prstGeom>
          <a:noFill/>
        </p:spPr>
        <p:txBody>
          <a:bodyPr wrap="square" rtlCol="0">
            <a:spAutoFit/>
          </a:bodyPr>
          <a:lstStyle/>
          <a:p>
            <a:pPr>
              <a:lnSpc>
                <a:spcPct val="150000"/>
              </a:lnSpc>
              <a:buSzPct val="150000"/>
            </a:pPr>
            <a:r>
              <a:rPr lang="en-IN" altLang="en-US" sz="1500" b="1" dirty="0">
                <a:cs typeface="Times New Roman" panose="02020603050405020304" pitchFamily="18" charset="0"/>
              </a:rPr>
              <a:t>Functional:-</a:t>
            </a:r>
          </a:p>
          <a:p>
            <a:pPr marL="285750" indent="-285750">
              <a:lnSpc>
                <a:spcPct val="150000"/>
              </a:lnSpc>
              <a:buSzPct val="150000"/>
              <a:buFont typeface="Arial" panose="020B0604020202020204" pitchFamily="34" charset="0"/>
              <a:buChar char="•"/>
            </a:pPr>
            <a:r>
              <a:rPr lang="en-US" sz="1500" u="sng" dirty="0">
                <a:cs typeface="Times New Roman" panose="02020603050405020304" pitchFamily="18" charset="0"/>
              </a:rPr>
              <a:t>Vehicle Health Analysis:</a:t>
            </a:r>
            <a:r>
              <a:rPr lang="en-US" sz="1500" dirty="0">
                <a:cs typeface="Times New Roman" panose="02020603050405020304" pitchFamily="18" charset="0"/>
              </a:rPr>
              <a:t> Process, Analyze and predict the estimated insurance claim that a user can get based on the internal condition of their vehicle’s health.</a:t>
            </a:r>
          </a:p>
          <a:p>
            <a:pPr marL="285750" indent="-285750">
              <a:lnSpc>
                <a:spcPct val="150000"/>
              </a:lnSpc>
              <a:buSzPct val="150000"/>
              <a:buFont typeface="Arial" panose="020B0604020202020204" pitchFamily="34" charset="0"/>
              <a:buChar char="•"/>
            </a:pPr>
            <a:r>
              <a:rPr lang="en-US" altLang="en-US" sz="1500" u="sng" dirty="0">
                <a:cs typeface="Times New Roman" panose="02020603050405020304" pitchFamily="18" charset="0"/>
              </a:rPr>
              <a:t>Spare Parts E-Commerce:</a:t>
            </a:r>
            <a:r>
              <a:rPr lang="en-US" altLang="en-US" sz="1500" dirty="0">
                <a:cs typeface="Times New Roman" panose="02020603050405020304" pitchFamily="18" charset="0"/>
              </a:rPr>
              <a:t> Allows car owners to get the replacement of the damaged part of their car directly from the manufacturer at the best price.</a:t>
            </a:r>
            <a:endParaRPr lang="en-US" altLang="en-US" sz="1500" u="sng" dirty="0">
              <a:cs typeface="Times New Roman" panose="02020603050405020304" pitchFamily="18" charset="0"/>
            </a:endParaRPr>
          </a:p>
          <a:p>
            <a:pPr>
              <a:lnSpc>
                <a:spcPct val="150000"/>
              </a:lnSpc>
              <a:buSzPct val="150000"/>
            </a:pPr>
            <a:r>
              <a:rPr lang="en-US" altLang="en-US" sz="1500" b="1" dirty="0">
                <a:cs typeface="Times New Roman" panose="02020603050405020304" pitchFamily="18" charset="0"/>
              </a:rPr>
              <a:t>Non-Functional:-</a:t>
            </a:r>
          </a:p>
          <a:p>
            <a:pPr marL="285750" indent="-285750">
              <a:lnSpc>
                <a:spcPct val="150000"/>
              </a:lnSpc>
              <a:buSzPct val="150000"/>
              <a:buFont typeface="Arial" panose="020B0604020202020204" pitchFamily="34" charset="0"/>
              <a:buChar char="•"/>
            </a:pPr>
            <a:r>
              <a:rPr lang="en-US" sz="1500" u="sng" dirty="0">
                <a:cs typeface="Times New Roman" panose="02020603050405020304" pitchFamily="18" charset="0"/>
              </a:rPr>
              <a:t>Usability:</a:t>
            </a:r>
            <a:r>
              <a:rPr lang="en-US" sz="1500" dirty="0">
                <a:cs typeface="Times New Roman" panose="02020603050405020304" pitchFamily="18" charset="0"/>
              </a:rPr>
              <a:t> The website have an intuitive and user-friendly interface for easy navigation and efficient search.</a:t>
            </a:r>
          </a:p>
          <a:p>
            <a:pPr marL="285750" indent="-285750">
              <a:lnSpc>
                <a:spcPct val="150000"/>
              </a:lnSpc>
              <a:buSzPct val="150000"/>
              <a:buFont typeface="Arial" panose="020B0604020202020204" pitchFamily="34" charset="0"/>
              <a:buChar char="•"/>
            </a:pPr>
            <a:r>
              <a:rPr lang="en-US" sz="1500" u="sng" dirty="0">
                <a:cs typeface="Times New Roman" panose="02020603050405020304" pitchFamily="18" charset="0"/>
              </a:rPr>
              <a:t>Performance:</a:t>
            </a:r>
            <a:r>
              <a:rPr lang="en-US" sz="1500" dirty="0">
                <a:cs typeface="Times New Roman" panose="02020603050405020304" pitchFamily="18" charset="0"/>
              </a:rPr>
              <a:t> Ensure fast response times and minimal latency, especially during data analysis and search operations.</a:t>
            </a:r>
          </a:p>
          <a:p>
            <a:pPr marL="285750" indent="-285750">
              <a:lnSpc>
                <a:spcPct val="150000"/>
              </a:lnSpc>
              <a:buSzPct val="150000"/>
              <a:buFont typeface="Arial" panose="020B0604020202020204" pitchFamily="34" charset="0"/>
              <a:buChar char="•"/>
            </a:pPr>
            <a:r>
              <a:rPr lang="en-US" sz="1500" u="sng" dirty="0">
                <a:cs typeface="Times New Roman" panose="02020603050405020304" pitchFamily="18" charset="0"/>
              </a:rPr>
              <a:t>Security:</a:t>
            </a:r>
            <a:r>
              <a:rPr lang="en-US" sz="1500" dirty="0">
                <a:cs typeface="Times New Roman" panose="02020603050405020304" pitchFamily="18" charset="0"/>
              </a:rPr>
              <a:t> Implement robust security measures to protect user data, including personal information and payment details.</a:t>
            </a:r>
          </a:p>
          <a:p>
            <a:endParaRPr lang="en-IN" altLang="en-US" sz="1600" dirty="0"/>
          </a:p>
        </p:txBody>
      </p:sp>
      <p:sp>
        <p:nvSpPr>
          <p:cNvPr id="2" name="object 2">
            <a:extLst>
              <a:ext uri="{FF2B5EF4-FFF2-40B4-BE49-F238E27FC236}">
                <a16:creationId xmlns:a16="http://schemas.microsoft.com/office/drawing/2014/main" id="{7F941A49-9D8A-8BAD-C259-FE5FCA060E7D}"/>
              </a:ext>
            </a:extLst>
          </p:cNvPr>
          <p:cNvSpPr/>
          <p:nvPr/>
        </p:nvSpPr>
        <p:spPr>
          <a:xfrm>
            <a:off x="-3" y="-16651"/>
            <a:ext cx="9144000" cy="931178"/>
          </a:xfrm>
          <a:custGeom>
            <a:avLst/>
            <a:gdLst/>
            <a:ahLst/>
            <a:cxnLst/>
            <a:rect l="l" t="t" r="r" b="b"/>
            <a:pathLst>
              <a:path w="9144000" h="4655820">
                <a:moveTo>
                  <a:pt x="0" y="4655819"/>
                </a:moveTo>
                <a:lnTo>
                  <a:pt x="9144000" y="4655819"/>
                </a:lnTo>
                <a:lnTo>
                  <a:pt x="9144000" y="0"/>
                </a:lnTo>
                <a:lnTo>
                  <a:pt x="0" y="0"/>
                </a:lnTo>
                <a:lnTo>
                  <a:pt x="0" y="4655819"/>
                </a:lnTo>
                <a:close/>
              </a:path>
            </a:pathLst>
          </a:custGeom>
          <a:solidFill>
            <a:srgbClr val="E9ECED"/>
          </a:solidFill>
        </p:spPr>
        <p:txBody>
          <a:bodyPr wrap="square" lIns="0" tIns="0" rIns="0" bIns="0" rtlCol="0"/>
          <a:lstStyle/>
          <a:p>
            <a:endParaRPr/>
          </a:p>
        </p:txBody>
      </p:sp>
      <p:grpSp>
        <p:nvGrpSpPr>
          <p:cNvPr id="3" name="object 4">
            <a:extLst>
              <a:ext uri="{FF2B5EF4-FFF2-40B4-BE49-F238E27FC236}">
                <a16:creationId xmlns:a16="http://schemas.microsoft.com/office/drawing/2014/main" id="{2BDAADDE-B251-4B1A-23F3-9E89857E38A5}"/>
              </a:ext>
            </a:extLst>
          </p:cNvPr>
          <p:cNvGrpSpPr/>
          <p:nvPr/>
        </p:nvGrpSpPr>
        <p:grpSpPr>
          <a:xfrm>
            <a:off x="448811" y="1253154"/>
            <a:ext cx="1178052" cy="87522"/>
            <a:chOff x="830580" y="1191767"/>
            <a:chExt cx="745490" cy="45720"/>
          </a:xfrm>
        </p:grpSpPr>
        <p:sp>
          <p:nvSpPr>
            <p:cNvPr id="4" name="object 5">
              <a:extLst>
                <a:ext uri="{FF2B5EF4-FFF2-40B4-BE49-F238E27FC236}">
                  <a16:creationId xmlns:a16="http://schemas.microsoft.com/office/drawing/2014/main" id="{CB33E18A-45F8-23F5-98C1-6546F4D9415D}"/>
                </a:ext>
              </a:extLst>
            </p:cNvPr>
            <p:cNvSpPr/>
            <p:nvPr/>
          </p:nvSpPr>
          <p:spPr>
            <a:xfrm>
              <a:off x="1203960" y="1191767"/>
              <a:ext cx="372110" cy="45720"/>
            </a:xfrm>
            <a:custGeom>
              <a:avLst/>
              <a:gdLst/>
              <a:ahLst/>
              <a:cxnLst/>
              <a:rect l="l" t="t" r="r" b="b"/>
              <a:pathLst>
                <a:path w="372109" h="45719">
                  <a:moveTo>
                    <a:pt x="371856" y="0"/>
                  </a:moveTo>
                  <a:lnTo>
                    <a:pt x="0" y="0"/>
                  </a:lnTo>
                  <a:lnTo>
                    <a:pt x="0" y="45720"/>
                  </a:lnTo>
                  <a:lnTo>
                    <a:pt x="371856" y="45720"/>
                  </a:lnTo>
                  <a:lnTo>
                    <a:pt x="371856" y="0"/>
                  </a:lnTo>
                  <a:close/>
                </a:path>
              </a:pathLst>
            </a:custGeom>
            <a:solidFill>
              <a:srgbClr val="EB5500"/>
            </a:solidFill>
          </p:spPr>
          <p:txBody>
            <a:bodyPr wrap="square" lIns="0" tIns="0" rIns="0" bIns="0" rtlCol="0"/>
            <a:lstStyle/>
            <a:p>
              <a:endParaRPr dirty="0"/>
            </a:p>
          </p:txBody>
        </p:sp>
        <p:sp>
          <p:nvSpPr>
            <p:cNvPr id="8" name="object 6">
              <a:extLst>
                <a:ext uri="{FF2B5EF4-FFF2-40B4-BE49-F238E27FC236}">
                  <a16:creationId xmlns:a16="http://schemas.microsoft.com/office/drawing/2014/main" id="{A3B6724A-D024-9580-2877-A247AFC66E4F}"/>
                </a:ext>
              </a:extLst>
            </p:cNvPr>
            <p:cNvSpPr/>
            <p:nvPr/>
          </p:nvSpPr>
          <p:spPr>
            <a:xfrm>
              <a:off x="830580" y="1191767"/>
              <a:ext cx="376555" cy="45720"/>
            </a:xfrm>
            <a:custGeom>
              <a:avLst/>
              <a:gdLst/>
              <a:ahLst/>
              <a:cxnLst/>
              <a:rect l="l" t="t" r="r" b="b"/>
              <a:pathLst>
                <a:path w="376555" h="45719">
                  <a:moveTo>
                    <a:pt x="376428" y="0"/>
                  </a:moveTo>
                  <a:lnTo>
                    <a:pt x="0" y="0"/>
                  </a:lnTo>
                  <a:lnTo>
                    <a:pt x="0" y="45720"/>
                  </a:lnTo>
                  <a:lnTo>
                    <a:pt x="376428" y="45720"/>
                  </a:lnTo>
                  <a:lnTo>
                    <a:pt x="376428" y="0"/>
                  </a:lnTo>
                  <a:close/>
                </a:path>
              </a:pathLst>
            </a:custGeom>
            <a:solidFill>
              <a:srgbClr val="1A9987"/>
            </a:solidFill>
          </p:spPr>
          <p:txBody>
            <a:bodyPr wrap="square" lIns="0" tIns="0" rIns="0" bIns="0" rtlCol="0"/>
            <a:lstStyle/>
            <a:p>
              <a:endParaRPr dirty="0"/>
            </a:p>
          </p:txBody>
        </p:sp>
      </p:grpSp>
    </p:spTree>
    <p:extLst>
      <p:ext uri="{BB962C8B-B14F-4D97-AF65-F5344CB8AC3E}">
        <p14:creationId xmlns:p14="http://schemas.microsoft.com/office/powerpoint/2010/main" val="3336997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2442</TotalTime>
  <Words>1501</Words>
  <Application>Microsoft Office PowerPoint</Application>
  <PresentationFormat>On-screen Show (4:3)</PresentationFormat>
  <Paragraphs>146</Paragraphs>
  <Slides>23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PowerPoint Presentation</vt:lpstr>
      <vt:lpstr>PowerPoint Presentation</vt:lpstr>
      <vt:lpstr>Abstract</vt:lpstr>
      <vt:lpstr>PowerPoint Presentation</vt:lpstr>
      <vt:lpstr>PowerPoint Presentation</vt:lpstr>
      <vt:lpstr>Problems in Existing Systems</vt:lpstr>
      <vt:lpstr>PowerPoint Presentation</vt:lpstr>
      <vt:lpstr>PowerPoint Presentation</vt:lpstr>
      <vt:lpstr>PowerPoint Presentation</vt:lpstr>
      <vt:lpstr>Architecture Diagram</vt:lpstr>
      <vt:lpstr>PowerPoint Presentation</vt:lpstr>
      <vt:lpstr>Modules and Algorithm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Yuvraj Singh</cp:lastModifiedBy>
  <cp:revision>59</cp:revision>
  <dcterms:created xsi:type="dcterms:W3CDTF">2020-05-13T07:00:00Z</dcterms:created>
  <dcterms:modified xsi:type="dcterms:W3CDTF">2023-05-18T04:33:41Z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37D99CB87CCD4DDDB3B67FDECD33C2FE</vt:lpwstr>
  </property>
  <property fmtid="{D5CDD505-2E9C-101B-9397-08002B2CF9AE}" pid="3" name="KSOProductBuildVer">
    <vt:lpwstr>1033-11.2.0.11341</vt:lpwstr>
  </property>
</Properties>
</file>