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0" r:id="rId1"/>
  </p:sldMasterIdLst>
  <p:notesMasterIdLst>
    <p:notesMasterId r:id="rId19"/>
  </p:notesMasterIdLst>
  <p:sldIdLst>
    <p:sldId id="256" r:id="rId2"/>
    <p:sldId id="313" r:id="rId3"/>
    <p:sldId id="315" r:id="rId4"/>
    <p:sldId id="259" r:id="rId5"/>
    <p:sldId id="273" r:id="rId6"/>
    <p:sldId id="289" r:id="rId7"/>
    <p:sldId id="304" r:id="rId8"/>
    <p:sldId id="316" r:id="rId9"/>
    <p:sldId id="267" r:id="rId10"/>
    <p:sldId id="318" r:id="rId11"/>
    <p:sldId id="319" r:id="rId12"/>
    <p:sldId id="275" r:id="rId13"/>
    <p:sldId id="310" r:id="rId14"/>
    <p:sldId id="314" r:id="rId15"/>
    <p:sldId id="312" r:id="rId16"/>
    <p:sldId id="311"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13" autoAdjust="0"/>
  </p:normalViewPr>
  <p:slideViewPr>
    <p:cSldViewPr snapToGrid="0">
      <p:cViewPr varScale="1">
        <p:scale>
          <a:sx n="96" d="100"/>
          <a:sy n="96" d="100"/>
        </p:scale>
        <p:origin x="1500" y="56"/>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450-5F53-E842-1F45-DAE6DE7EA3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50C67A-02AC-D6BE-3AB6-76A7A17E8C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17974-2330-34B1-D83F-6178C4D4B26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86E0AF-4E1B-9267-FE41-EE0DFC23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8EFF4-A22F-73A1-4C0F-C65FC973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942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1D9-17DB-FB33-5AF7-C1D32C600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3D775-0C84-243B-6B6D-090332F07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DDAE3-2053-571A-3BE4-DFA913FD1BE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2D0207F-53E8-2749-D449-27B20C676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3A576-B56B-3EC6-E4CD-E72F195F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04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10D24-2908-9FE9-4AF0-850925497B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A096C-04CC-6C24-37CE-812C14AEC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8B6AB-B84C-C145-5243-B796C88C3D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7336AA-7F2F-7E3F-30DE-E9148269E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1E7D-BC3E-9271-E4A7-FE9167013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543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EEF-1E41-9523-7417-7D1DDF22B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4B9A5-ADBA-3CD8-CBDF-B713B5C5A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BF62B-72C5-3386-AAAB-A0F7A044EE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8BABEFF-FC31-5188-A2F7-09E61A7AA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C968B-2382-F872-330D-FB7448DD2B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10584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54-357E-7CC4-B46D-C1BF48A51A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A21AD-C902-0ED7-61D2-9891F9B008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FDCE-8747-1C46-0DBA-8E49820B7A7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36D8139-ABF5-7312-44FC-CF67F8D6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001F3-28E6-602D-4326-F290BCCAD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0012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A9-8072-ECF4-61CE-DE77A3730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C9BC1-E1DE-AE9D-928E-6D9F8418C6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675BE-92F4-5334-78C7-5D4D1E61F7E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5153A-5A3F-15AD-052D-340DC6E553F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9B0292-9A12-F6AA-8D17-F4CA6B3FC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A73F8-C9A2-38E8-4E9E-6060C57D8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117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BC2B-25B0-692E-B72F-1E9BDA9CA27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8A6C-CC08-DA65-D9BA-69EAC502ED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EF5D-656C-D98B-7395-A715C8E8B0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3A89A-2657-253B-9CC7-4A1374ED21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5A94C-C3B9-EC36-0583-895E6A60C8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E4B31D-1D95-A01E-D432-C23081845D5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FBADE0B-E2F7-7AD2-F647-456511BAB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B30862-460C-1CAB-48CE-F67E002EEE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08121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DDB-7BBB-071A-1372-016358D9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9D47D-FB31-E669-36AB-A9FA771DDA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6B1E9DD-6BA6-75C9-67A3-AA05452281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9E191-84C8-1C59-3531-0F9DDF80C7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608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53D5-4377-0D9E-2C94-493F42D9CDD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B3EB461-6C0E-E6D5-C002-11BD6B0F3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C3549-CE20-18EA-4F7B-AADC9FBD4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60346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9F2-F88E-3F83-6628-B338FCB19A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52E9-6F00-D461-3409-45051DA814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CFE9C-33EC-65B4-E9BF-0EBC3AC26E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AFAA79-8CD4-5FE2-C14D-662F45F30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B850F4-9434-7942-72E4-227E26C44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B7F15-C874-367C-5FDB-A136E60762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687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102B-E89F-1551-8ED4-8F04A89E51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A8924-EC95-2138-E209-445E199272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A5CABB-CE07-A3B8-9300-3DBA72E140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A9257-618E-4B7E-4E57-553F471CD3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27AE22B-7105-0096-2B58-29D69C50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CF3EF-9273-9850-B70A-CA8EF9A0B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91031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B9A2D-6C38-608C-405F-A3B8CD9D97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F808-97F0-6D38-5A62-07BEB8B6B4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8B55F-A114-99F2-4BC6-28943CC54D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7D87761-BD07-989F-71F6-90F0E1B2C2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FB05DE-5011-BC28-C3C6-F4E24A7231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67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3758" y="2503984"/>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dirty="0"/>
              <a:t>Vehicle Health Analysis and Spare Parts E-Commerce</a:t>
            </a:r>
          </a:p>
        </p:txBody>
      </p:sp>
      <p:sp>
        <p:nvSpPr>
          <p:cNvPr id="89" name="Google Shape;89;p1"/>
          <p:cNvSpPr txBox="1">
            <a:spLocks noGrp="1"/>
          </p:cNvSpPr>
          <p:nvPr>
            <p:ph type="subTitle" idx="1"/>
          </p:nvPr>
        </p:nvSpPr>
        <p:spPr>
          <a:xfrm>
            <a:off x="4386263" y="4507155"/>
            <a:ext cx="4605337" cy="2139721"/>
          </a:xfrm>
          <a:prstGeom prst="rect">
            <a:avLst/>
          </a:prstGeom>
          <a:noFill/>
          <a:ln>
            <a:noFill/>
          </a:ln>
        </p:spPr>
        <p:txBody>
          <a:bodyPr spcFirstLastPara="1" wrap="square" lIns="91425" tIns="45700" rIns="91425" bIns="45700" anchor="t" anchorCtr="0">
            <a:normAutofit/>
          </a:bodyPr>
          <a:lstStyle/>
          <a:p>
            <a:pPr marL="0" indent="0">
              <a:spcBef>
                <a:spcPts val="0"/>
              </a:spcBef>
              <a:buSzPct val="100000"/>
            </a:pPr>
            <a:endParaRPr lang="en-US" dirty="0">
              <a:solidFill>
                <a:schemeClr val="tx1"/>
              </a:solidFill>
            </a:endParaRPr>
          </a:p>
          <a:p>
            <a:pPr marL="0" lvl="0" indent="0" algn="ctr" rtl="0">
              <a:spcBef>
                <a:spcPts val="0"/>
              </a:spcBef>
              <a:spcAft>
                <a:spcPts val="0"/>
              </a:spcAft>
              <a:buClr>
                <a:srgbClr val="888888"/>
              </a:buClr>
              <a:buSzPct val="100000"/>
              <a:buNone/>
            </a:pPr>
            <a:endParaRPr lang="en-US" dirty="0">
              <a:solidFill>
                <a:schemeClr val="tx1"/>
              </a:solidFill>
            </a:endParaRPr>
          </a:p>
          <a:p>
            <a:pPr marL="0" lvl="0" indent="0" algn="ctr" rtl="0">
              <a:spcBef>
                <a:spcPts val="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1 Reg. </a:t>
            </a:r>
            <a:r>
              <a:rPr lang="en-US">
                <a:solidFill>
                  <a:schemeClr val="tx1"/>
                </a:solidFill>
                <a:latin typeface="Calibri" panose="020F0502020204030204" pitchFamily="34" charset="0"/>
                <a:cs typeface="Calibri" panose="020F0502020204030204" pitchFamily="34" charset="0"/>
              </a:rPr>
              <a:t>No: </a:t>
            </a:r>
            <a:r>
              <a:rPr lang="en-IN" altLang="en-US">
                <a:solidFill>
                  <a:schemeClr val="tx1"/>
                </a:solidFill>
                <a:latin typeface="Calibri" panose="020F0502020204030204" pitchFamily="34" charset="0"/>
                <a:cs typeface="Calibri" panose="020F0502020204030204" pitchFamily="34" charset="0"/>
              </a:rPr>
              <a:t>RA1911027010058</a:t>
            </a:r>
            <a:endParaRPr dirty="0">
              <a:solidFill>
                <a:schemeClr val="tx1"/>
              </a:solidFill>
              <a:latin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1 Name:</a:t>
            </a:r>
            <a:r>
              <a:rPr lang="en-IN" altLang="en-US" dirty="0">
                <a:solidFill>
                  <a:schemeClr val="tx1"/>
                </a:solidFill>
                <a:latin typeface="Calibri" panose="020F0502020204030204" pitchFamily="34" charset="0"/>
                <a:cs typeface="Calibri" panose="020F0502020204030204" pitchFamily="34" charset="0"/>
              </a:rPr>
              <a:t> YUVRAJ SINGH CHAUHAN</a:t>
            </a: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2 Reg. No:</a:t>
            </a:r>
            <a:r>
              <a:rPr lang="en-IN" altLang="en-US" dirty="0">
                <a:solidFill>
                  <a:schemeClr val="tx1"/>
                </a:solidFill>
                <a:latin typeface="Calibri" panose="020F0502020204030204" pitchFamily="34" charset="0"/>
                <a:cs typeface="Calibri" panose="020F0502020204030204" pitchFamily="34" charset="0"/>
              </a:rPr>
              <a:t> RA1911027010007</a:t>
            </a:r>
            <a:endParaRPr lang="en-US" dirty="0">
              <a:solidFill>
                <a:schemeClr val="tx1"/>
              </a:solidFill>
              <a:latin typeface="Calibri" panose="020F0502020204030204" pitchFamily="34" charset="0"/>
              <a:cs typeface="Calibri" panose="020F0502020204030204" pitchFamily="34" charset="0"/>
            </a:endParaRPr>
          </a:p>
          <a:p>
            <a:pPr marL="0" lv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2 Name:</a:t>
            </a:r>
            <a:r>
              <a:rPr lang="en-IN" altLang="en-US" dirty="0">
                <a:solidFill>
                  <a:schemeClr val="tx1"/>
                </a:solidFill>
                <a:latin typeface="Calibri" panose="020F0502020204030204" pitchFamily="34" charset="0"/>
                <a:cs typeface="Calibri" panose="020F0502020204030204" pitchFamily="34" charset="0"/>
              </a:rPr>
              <a:t> AVINASH REDDY VASIPALLI</a:t>
            </a:r>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981702"/>
            <a:ext cx="3471862" cy="1190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a:solidFill>
                  <a:schemeClr val="tx1"/>
                </a:solidFill>
              </a:rPr>
              <a:t> Dr. T</a:t>
            </a:r>
            <a:r>
              <a:rPr lang="en-IN" altLang="en-US" sz="1800" b="1" dirty="0">
                <a:solidFill>
                  <a:schemeClr val="tx1"/>
                </a:solidFill>
              </a:rPr>
              <a: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Assistant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521-3B3C-ABC2-7B3C-4BF76C20C167}"/>
              </a:ext>
            </a:extLst>
          </p:cNvPr>
          <p:cNvSpPr>
            <a:spLocks noGrp="1"/>
          </p:cNvSpPr>
          <p:nvPr>
            <p:ph type="title"/>
          </p:nvPr>
        </p:nvSpPr>
        <p:spPr>
          <a:xfrm>
            <a:off x="628650" y="365127"/>
            <a:ext cx="7886700" cy="549274"/>
          </a:xfrm>
        </p:spPr>
        <p:txBody>
          <a:bodyPr/>
          <a:lstStyle/>
          <a:p>
            <a:pPr algn="ctr"/>
            <a:r>
              <a:rPr lang="en-US" sz="3200" b="1" dirty="0"/>
              <a:t>Innovation in Project</a:t>
            </a:r>
            <a:endParaRPr lang="en-IN" sz="3200" b="1" dirty="0"/>
          </a:p>
        </p:txBody>
      </p:sp>
      <p:sp>
        <p:nvSpPr>
          <p:cNvPr id="3" name="Content Placeholder 2">
            <a:extLst>
              <a:ext uri="{FF2B5EF4-FFF2-40B4-BE49-F238E27FC236}">
                <a16:creationId xmlns:a16="http://schemas.microsoft.com/office/drawing/2014/main" id="{2A87BB32-AC27-C08F-B6EA-E9930AF67FCC}"/>
              </a:ext>
            </a:extLst>
          </p:cNvPr>
          <p:cNvSpPr>
            <a:spLocks noGrp="1"/>
          </p:cNvSpPr>
          <p:nvPr>
            <p:ph idx="1"/>
          </p:nvPr>
        </p:nvSpPr>
        <p:spPr>
          <a:xfrm>
            <a:off x="457200" y="1312181"/>
            <a:ext cx="8229600" cy="4600305"/>
          </a:xfrm>
        </p:spPr>
        <p:txBody>
          <a:bodyPr>
            <a:normAutofit/>
          </a:bodyPr>
          <a:lstStyle/>
          <a:p>
            <a:pPr>
              <a:buSzPct val="150000"/>
            </a:pPr>
            <a:r>
              <a:rPr lang="en-US" sz="2000" dirty="0">
                <a:latin typeface="Calibri" panose="020F0502020204030204" pitchFamily="34" charset="0"/>
                <a:cs typeface="Calibri" panose="020F0502020204030204" pitchFamily="34" charset="0"/>
              </a:rPr>
              <a:t>The innovation idea behind the website lies in its combination of machine learning algorithms, E-commerce, and a user-friendly interface to provide an all-in-one solution for vehicle owners. </a:t>
            </a:r>
          </a:p>
          <a:p>
            <a:pPr>
              <a:buSzPct val="150000"/>
            </a:pPr>
            <a:r>
              <a:rPr lang="en-US" sz="2000" dirty="0">
                <a:latin typeface="Calibri" panose="020F0502020204030204" pitchFamily="34" charset="0"/>
                <a:cs typeface="Calibri" panose="020F0502020204030204" pitchFamily="34" charset="0"/>
              </a:rPr>
              <a:t>Moreover, the use of machine learning algorithms for vehicle health analysis and insurance prediction is an innovative approach that provides users with intelligent recommendations for maintenance and repairs.</a:t>
            </a:r>
          </a:p>
          <a:p>
            <a:pPr>
              <a:buSzPct val="150000"/>
            </a:pPr>
            <a:r>
              <a:rPr lang="en-US" sz="2000" dirty="0">
                <a:latin typeface="Calibri" panose="020F0502020204030204" pitchFamily="34" charset="0"/>
                <a:cs typeface="Calibri" panose="020F0502020204030204" pitchFamily="34" charset="0"/>
              </a:rPr>
              <a:t>It can help vehicle owners to get the best possible insurance amount for their vehicles, prevent costly repairs and breakdowns, and save time and money in the long run.</a:t>
            </a:r>
          </a:p>
          <a:p>
            <a:pPr>
              <a:buSzPct val="150000"/>
            </a:pPr>
            <a:r>
              <a:rPr lang="en-US" sz="2000" dirty="0">
                <a:latin typeface="Calibri" panose="020F0502020204030204" pitchFamily="34" charset="0"/>
                <a:cs typeface="Calibri" panose="020F0502020204030204" pitchFamily="34" charset="0"/>
              </a:rPr>
              <a:t>Additionally, the use of a secure and convenient E-commerce platform for the purchase of genuine spare parts is another innovative feature of the website. </a:t>
            </a:r>
          </a:p>
        </p:txBody>
      </p:sp>
      <p:sp>
        <p:nvSpPr>
          <p:cNvPr id="4" name="Slide Number Placeholder 3">
            <a:extLst>
              <a:ext uri="{FF2B5EF4-FFF2-40B4-BE49-F238E27FC236}">
                <a16:creationId xmlns:a16="http://schemas.microsoft.com/office/drawing/2014/main" id="{1F120000-1323-7F76-CD19-789BAB85CF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8228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B0E-B81A-3821-0196-66341CF95B10}"/>
              </a:ext>
            </a:extLst>
          </p:cNvPr>
          <p:cNvSpPr>
            <a:spLocks noGrp="1"/>
          </p:cNvSpPr>
          <p:nvPr>
            <p:ph type="title"/>
          </p:nvPr>
        </p:nvSpPr>
        <p:spPr>
          <a:xfrm>
            <a:off x="457200" y="323824"/>
            <a:ext cx="8229600" cy="582613"/>
          </a:xfrm>
        </p:spPr>
        <p:txBody>
          <a:bodyPr/>
          <a:lstStyle/>
          <a:p>
            <a:pPr algn="ctr"/>
            <a:r>
              <a:rPr lang="en-US" sz="3200" b="1" dirty="0"/>
              <a:t>Proposed System</a:t>
            </a:r>
            <a:endParaRPr lang="en-IN" sz="3200" b="1" dirty="0"/>
          </a:p>
        </p:txBody>
      </p:sp>
      <p:sp>
        <p:nvSpPr>
          <p:cNvPr id="3" name="Content Placeholder 2">
            <a:extLst>
              <a:ext uri="{FF2B5EF4-FFF2-40B4-BE49-F238E27FC236}">
                <a16:creationId xmlns:a16="http://schemas.microsoft.com/office/drawing/2014/main" id="{7628BF63-2F77-3770-0707-B472A833FF74}"/>
              </a:ext>
            </a:extLst>
          </p:cNvPr>
          <p:cNvSpPr>
            <a:spLocks noGrp="1"/>
          </p:cNvSpPr>
          <p:nvPr>
            <p:ph idx="1"/>
          </p:nvPr>
        </p:nvSpPr>
        <p:spPr>
          <a:xfrm>
            <a:off x="257452" y="1311224"/>
            <a:ext cx="8629096" cy="4441505"/>
          </a:xfrm>
        </p:spPr>
        <p:txBody>
          <a:bodyPr>
            <a:normAutofit lnSpcReduction="10000"/>
          </a:bodyPr>
          <a:lstStyle/>
          <a:p>
            <a:pPr>
              <a:buSzPct val="150000"/>
            </a:pPr>
            <a:r>
              <a:rPr lang="en-US" sz="2200" dirty="0">
                <a:latin typeface="Calibri" panose="020F0502020204030204" pitchFamily="34" charset="0"/>
                <a:cs typeface="Calibri" panose="020F0502020204030204" pitchFamily="34" charset="0"/>
              </a:rPr>
              <a:t>The machine learning algorithms used by the website can help vehicle owners to get the highest insurance coverage for their vehicle and provide intelligent recommendations for maintenance and repairs, making it a valuable tool for anyone who wants to keep their vehicle in good condition.</a:t>
            </a:r>
          </a:p>
          <a:p>
            <a:pPr>
              <a:buSzPct val="150000"/>
            </a:pPr>
            <a:r>
              <a:rPr lang="en-US" sz="2200" dirty="0">
                <a:latin typeface="Calibri" panose="020F0502020204030204" pitchFamily="34" charset="0"/>
                <a:cs typeface="Calibri" panose="020F0502020204030204" pitchFamily="34" charset="0"/>
              </a:rPr>
              <a:t>The insurance prediction feature of the website can also be beneficial for vehicle owners, as it can provide an estimate of their insurance costs based on the analysis of their vehicle's health and driving patterns. This feature can help vehicle owners make informed decisions about their insurance coverage and budget for the associated costs.</a:t>
            </a:r>
          </a:p>
          <a:p>
            <a:pPr>
              <a:buSzPct val="150000"/>
            </a:pPr>
            <a:r>
              <a:rPr lang="en-US" sz="2200" dirty="0">
                <a:latin typeface="Calibri" panose="020F0502020204030204" pitchFamily="34" charset="0"/>
                <a:cs typeface="Calibri" panose="020F0502020204030204" pitchFamily="34" charset="0"/>
              </a:rPr>
              <a:t>The spare parts E-commerce component of the website provides a secure and convenient platform for the purchase of genuine spare parts, which can be used by individual vehicle owners, mechanics, and fleet managers. </a:t>
            </a:r>
          </a:p>
          <a:p>
            <a:pPr marL="0" indent="0">
              <a:buNone/>
            </a:pPr>
            <a:endParaRPr lang="en-IN" sz="1600" dirty="0"/>
          </a:p>
        </p:txBody>
      </p:sp>
      <p:sp>
        <p:nvSpPr>
          <p:cNvPr id="4" name="Slide Number Placeholder 3">
            <a:extLst>
              <a:ext uri="{FF2B5EF4-FFF2-40B4-BE49-F238E27FC236}">
                <a16:creationId xmlns:a16="http://schemas.microsoft.com/office/drawing/2014/main" id="{AABBBC26-5F32-199B-4490-65AC13A9E4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5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570"/>
            <a:ext cx="8229600" cy="740096"/>
          </a:xfrm>
        </p:spPr>
        <p:txBody>
          <a:bodyPr/>
          <a:lstStyle/>
          <a:p>
            <a:pPr algn="ctr"/>
            <a:r>
              <a:rPr lang="en-IN" altLang="en-US" sz="3200" b="1"/>
              <a:t>Architecture</a:t>
            </a:r>
            <a:endParaRPr lang="en-IN" altLang="en-US" sz="3200" b="1" dirty="0"/>
          </a:p>
        </p:txBody>
      </p:sp>
      <p:pic>
        <p:nvPicPr>
          <p:cNvPr id="5" name="Picture 4">
            <a:extLst>
              <a:ext uri="{FF2B5EF4-FFF2-40B4-BE49-F238E27FC236}">
                <a16:creationId xmlns:a16="http://schemas.microsoft.com/office/drawing/2014/main" id="{7E18B8EF-DBB0-EEE3-A44E-3EE4CBE2F2AE}"/>
              </a:ext>
            </a:extLst>
          </p:cNvPr>
          <p:cNvPicPr>
            <a:picLocks noChangeAspect="1"/>
          </p:cNvPicPr>
          <p:nvPr/>
        </p:nvPicPr>
        <p:blipFill>
          <a:blip r:embed="rId2"/>
          <a:stretch>
            <a:fillRect/>
          </a:stretch>
        </p:blipFill>
        <p:spPr>
          <a:xfrm>
            <a:off x="0" y="982980"/>
            <a:ext cx="9144000" cy="489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594"/>
            <a:ext cx="8229600" cy="865943"/>
          </a:xfrm>
        </p:spPr>
        <p:txBody>
          <a:bodyPr>
            <a:normAutofit fontScale="90000"/>
          </a:bodyPr>
          <a:lstStyle/>
          <a:p>
            <a:pPr algn="ctr"/>
            <a:r>
              <a:rPr lang="en-US" altLang="en-US" sz="3200" b="1" dirty="0"/>
              <a:t>Proposed Modules and their Algorithm Description</a:t>
            </a:r>
            <a:endParaRPr lang="en-IN" altLang="en-US" sz="3200" b="1" dirty="0"/>
          </a:p>
        </p:txBody>
      </p:sp>
      <p:sp>
        <p:nvSpPr>
          <p:cNvPr id="3" name="Content Placeholder 2"/>
          <p:cNvSpPr>
            <a:spLocks noGrp="1"/>
          </p:cNvSpPr>
          <p:nvPr>
            <p:ph idx="1"/>
          </p:nvPr>
        </p:nvSpPr>
        <p:spPr>
          <a:xfrm>
            <a:off x="457200" y="1539875"/>
            <a:ext cx="8229600" cy="4080002"/>
          </a:xfrm>
        </p:spPr>
        <p:txBody>
          <a:bodyPr>
            <a:normAutofit/>
          </a:bodyPr>
          <a:lstStyle/>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vehicle health analysis component, the website is built using Python and the </a:t>
            </a:r>
            <a:r>
              <a:rPr lang="en-US" sz="2000" dirty="0" err="1">
                <a:latin typeface="Calibri" panose="020F0502020204030204" pitchFamily="34" charset="0"/>
                <a:cs typeface="Calibri" panose="020F0502020204030204" pitchFamily="34" charset="0"/>
              </a:rPr>
              <a:t>Streamlit</a:t>
            </a:r>
            <a:r>
              <a:rPr lang="en-US" sz="2000" dirty="0">
                <a:latin typeface="Calibri" panose="020F0502020204030204" pitchFamily="34" charset="0"/>
                <a:cs typeface="Calibri" panose="020F0502020204030204" pitchFamily="34" charset="0"/>
              </a:rPr>
              <a:t> framework. The following are some of the modules and algorithms used in this component:</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Pandas - for data manipulation and analysis</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NumPy - for numerical computation</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Scikit-learn - for machine learning algorithms such as regression, classification, and clustering</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Matplotlib - for data visualization</a:t>
            </a:r>
          </a:p>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vehicle health analysis component uses machine learning algorithms to analyze the data collected from the vehicle's sensors and provide users with insights into the health of their vehicle. The algorithms are trained on historical data to make accurate predictions about the estimated insurance claim and to provide recommendations for maintenance and repairs.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403934" y="1165194"/>
            <a:ext cx="8336132" cy="4527612"/>
          </a:xfrm>
        </p:spPr>
        <p:txBody>
          <a:bodyPr>
            <a:normAutofit/>
          </a:bodyPr>
          <a:lstStyle/>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For the spare parts E-commerce component, the website is built using PHP and the MySQL database management system. The following are some of the modules and algorithms used in this component:</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HTML/CSS - for website design and layout</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JavaScript - for front-end functionality</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PHP - for server-side scripting</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MySQL - for database management and storage</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Stripe - for secure online payments</a:t>
            </a:r>
          </a:p>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spare parts E-commerce component of the website allows users to browse, search and purchase genuine spare parts for their vehicles. The system uses PHP for server-side scripting and MySQL for database management and storage, which allows for seamless and secure E-commerce functionality. The Stripe payment gateway is used to ensure secure online payments.</a:t>
            </a:r>
            <a:endParaRPr lang="en-IN"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217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27"/>
            <a:ext cx="8229600" cy="582613"/>
          </a:xfrm>
        </p:spPr>
        <p:txBody>
          <a:bodyPr/>
          <a:lstStyle/>
          <a:p>
            <a:pPr algn="ctr"/>
            <a:r>
              <a:rPr lang="en-IN" altLang="en-US" sz="3200" b="1" dirty="0"/>
              <a:t>UML Diagrams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12" name="Picture 11">
            <a:extLst>
              <a:ext uri="{FF2B5EF4-FFF2-40B4-BE49-F238E27FC236}">
                <a16:creationId xmlns:a16="http://schemas.microsoft.com/office/drawing/2014/main" id="{70A008D1-0DD9-FD2D-223A-C4F3759D6295}"/>
              </a:ext>
            </a:extLst>
          </p:cNvPr>
          <p:cNvPicPr>
            <a:picLocks noChangeAspect="1"/>
          </p:cNvPicPr>
          <p:nvPr/>
        </p:nvPicPr>
        <p:blipFill>
          <a:blip r:embed="rId2"/>
          <a:stretch>
            <a:fillRect/>
          </a:stretch>
        </p:blipFill>
        <p:spPr>
          <a:xfrm>
            <a:off x="1143667" y="901930"/>
            <a:ext cx="6856666" cy="5054140"/>
          </a:xfrm>
          <a:prstGeom prst="rect">
            <a:avLst/>
          </a:prstGeom>
        </p:spPr>
      </p:pic>
      <p:sp>
        <p:nvSpPr>
          <p:cNvPr id="5" name="Text Box 3">
            <a:extLst>
              <a:ext uri="{FF2B5EF4-FFF2-40B4-BE49-F238E27FC236}">
                <a16:creationId xmlns:a16="http://schemas.microsoft.com/office/drawing/2014/main" id="{52F0BA6D-5FC3-2D4F-2CA0-62CAD9A43FC4}"/>
              </a:ext>
            </a:extLst>
          </p:cNvPr>
          <p:cNvSpPr txBox="1"/>
          <p:nvPr/>
        </p:nvSpPr>
        <p:spPr>
          <a:xfrm>
            <a:off x="2840854" y="6014392"/>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16</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841013" y="248291"/>
            <a:ext cx="7461973" cy="5557705"/>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2840853" y="5934492"/>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0A58-D9F6-9409-7143-8C8E07156487}"/>
              </a:ext>
            </a:extLst>
          </p:cNvPr>
          <p:cNvSpPr>
            <a:spLocks noGrp="1"/>
          </p:cNvSpPr>
          <p:nvPr>
            <p:ph type="title"/>
          </p:nvPr>
        </p:nvSpPr>
        <p:spPr>
          <a:xfrm>
            <a:off x="457200" y="233362"/>
            <a:ext cx="8229600" cy="582613"/>
          </a:xfrm>
        </p:spPr>
        <p:txBody>
          <a:bodyPr/>
          <a:lstStyle/>
          <a:p>
            <a:pPr algn="ctr"/>
            <a:r>
              <a:rPr lang="en-US" sz="3200" b="1" dirty="0">
                <a:sym typeface="+mn-ea"/>
              </a:rPr>
              <a:t>Table of Contents</a:t>
            </a:r>
            <a:endParaRPr lang="en-IN" sz="3200" dirty="0"/>
          </a:p>
        </p:txBody>
      </p:sp>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457200" y="1109663"/>
            <a:ext cx="8229600" cy="4953000"/>
          </a:xfrm>
        </p:spPr>
        <p:txBody>
          <a:bodyPr>
            <a:normAutofit lnSpcReduction="10000"/>
          </a:bodyPr>
          <a:lstStyle/>
          <a:p>
            <a:r>
              <a:rPr lang="en-US" sz="2400" dirty="0">
                <a:latin typeface="Calibri" panose="020F0502020204030204" pitchFamily="34" charset="0"/>
                <a:cs typeface="Calibri" panose="020F0502020204030204" pitchFamily="34" charset="0"/>
              </a:rPr>
              <a:t>Abstract</a:t>
            </a:r>
          </a:p>
          <a:p>
            <a:r>
              <a:rPr lang="en-US" sz="2400" dirty="0">
                <a:latin typeface="Calibri" panose="020F0502020204030204" pitchFamily="34" charset="0"/>
                <a:cs typeface="Calibri" panose="020F0502020204030204" pitchFamily="34" charset="0"/>
              </a:rPr>
              <a:t>Introduction</a:t>
            </a:r>
          </a:p>
          <a:p>
            <a:r>
              <a:rPr lang="en-US" sz="2400" dirty="0">
                <a:latin typeface="Calibri" panose="020F0502020204030204" pitchFamily="34" charset="0"/>
                <a:cs typeface="Calibri" panose="020F0502020204030204" pitchFamily="34" charset="0"/>
              </a:rPr>
              <a:t>Motivation</a:t>
            </a:r>
          </a:p>
          <a:p>
            <a:r>
              <a:rPr lang="en-US" sz="2400" dirty="0">
                <a:latin typeface="Calibri" panose="020F0502020204030204" pitchFamily="34" charset="0"/>
                <a:cs typeface="Calibri" panose="020F0502020204030204" pitchFamily="34" charset="0"/>
              </a:rPr>
              <a:t>Literature Survey</a:t>
            </a:r>
          </a:p>
          <a:p>
            <a:r>
              <a:rPr lang="en-US" sz="2400" dirty="0">
                <a:latin typeface="Calibri" panose="020F0502020204030204" pitchFamily="34" charset="0"/>
                <a:cs typeface="Calibri" panose="020F0502020204030204" pitchFamily="34" charset="0"/>
              </a:rPr>
              <a:t>Problems with Existing Systems</a:t>
            </a:r>
          </a:p>
          <a:p>
            <a:r>
              <a:rPr lang="en-US" sz="2400" dirty="0">
                <a:latin typeface="Calibri" panose="020F0502020204030204" pitchFamily="34" charset="0"/>
                <a:cs typeface="Calibri" panose="020F0502020204030204" pitchFamily="34" charset="0"/>
              </a:rPr>
              <a:t>Objectives</a:t>
            </a:r>
          </a:p>
          <a:p>
            <a:r>
              <a:rPr lang="en-US" sz="2400" dirty="0">
                <a:latin typeface="Calibri" panose="020F0502020204030204" pitchFamily="34" charset="0"/>
                <a:cs typeface="Calibri" panose="020F0502020204030204" pitchFamily="34" charset="0"/>
              </a:rPr>
              <a:t>Innovation in project</a:t>
            </a:r>
          </a:p>
          <a:p>
            <a:r>
              <a:rPr lang="en-US" sz="2400" dirty="0">
                <a:latin typeface="Calibri" panose="020F0502020204030204" pitchFamily="34" charset="0"/>
                <a:cs typeface="Calibri" panose="020F0502020204030204" pitchFamily="34" charset="0"/>
              </a:rPr>
              <a:t>Proposed System</a:t>
            </a:r>
          </a:p>
          <a:p>
            <a:r>
              <a:rPr lang="en-US" sz="2400" dirty="0">
                <a:latin typeface="Calibri" panose="020F0502020204030204" pitchFamily="34" charset="0"/>
                <a:cs typeface="Calibri" panose="020F0502020204030204" pitchFamily="34" charset="0"/>
              </a:rPr>
              <a:t>Architecture</a:t>
            </a:r>
          </a:p>
          <a:p>
            <a:r>
              <a:rPr lang="en-US" sz="2400" dirty="0">
                <a:latin typeface="Calibri" panose="020F0502020204030204" pitchFamily="34" charset="0"/>
                <a:cs typeface="Calibri" panose="020F0502020204030204" pitchFamily="34" charset="0"/>
              </a:rPr>
              <a:t>Proposed Modules and their Algorithm Description</a:t>
            </a:r>
          </a:p>
          <a:p>
            <a:r>
              <a:rPr lang="en-US" sz="2400" dirty="0">
                <a:latin typeface="Calibri" panose="020F0502020204030204" pitchFamily="34" charset="0"/>
                <a:cs typeface="Calibri" panose="020F0502020204030204" pitchFamily="34" charset="0"/>
              </a:rPr>
              <a:t>UML Diagrams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Testing /Initial Result Analysis</a:t>
            </a: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396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365126"/>
            <a:ext cx="7886700" cy="507205"/>
          </a:xfrm>
        </p:spPr>
        <p:txBody>
          <a:bodyPr>
            <a:normAutofit fontScale="90000"/>
          </a:bodyPr>
          <a:lstStyle/>
          <a:p>
            <a:pPr algn="ctr"/>
            <a:r>
              <a:rPr lang="en-US" sz="3200" b="1" dirty="0"/>
              <a:t>Abstract</a:t>
            </a:r>
            <a:endParaRPr lang="en-IN" sz="32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143635"/>
            <a:ext cx="8229600" cy="4570729"/>
          </a:xfrm>
        </p:spPr>
        <p:txBody>
          <a:bodyPr>
            <a:normAutofit/>
          </a:bodyPr>
          <a:lstStyle/>
          <a:p>
            <a:pPr>
              <a:buSzPct val="150000"/>
            </a:pPr>
            <a:r>
              <a:rPr lang="en-US" sz="2000" dirty="0">
                <a:latin typeface="Calibri" panose="020F0502020204030204" pitchFamily="34" charset="0"/>
                <a:cs typeface="Calibri" panose="020F0502020204030204" pitchFamily="34" charset="0"/>
              </a:rPr>
              <a:t>The automotive industry has witnessed a surge in the use of technology to improve efficiency and accuracy in various aspects of vehicle maintenance. </a:t>
            </a:r>
          </a:p>
          <a:p>
            <a:pPr>
              <a:buSzPct val="150000"/>
            </a:pPr>
            <a:r>
              <a:rPr lang="en-US" sz="2000" dirty="0">
                <a:latin typeface="Calibri" panose="020F0502020204030204" pitchFamily="34" charset="0"/>
                <a:cs typeface="Calibri" panose="020F0502020204030204" pitchFamily="34" charset="0"/>
              </a:rPr>
              <a:t>The "Vehicle Health Analysis and Spare Parts E-Commerce" web application aims to simplify vehicle maintenance and repair for vehicle owners, insurance companies, and spare parts businesses. </a:t>
            </a:r>
          </a:p>
          <a:p>
            <a:pPr>
              <a:buSzPct val="150000"/>
            </a:pPr>
            <a:r>
              <a:rPr lang="en-US" sz="2000" dirty="0">
                <a:latin typeface="Calibri" panose="020F0502020204030204" pitchFamily="34" charset="0"/>
                <a:cs typeface="Calibri" panose="020F0502020204030204" pitchFamily="34" charset="0"/>
              </a:rPr>
              <a:t>The application utilizes Python and </a:t>
            </a:r>
            <a:r>
              <a:rPr lang="en-US" sz="2000" dirty="0" err="1">
                <a:latin typeface="Calibri" panose="020F0502020204030204" pitchFamily="34" charset="0"/>
                <a:cs typeface="Calibri" panose="020F0502020204030204" pitchFamily="34" charset="0"/>
              </a:rPr>
              <a:t>Streamlit</a:t>
            </a:r>
            <a:r>
              <a:rPr lang="en-US" sz="2000" dirty="0">
                <a:latin typeface="Calibri" panose="020F0502020204030204" pitchFamily="34" charset="0"/>
                <a:cs typeface="Calibri" panose="020F0502020204030204" pitchFamily="34" charset="0"/>
              </a:rPr>
              <a:t> for vehicle health analysis and PHP and MySQL for its spare parts E-commerce component. </a:t>
            </a:r>
          </a:p>
          <a:p>
            <a:pPr>
              <a:buSzPct val="150000"/>
            </a:pPr>
            <a:r>
              <a:rPr lang="en-US" sz="2000" dirty="0">
                <a:latin typeface="Calibri" panose="020F0502020204030204" pitchFamily="34" charset="0"/>
                <a:cs typeface="Calibri" panose="020F0502020204030204" pitchFamily="34" charset="0"/>
              </a:rPr>
              <a:t>It also uses advanced machine learning algorithms to predict the insurance amount for a vehicle based on a range of factors, such as manufacture, model, year, engine type, and accident history.</a:t>
            </a:r>
          </a:p>
          <a:p>
            <a:pPr>
              <a:buSzPct val="150000"/>
            </a:pPr>
            <a:r>
              <a:rPr lang="en-US" sz="2000" dirty="0">
                <a:latin typeface="Calibri" panose="020F0502020204030204" pitchFamily="34" charset="0"/>
                <a:cs typeface="Calibri" panose="020F0502020204030204" pitchFamily="34" charset="0"/>
              </a:rPr>
              <a:t>In addition, the spare parts E-commerce component enables users to purchase genuine spare parts for their vehicles directly from the manufacturer, thereby enhancing the reliability and longevity of the vehicles. </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71439"/>
            <a:ext cx="8229600" cy="6387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sym typeface="+mn-ea"/>
              </a:rPr>
              <a:t> </a:t>
            </a:r>
            <a:r>
              <a:rPr lang="en-US" sz="3200" b="1" dirty="0">
                <a:sym typeface="+mn-ea"/>
              </a:rPr>
              <a:t>Introduction</a:t>
            </a:r>
            <a:endParaRPr lang="en-US" altLang="en-US" sz="3200" b="1" dirty="0">
              <a:sym typeface="+mn-ea"/>
            </a:endParaRPr>
          </a:p>
        </p:txBody>
      </p:sp>
      <p:sp>
        <p:nvSpPr>
          <p:cNvPr id="97" name="Google Shape;97;p2"/>
          <p:cNvSpPr txBox="1">
            <a:spLocks noGrp="1"/>
          </p:cNvSpPr>
          <p:nvPr>
            <p:ph idx="1"/>
          </p:nvPr>
        </p:nvSpPr>
        <p:spPr>
          <a:xfrm>
            <a:off x="372862" y="745255"/>
            <a:ext cx="8398276" cy="5827817"/>
          </a:xfrm>
          <a:prstGeom prst="rect">
            <a:avLst/>
          </a:prstGeom>
          <a:noFill/>
          <a:ln>
            <a:noFill/>
          </a:ln>
        </p:spPr>
        <p:txBody>
          <a:bodyPr spcFirstLastPara="1" wrap="square" lIns="91425" tIns="45700" rIns="91425" bIns="45700" anchor="t" anchorCtr="0">
            <a:noAutofit/>
          </a:bodyPr>
          <a:lstStyle/>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Vehicle maintenance and repair can be a complex and time-consuming task for vehicle owners. This is particularly true when it comes to estimating the insurance amount for a vehicle and finding the right spare parts.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To address these challenges, a web application has been developed called the "Vehicle Health Analysis and Spare Parts E-Commerce". This innovative application leverages the power of python, </a:t>
            </a:r>
            <a:r>
              <a:rPr lang="en-US" sz="1900" dirty="0" err="1">
                <a:latin typeface="Calibri" panose="020F0502020204030204" pitchFamily="34" charset="0"/>
                <a:cs typeface="Calibri" panose="020F0502020204030204" pitchFamily="34" charset="0"/>
              </a:rPr>
              <a:t>streamlit</a:t>
            </a:r>
            <a:r>
              <a:rPr lang="en-US" sz="1900" dirty="0">
                <a:latin typeface="Calibri" panose="020F0502020204030204" pitchFamily="34" charset="0"/>
                <a:cs typeface="Calibri" panose="020F0502020204030204" pitchFamily="34" charset="0"/>
              </a:rPr>
              <a:t>, PHP and MySQL to provide a user-friendly platform for analyzing vehicle health and finding the right spare parts.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It uses advanced machine learning algorithms to predict the insurance amount for a vehicle based on a range of factors, such as manufacture, model, year, engine type, and accident history.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In addition, the website provides relevant spare parts recommendations based on the analysis of the vehicle's health. This makes it easier for vehicle owners to make informed decisions about their vehicle's maintenance and repair.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For insurance companies, it provides a more accurate and efficient way to estimate insurance amounts, reducing the risk of under or over-insuring vehicles.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For spare parts businesses, it provides a new channel for reaching customers and promoting their products, increasing sales and customer loyalty. </a:t>
            </a: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69264" y="161051"/>
            <a:ext cx="8205470" cy="584775"/>
          </a:xfrm>
          <a:prstGeom prst="rect">
            <a:avLst/>
          </a:prstGeom>
          <a:noFill/>
        </p:spPr>
        <p:txBody>
          <a:bodyPr wrap="square" rtlCol="0">
            <a:spAutoFit/>
          </a:bodyPr>
          <a:lstStyle/>
          <a:p>
            <a:pPr algn="ctr"/>
            <a:r>
              <a:rPr lang="en-US" altLang="en-US" sz="3200" b="1" dirty="0">
                <a:latin typeface="+mj-lt"/>
              </a:rPr>
              <a:t>M</a:t>
            </a:r>
            <a:r>
              <a:rPr lang="en-IN" altLang="en-US" sz="3200" b="1" dirty="0" err="1">
                <a:latin typeface="+mj-lt"/>
              </a:rPr>
              <a:t>otivation</a:t>
            </a:r>
            <a:endParaRPr lang="en-IN" altLang="en-US" sz="3200" b="1" dirty="0">
              <a:latin typeface="+mj-lt"/>
            </a:endParaRPr>
          </a:p>
        </p:txBody>
      </p:sp>
      <p:sp>
        <p:nvSpPr>
          <p:cNvPr id="7" name="Text Box 6"/>
          <p:cNvSpPr txBox="1"/>
          <p:nvPr/>
        </p:nvSpPr>
        <p:spPr>
          <a:xfrm>
            <a:off x="154458" y="935317"/>
            <a:ext cx="8835081" cy="5256119"/>
          </a:xfrm>
          <a:prstGeom prst="rect">
            <a:avLst/>
          </a:prstGeom>
          <a:noFill/>
        </p:spPr>
        <p:txBody>
          <a:bodyPr wrap="square" rtlCol="0">
            <a:spAutoFit/>
          </a:bodyPr>
          <a:lstStyle/>
          <a:p>
            <a:pPr marL="285750" indent="-285750" algn="l">
              <a:buSzPct val="150000"/>
              <a:buFont typeface="Arial" panose="020B0604020202020204" pitchFamily="34" charset="0"/>
              <a:buChar char="•"/>
            </a:pPr>
            <a:r>
              <a:rPr lang="en-US" sz="2000" b="0" i="0" dirty="0">
                <a:solidFill>
                  <a:schemeClr val="tx1"/>
                </a:solidFill>
                <a:effectLst/>
                <a:latin typeface="Söhne"/>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l">
              <a:buSzPct val="150000"/>
              <a:buFont typeface="Arial" panose="020B0604020202020204" pitchFamily="34" charset="0"/>
              <a:buChar char="•"/>
            </a:pPr>
            <a:r>
              <a:rPr lang="en-US" sz="2000" b="0" i="0" dirty="0">
                <a:solidFill>
                  <a:schemeClr val="tx1"/>
                </a:solidFill>
                <a:effectLst/>
                <a:latin typeface="Söhne"/>
              </a:rPr>
              <a:t>Owning and maintaining a vehicle can be a significant financial and time investment, and it can be challenging to keep track of the maintenance and repair needs of the vehicle. </a:t>
            </a:r>
          </a:p>
          <a:p>
            <a:pPr marL="285750" indent="-285750" algn="l">
              <a:buSzPct val="150000"/>
              <a:buFont typeface="Arial" panose="020B0604020202020204" pitchFamily="34" charset="0"/>
              <a:buChar char="•"/>
            </a:pPr>
            <a:r>
              <a:rPr lang="en-US" sz="2000" b="0" i="0" dirty="0">
                <a:solidFill>
                  <a:schemeClr val="tx1"/>
                </a:solidFill>
                <a:effectLst/>
                <a:latin typeface="Söhne"/>
              </a:rPr>
              <a:t>In many cases, vehicle owners may only become aware of a problem after it has become a more significant and costly issue for which they are not paid their full insurance amount. </a:t>
            </a:r>
          </a:p>
          <a:p>
            <a:pPr marL="285750" indent="-285750" algn="l">
              <a:buSzPct val="150000"/>
              <a:buFont typeface="Arial" panose="020B0604020202020204" pitchFamily="34" charset="0"/>
              <a:buChar char="•"/>
            </a:pPr>
            <a:r>
              <a:rPr lang="en-US" sz="2000" b="0" i="0" dirty="0">
                <a:solidFill>
                  <a:schemeClr val="tx1"/>
                </a:solidFill>
                <a:effectLst/>
                <a:latin typeface="Söhne"/>
              </a:rPr>
              <a:t>By providing accurate vehicle health analysis, the website can help vehicle owners to get their maximum insurance amount as possible and to prevent costly repairs and breakdowns.</a:t>
            </a:r>
          </a:p>
          <a:p>
            <a:pPr marL="285750" indent="-285750" algn="l">
              <a:buSzPct val="150000"/>
              <a:buFont typeface="Arial" panose="020B0604020202020204" pitchFamily="34" charset="0"/>
              <a:buChar char="•"/>
            </a:pPr>
            <a:r>
              <a:rPr lang="en-US" sz="2000" b="0" i="0" dirty="0">
                <a:solidFill>
                  <a:schemeClr val="tx1"/>
                </a:solidFill>
                <a:effectLst/>
                <a:latin typeface="Söhne"/>
              </a:rPr>
              <a:t>By providing a secure and convenient platform for the purchase of genuine spare parts, the website can save vehicle owners time and effort, and give them peace of mind that they are using quality parts to maintain their vehicle.</a:t>
            </a:r>
          </a:p>
          <a:p>
            <a:pPr marL="297815" marR="1022350" indent="-285750">
              <a:lnSpc>
                <a:spcPct val="150000"/>
              </a:lnSpc>
              <a:buFont typeface="Arial" panose="020B0604020202020204" pitchFamily="34" charset="0"/>
              <a:buChar char="•"/>
              <a:tabLst>
                <a:tab pos="401955" algn="l"/>
                <a:tab pos="402590" algn="l"/>
              </a:tabLst>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 Box 5"/>
          <p:cNvSpPr txBox="1"/>
          <p:nvPr/>
        </p:nvSpPr>
        <p:spPr>
          <a:xfrm>
            <a:off x="538480" y="22170"/>
            <a:ext cx="8067040" cy="584775"/>
          </a:xfrm>
          <a:prstGeom prst="rect">
            <a:avLst/>
          </a:prstGeom>
          <a:noFill/>
        </p:spPr>
        <p:txBody>
          <a:bodyPr wrap="square" rtlCol="0">
            <a:spAutoFit/>
          </a:bodyPr>
          <a:lstStyle/>
          <a:p>
            <a:pPr algn="ctr"/>
            <a:r>
              <a:rPr lang="en-IN" altLang="en-US" sz="3200" b="1" dirty="0">
                <a:latin typeface="+mj-lt"/>
              </a:rPr>
              <a:t>Literature Review</a:t>
            </a:r>
          </a:p>
        </p:txBody>
      </p:sp>
      <p:graphicFrame>
        <p:nvGraphicFramePr>
          <p:cNvPr id="3" name="Table 2"/>
          <p:cNvGraphicFramePr/>
          <p:nvPr>
            <p:extLst>
              <p:ext uri="{D42A27DB-BD31-4B8C-83A1-F6EECF244321}">
                <p14:modId xmlns:p14="http://schemas.microsoft.com/office/powerpoint/2010/main" val="3457248864"/>
              </p:ext>
            </p:extLst>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949092"/>
              </p:ext>
            </p:extLst>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59924" y="111126"/>
            <a:ext cx="9024152" cy="730250"/>
          </a:xfrm>
        </p:spPr>
        <p:txBody>
          <a:bodyPr/>
          <a:lstStyle/>
          <a:p>
            <a:pPr algn="ctr"/>
            <a:r>
              <a:rPr lang="en-US" sz="3200" b="1" dirty="0"/>
              <a:t>Problems in Existing Systems</a:t>
            </a:r>
            <a:endParaRPr lang="en-IN" sz="32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967374"/>
            <a:ext cx="8700116" cy="5149341"/>
          </a:xfrm>
        </p:spPr>
        <p:txBody>
          <a:bodyPr>
            <a:noAutofit/>
          </a:bodyPr>
          <a:lstStyle/>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Limited Data Availability: </a:t>
            </a:r>
            <a:r>
              <a:rPr lang="en-US" sz="2000" dirty="0">
                <a:latin typeface="Calibri" panose="020F0502020204030204" pitchFamily="34" charset="0"/>
                <a:cs typeface="Calibri" panose="020F0502020204030204" pitchFamily="34" charset="0"/>
              </a:rPr>
              <a:t>The accuracy of the vehicle health analysis and insurance prediction relies on the data that is available. If the is limited data or is inaccurate, then the analysis and predictions may be less reliable.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Reliance on Sensors: </a:t>
            </a:r>
            <a:r>
              <a:rPr lang="en-US" sz="2000" dirty="0">
                <a:latin typeface="Calibri" panose="020F0502020204030204" pitchFamily="34" charset="0"/>
                <a:cs typeface="Calibri" panose="020F0502020204030204" pitchFamily="34" charset="0"/>
              </a:rPr>
              <a:t>The vehicle health analysis component relies on sensors in the vehicle to collect data. If the sensors are not functioning properly or are inaccurate, the analysis may be affected.</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Limited Scope: </a:t>
            </a:r>
            <a:r>
              <a:rPr lang="en-US" sz="2000" dirty="0">
                <a:latin typeface="Calibri" panose="020F0502020204030204" pitchFamily="34" charset="0"/>
                <a:cs typeface="Calibri" panose="020F0502020204030204" pitchFamily="34" charset="0"/>
              </a:rPr>
              <a:t>The website's analysis and recommendations are limited to the information provided by the sensors and the algorithms used. There may be other factors that are not considered that could impact the health of the vehicle.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Halt of Spare Parts Production: </a:t>
            </a:r>
            <a:r>
              <a:rPr lang="en-US" sz="2000" dirty="0">
                <a:latin typeface="Calibri" panose="020F0502020204030204" pitchFamily="34" charset="0"/>
                <a:cs typeface="Calibri" panose="020F0502020204030204" pitchFamily="34" charset="0"/>
              </a:rPr>
              <a:t>If the vehicle is of very old model or doesn't have that many sales, the manufacturer may completely halt the manufacturing of that particular vehicle model's spare parts. Thus, the customer won't be able to get the necessary part to repair his/her vehicle.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Security Risks: </a:t>
            </a:r>
            <a:r>
              <a:rPr lang="en-US" sz="2000" dirty="0">
                <a:latin typeface="Calibri" panose="020F0502020204030204" pitchFamily="34" charset="0"/>
                <a:cs typeface="Calibri" panose="020F0502020204030204" pitchFamily="34" charset="0"/>
              </a:rPr>
              <a:t>The E-commerce component of the website involves the handling of sensitive financial information. If the website's security is compromised, this could result in financial loss for users. </a:t>
            </a:r>
            <a:endParaRPr lang="en-IN"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33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ext Box 2"/>
          <p:cNvSpPr txBox="1"/>
          <p:nvPr/>
        </p:nvSpPr>
        <p:spPr>
          <a:xfrm>
            <a:off x="432116" y="190364"/>
            <a:ext cx="8279765" cy="584775"/>
          </a:xfrm>
          <a:prstGeom prst="rect">
            <a:avLst/>
          </a:prstGeom>
          <a:noFill/>
        </p:spPr>
        <p:txBody>
          <a:bodyPr wrap="square" rtlCol="0">
            <a:spAutoFit/>
          </a:bodyPr>
          <a:lstStyle/>
          <a:p>
            <a:pPr algn="ctr"/>
            <a:r>
              <a:rPr lang="en-US" altLang="en-US" sz="3200" b="1" dirty="0">
                <a:latin typeface="+mj-lt"/>
              </a:rPr>
              <a:t>Objectives</a:t>
            </a:r>
            <a:endParaRPr lang="en-IN" altLang="en-US" sz="3200" b="1" dirty="0">
              <a:latin typeface="+mj-lt"/>
            </a:endParaRPr>
          </a:p>
        </p:txBody>
      </p:sp>
      <p:sp>
        <p:nvSpPr>
          <p:cNvPr id="4" name="Text Box 3"/>
          <p:cNvSpPr txBox="1"/>
          <p:nvPr/>
        </p:nvSpPr>
        <p:spPr>
          <a:xfrm>
            <a:off x="432115" y="1244361"/>
            <a:ext cx="8279765" cy="4031873"/>
          </a:xfrm>
          <a:prstGeom prst="rect">
            <a:avLst/>
          </a:prstGeom>
          <a:noFill/>
        </p:spPr>
        <p:txBody>
          <a:bodyPr wrap="square" rtlCol="0">
            <a:spAutoFit/>
          </a:bodyPr>
          <a:lstStyle/>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Insurance Prediction:</a:t>
            </a:r>
            <a:r>
              <a:rPr lang="en-US" sz="2000" dirty="0">
                <a:latin typeface="Calibri" panose="020F0502020204030204" pitchFamily="34" charset="0"/>
                <a:cs typeface="Calibri" panose="020F0502020204030204" pitchFamily="34" charset="0"/>
              </a:rPr>
              <a:t> The website uses machine learning algorithms to predict the insurance amount, and to prevent costly repairs and breakdowns.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Spare Parts E-commerce:</a:t>
            </a:r>
            <a:r>
              <a:rPr lang="en-US" sz="2000" dirty="0">
                <a:latin typeface="Calibri" panose="020F0502020204030204" pitchFamily="34" charset="0"/>
                <a:cs typeface="Calibri" panose="020F0502020204030204" pitchFamily="34" charset="0"/>
              </a:rPr>
              <a:t> The website provides a secure and convenient platform for the purchase of genuine spare parts.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User-Friendly Interface:</a:t>
            </a:r>
            <a:r>
              <a:rPr lang="en-US" sz="2000" dirty="0">
                <a:latin typeface="Calibri" panose="020F0502020204030204" pitchFamily="34" charset="0"/>
                <a:cs typeface="Calibri" panose="020F0502020204030204" pitchFamily="34" charset="0"/>
              </a:rPr>
              <a:t> The website aims to provide a user-friendly interface, which is easy to navigate and use.</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Performance and Reliability:</a:t>
            </a:r>
            <a:r>
              <a:rPr lang="en-US" sz="2000" dirty="0">
                <a:latin typeface="Calibri" panose="020F0502020204030204" pitchFamily="34" charset="0"/>
                <a:cs typeface="Calibri" panose="020F0502020204030204" pitchFamily="34" charset="0"/>
              </a:rPr>
              <a:t> The website aims to provide high performance and reliability, ensuring that users can access and use the website without any downtime or technical issues.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Security:</a:t>
            </a:r>
            <a:r>
              <a:rPr lang="en-US" sz="2000" dirty="0">
                <a:latin typeface="Calibri" panose="020F0502020204030204" pitchFamily="34" charset="0"/>
                <a:cs typeface="Calibri" panose="020F0502020204030204" pitchFamily="34" charset="0"/>
              </a:rPr>
              <a:t> The website aims to provide a secure platform for transactions and user data, protecting users from any potential security risks.</a:t>
            </a:r>
          </a:p>
          <a:p>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1614</TotalTime>
  <Words>1893</Words>
  <Application>Microsoft Office PowerPoint</Application>
  <PresentationFormat>On-screen Show (4:3)</PresentationFormat>
  <Paragraphs>126</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Tahoma</vt:lpstr>
      <vt:lpstr>Office Theme</vt:lpstr>
      <vt:lpstr>Vehicle Health Analysis and Spare Parts E-Commerce</vt:lpstr>
      <vt:lpstr>Table of Contents</vt:lpstr>
      <vt:lpstr>Abstract</vt:lpstr>
      <vt:lpstr> Introduction</vt:lpstr>
      <vt:lpstr>PowerPoint Presentation</vt:lpstr>
      <vt:lpstr>PowerPoint Presentation</vt:lpstr>
      <vt:lpstr>PowerPoint Presentation</vt:lpstr>
      <vt:lpstr>Problems in Existing Systems</vt:lpstr>
      <vt:lpstr>PowerPoint Presentation</vt:lpstr>
      <vt:lpstr>Innovation in Project</vt:lpstr>
      <vt:lpstr>Proposed System</vt:lpstr>
      <vt:lpstr>Architecture</vt:lpstr>
      <vt:lpstr>Proposed Modules and their Algorithm Description</vt:lpstr>
      <vt:lpstr>PowerPoint Presentation</vt:lpstr>
      <vt:lpstr>UML Diagrams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53</cp:revision>
  <dcterms:created xsi:type="dcterms:W3CDTF">2020-05-13T07:00:00Z</dcterms:created>
  <dcterms:modified xsi:type="dcterms:W3CDTF">2023-05-03T06:24:29Z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