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autoCompressPictures="0">
  <p:sldMasterIdLst>
    <p:sldMasterId id="2147483660" r:id="rId1"/>
  </p:sldMasterIdLst>
  <p:notesMasterIdLst>
    <p:notesMasterId r:id="rId27"/>
  </p:notesMasterIdLst>
  <p:sldIdLst>
    <p:sldId id="256" r:id="rId2"/>
    <p:sldId id="313" r:id="rId3"/>
    <p:sldId id="315" r:id="rId4"/>
    <p:sldId id="259" r:id="rId5"/>
    <p:sldId id="273" r:id="rId6"/>
    <p:sldId id="289" r:id="rId7"/>
    <p:sldId id="304" r:id="rId8"/>
    <p:sldId id="316" r:id="rId9"/>
    <p:sldId id="267" r:id="rId10"/>
    <p:sldId id="318" r:id="rId11"/>
    <p:sldId id="319" r:id="rId12"/>
    <p:sldId id="275" r:id="rId13"/>
    <p:sldId id="310" r:id="rId14"/>
    <p:sldId id="314" r:id="rId15"/>
    <p:sldId id="312" r:id="rId16"/>
    <p:sldId id="311" r:id="rId17"/>
    <p:sldId id="321" r:id="rId18"/>
    <p:sldId id="320" r:id="rId19"/>
    <p:sldId id="322" r:id="rId20"/>
    <p:sldId id="323" r:id="rId21"/>
    <p:sldId id="324" r:id="rId22"/>
    <p:sldId id="325" r:id="rId23"/>
    <p:sldId id="326" r:id="rId24"/>
    <p:sldId id="327" r:id="rId25"/>
    <p:sldId id="258"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96">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913" autoAdjust="0"/>
  </p:normalViewPr>
  <p:slideViewPr>
    <p:cSldViewPr snapToGrid="0">
      <p:cViewPr varScale="1">
        <p:scale>
          <a:sx n="96" d="100"/>
          <a:sy n="96" d="100"/>
        </p:scale>
        <p:origin x="1500" y="56"/>
      </p:cViewPr>
      <p:guideLst>
        <p:guide orient="horz" pos="2196"/>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t>‹#›</a:t>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3"/>
          </p:nvPr>
        </p:nvSpPr>
        <p:spPr/>
      </p:sp>
      <p:sp>
        <p:nvSpPr>
          <p:cNvPr id="3" name="Text Placeholder 2"/>
          <p:cNvSpPr>
            <a:spLocks noGrp="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04450-5F53-E842-1F45-DAE6DE7EA37F}"/>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IN"/>
          </a:p>
        </p:txBody>
      </p:sp>
      <p:sp>
        <p:nvSpPr>
          <p:cNvPr id="3" name="Subtitle 2">
            <a:extLst>
              <a:ext uri="{FF2B5EF4-FFF2-40B4-BE49-F238E27FC236}">
                <a16:creationId xmlns:a16="http://schemas.microsoft.com/office/drawing/2014/main" id="{9E50C67A-02AC-D6BE-3AB6-76A7A17E8C98}"/>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AB17974-2330-34B1-D83F-6178C4D4B260}"/>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CC86E0AF-4E1B-9267-FE41-EE0DFC23CF9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938EFF4-A22F-73A1-4C0F-C65FC9732CBE}"/>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52942407"/>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831D9-17DB-FB33-5AF7-C1D32C600FB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E43D775-0C84-243B-6B6D-090332F07E0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9CDDAE3-2053-571A-3BE4-DFA913FD1BEC}"/>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22D0207F-53E8-2749-D449-27B20C67651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C03A576-B56B-3EC6-E4CD-E72F195FC0F8}"/>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305004928"/>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2E10D24-2908-9FE9-4AF0-850925497BCE}"/>
              </a:ext>
            </a:extLst>
          </p:cNvPr>
          <p:cNvSpPr>
            <a:spLocks noGrp="1"/>
          </p:cNvSpPr>
          <p:nvPr>
            <p:ph type="title" orient="vert"/>
          </p:nvPr>
        </p:nvSpPr>
        <p:spPr>
          <a:xfrm>
            <a:off x="6543675" y="365125"/>
            <a:ext cx="1971675"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7DA096C-04CC-6C24-37CE-812C14AEC007}"/>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B08B6AB-B84C-C145-5243-B796C88C3D29}"/>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0F7336AA-7F2F-7E3F-30DE-E9148269EC6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7321E7D-BC3E-9271-E4A7-FE9167013BFD}"/>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856254347"/>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DEEEF-1E41-9523-7417-7D1DDF22B87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E64B9A5-ADBA-3CD8-CBDF-B713B5C5A85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EABF62B-72C5-3386-AAAB-A0F7A044EEBB}"/>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B8BABEFF-FC31-5188-A2F7-09E61A7AA53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8EC968B-2382-F872-330D-FB7448DD2BED}"/>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651058458"/>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F9854-357E-7CC4-B46D-C1BF48A51AA7}"/>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69A21AD-C902-0ED7-61D2-9891F9B008FE}"/>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DEAFDCE-8747-1C46-0DBA-8E49820B7A7A}"/>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236D8139-ABF5-7312-44FC-CF67F8D633E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1C001F3-28E6-602D-4326-F290BCCAD87A}"/>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000012506"/>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059A9-8072-ECF4-61CE-DE77A3730B9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7FC9BC1-E1DE-AE9D-928E-6D9F8418C635}"/>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E1675BE-92F4-5334-78C7-5D4D1E61F7EA}"/>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685153A-5A3F-15AD-052D-340DC6E553FC}"/>
              </a:ext>
            </a:extLst>
          </p:cNvPr>
          <p:cNvSpPr>
            <a:spLocks noGrp="1"/>
          </p:cNvSpPr>
          <p:nvPr>
            <p:ph type="dt" sz="half" idx="10"/>
          </p:nvPr>
        </p:nvSpPr>
        <p:spPr/>
        <p:txBody>
          <a:bodyPr/>
          <a:lstStyle/>
          <a:p>
            <a:endParaRPr lang="en-IN"/>
          </a:p>
        </p:txBody>
      </p:sp>
      <p:sp>
        <p:nvSpPr>
          <p:cNvPr id="6" name="Footer Placeholder 5">
            <a:extLst>
              <a:ext uri="{FF2B5EF4-FFF2-40B4-BE49-F238E27FC236}">
                <a16:creationId xmlns:a16="http://schemas.microsoft.com/office/drawing/2014/main" id="{EA9B0292-9A12-F6AA-8D17-F4CA6B3FC16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08A73F8-C9A2-38E8-4E9E-6060C57D84DF}"/>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726117888"/>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2BC2B-25B0-692E-B72F-1E9BDA9CA27C}"/>
              </a:ext>
            </a:extLst>
          </p:cNvPr>
          <p:cNvSpPr>
            <a:spLocks noGrp="1"/>
          </p:cNvSpPr>
          <p:nvPr>
            <p:ph type="title"/>
          </p:nvPr>
        </p:nvSpPr>
        <p:spPr>
          <a:xfrm>
            <a:off x="629841" y="365126"/>
            <a:ext cx="78867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6858A6C-CC08-DA65-D9BA-69EAC502ED54}"/>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8AACEF5D-656C-D98B-7395-A715C8E8B017}"/>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FC3A89A-2657-253B-9CC7-4A1374ED21D4}"/>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38E5A94C-C3B9-EC36-0583-895E6A60C84D}"/>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4E4B31D-1D95-A01E-D432-C23081845D54}"/>
              </a:ext>
            </a:extLst>
          </p:cNvPr>
          <p:cNvSpPr>
            <a:spLocks noGrp="1"/>
          </p:cNvSpPr>
          <p:nvPr>
            <p:ph type="dt" sz="half" idx="10"/>
          </p:nvPr>
        </p:nvSpPr>
        <p:spPr/>
        <p:txBody>
          <a:bodyPr/>
          <a:lstStyle/>
          <a:p>
            <a:endParaRPr lang="en-IN"/>
          </a:p>
        </p:txBody>
      </p:sp>
      <p:sp>
        <p:nvSpPr>
          <p:cNvPr id="8" name="Footer Placeholder 7">
            <a:extLst>
              <a:ext uri="{FF2B5EF4-FFF2-40B4-BE49-F238E27FC236}">
                <a16:creationId xmlns:a16="http://schemas.microsoft.com/office/drawing/2014/main" id="{4FBADE0B-E2F7-7AD2-F647-456511BAB0D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9B30862-460C-1CAB-48CE-F67E002EEE4D}"/>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220812145"/>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FEDDB-7BBB-071A-1372-016358D9905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7D9D47D-FB31-E669-36AB-A9FA771DDA25}"/>
              </a:ext>
            </a:extLst>
          </p:cNvPr>
          <p:cNvSpPr>
            <a:spLocks noGrp="1"/>
          </p:cNvSpPr>
          <p:nvPr>
            <p:ph type="dt" sz="half" idx="10"/>
          </p:nvPr>
        </p:nvSpPr>
        <p:spPr/>
        <p:txBody>
          <a:bodyPr/>
          <a:lstStyle/>
          <a:p>
            <a:endParaRPr lang="en-IN"/>
          </a:p>
        </p:txBody>
      </p:sp>
      <p:sp>
        <p:nvSpPr>
          <p:cNvPr id="4" name="Footer Placeholder 3">
            <a:extLst>
              <a:ext uri="{FF2B5EF4-FFF2-40B4-BE49-F238E27FC236}">
                <a16:creationId xmlns:a16="http://schemas.microsoft.com/office/drawing/2014/main" id="{56B1E9DD-6BA6-75C9-67A3-AA054522819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EC9E191-84C8-1C59-3531-0F9DDF80C72A}"/>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287608996"/>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3D253D5-4377-0D9E-2C94-493F42D9CDD3}"/>
              </a:ext>
            </a:extLst>
          </p:cNvPr>
          <p:cNvSpPr>
            <a:spLocks noGrp="1"/>
          </p:cNvSpPr>
          <p:nvPr>
            <p:ph type="dt" sz="half" idx="10"/>
          </p:nvPr>
        </p:nvSpPr>
        <p:spPr/>
        <p:txBody>
          <a:bodyPr/>
          <a:lstStyle/>
          <a:p>
            <a:endParaRPr lang="en-IN"/>
          </a:p>
        </p:txBody>
      </p:sp>
      <p:sp>
        <p:nvSpPr>
          <p:cNvPr id="3" name="Footer Placeholder 2">
            <a:extLst>
              <a:ext uri="{FF2B5EF4-FFF2-40B4-BE49-F238E27FC236}">
                <a16:creationId xmlns:a16="http://schemas.microsoft.com/office/drawing/2014/main" id="{6B3EB461-6C0E-E6D5-C002-11BD6B0F317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41C3549-CE20-18EA-4F7B-AADC9FBD4313}"/>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456034645"/>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679F2-F88E-3F83-6628-B338FCB19AA4}"/>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60952E9-6F00-D461-3409-45051DA814C5}"/>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E8CFE9C-33EC-65B4-E9BF-0EBC3AC26E9C}"/>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B6AFAA79-8CD4-5FE2-C14D-662F45F30427}"/>
              </a:ext>
            </a:extLst>
          </p:cNvPr>
          <p:cNvSpPr>
            <a:spLocks noGrp="1"/>
          </p:cNvSpPr>
          <p:nvPr>
            <p:ph type="dt" sz="half" idx="10"/>
          </p:nvPr>
        </p:nvSpPr>
        <p:spPr/>
        <p:txBody>
          <a:bodyPr/>
          <a:lstStyle/>
          <a:p>
            <a:endParaRPr lang="en-IN"/>
          </a:p>
        </p:txBody>
      </p:sp>
      <p:sp>
        <p:nvSpPr>
          <p:cNvPr id="6" name="Footer Placeholder 5">
            <a:extLst>
              <a:ext uri="{FF2B5EF4-FFF2-40B4-BE49-F238E27FC236}">
                <a16:creationId xmlns:a16="http://schemas.microsoft.com/office/drawing/2014/main" id="{DDB850F4-9434-7942-72E4-227E26C446E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59B7F15-C874-367C-5FDB-A136E6076254}"/>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326687964"/>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F102B-E89F-1551-8ED4-8F04A89E512E}"/>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FBA8924-EC95-2138-E209-445E1992722D}"/>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a:extLst>
              <a:ext uri="{FF2B5EF4-FFF2-40B4-BE49-F238E27FC236}">
                <a16:creationId xmlns:a16="http://schemas.microsoft.com/office/drawing/2014/main" id="{38A5CABB-CE07-A3B8-9300-3DBA72E14052}"/>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A91A9257-618E-4B7E-4E57-553F471CD33E}"/>
              </a:ext>
            </a:extLst>
          </p:cNvPr>
          <p:cNvSpPr>
            <a:spLocks noGrp="1"/>
          </p:cNvSpPr>
          <p:nvPr>
            <p:ph type="dt" sz="half" idx="10"/>
          </p:nvPr>
        </p:nvSpPr>
        <p:spPr/>
        <p:txBody>
          <a:bodyPr/>
          <a:lstStyle/>
          <a:p>
            <a:endParaRPr lang="en-IN"/>
          </a:p>
        </p:txBody>
      </p:sp>
      <p:sp>
        <p:nvSpPr>
          <p:cNvPr id="6" name="Footer Placeholder 5">
            <a:extLst>
              <a:ext uri="{FF2B5EF4-FFF2-40B4-BE49-F238E27FC236}">
                <a16:creationId xmlns:a16="http://schemas.microsoft.com/office/drawing/2014/main" id="{727AE22B-7105-0096-2B58-29D69C50E9E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23CF3EF-9273-9850-B70A-CA8EF9A0B881}"/>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57910319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D4B9A2D-6C38-608C-405F-A3B8CD9D972E}"/>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8A6F808-97F0-6D38-5A62-07BEB8B6B477}"/>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328B55F-A114-99F2-4BC6-28943CC54D7D}"/>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5" name="Footer Placeholder 4">
            <a:extLst>
              <a:ext uri="{FF2B5EF4-FFF2-40B4-BE49-F238E27FC236}">
                <a16:creationId xmlns:a16="http://schemas.microsoft.com/office/drawing/2014/main" id="{F7D87761-BD07-989F-71F6-90F0E1B2C231}"/>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BFB05DE-5011-BC28-C3C6-F4E24A723177}"/>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81767272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jfi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jfi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jfi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jfi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txBox="1">
            <a:spLocks noGrp="1"/>
          </p:cNvSpPr>
          <p:nvPr>
            <p:ph type="ctrTitle"/>
          </p:nvPr>
        </p:nvSpPr>
        <p:spPr>
          <a:xfrm>
            <a:off x="853758" y="2503984"/>
            <a:ext cx="7772400" cy="14700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panose="020F0502020204030204"/>
              <a:buNone/>
            </a:pPr>
            <a:r>
              <a:rPr lang="en-IN" dirty="0"/>
              <a:t>Vehicle Health Analysis and Spare Parts E-Commerce</a:t>
            </a:r>
          </a:p>
        </p:txBody>
      </p:sp>
      <p:sp>
        <p:nvSpPr>
          <p:cNvPr id="89" name="Google Shape;89;p1"/>
          <p:cNvSpPr txBox="1">
            <a:spLocks noGrp="1"/>
          </p:cNvSpPr>
          <p:nvPr>
            <p:ph type="subTitle" idx="1"/>
          </p:nvPr>
        </p:nvSpPr>
        <p:spPr>
          <a:xfrm>
            <a:off x="4386263" y="4507155"/>
            <a:ext cx="4605337" cy="2139721"/>
          </a:xfrm>
          <a:prstGeom prst="rect">
            <a:avLst/>
          </a:prstGeom>
          <a:noFill/>
          <a:ln>
            <a:noFill/>
          </a:ln>
        </p:spPr>
        <p:txBody>
          <a:bodyPr spcFirstLastPara="1" wrap="square" lIns="91425" tIns="45700" rIns="91425" bIns="45700" anchor="t" anchorCtr="0">
            <a:normAutofit/>
          </a:bodyPr>
          <a:lstStyle/>
          <a:p>
            <a:pPr marL="0" indent="0">
              <a:spcBef>
                <a:spcPts val="0"/>
              </a:spcBef>
              <a:buSzPct val="100000"/>
            </a:pPr>
            <a:endParaRPr lang="en-US" dirty="0">
              <a:solidFill>
                <a:schemeClr val="tx1"/>
              </a:solidFill>
            </a:endParaRPr>
          </a:p>
          <a:p>
            <a:pPr marL="0" lvl="0" indent="0" algn="ctr" rtl="0">
              <a:spcBef>
                <a:spcPts val="0"/>
              </a:spcBef>
              <a:spcAft>
                <a:spcPts val="0"/>
              </a:spcAft>
              <a:buClr>
                <a:srgbClr val="888888"/>
              </a:buClr>
              <a:buSzPct val="100000"/>
              <a:buNone/>
            </a:pPr>
            <a:endParaRPr lang="en-US" dirty="0">
              <a:solidFill>
                <a:schemeClr val="tx1"/>
              </a:solidFill>
            </a:endParaRPr>
          </a:p>
          <a:p>
            <a:pPr marL="0" lvl="0" indent="0" algn="ctr" rtl="0">
              <a:spcBef>
                <a:spcPts val="0"/>
              </a:spcBef>
              <a:spcAft>
                <a:spcPts val="0"/>
              </a:spcAft>
              <a:buClr>
                <a:srgbClr val="888888"/>
              </a:buClr>
              <a:buSzPct val="100000"/>
              <a:buNone/>
            </a:pPr>
            <a:r>
              <a:rPr lang="en-US" dirty="0">
                <a:solidFill>
                  <a:schemeClr val="tx1"/>
                </a:solidFill>
                <a:latin typeface="Calibri" panose="020F0502020204030204" pitchFamily="34" charset="0"/>
                <a:cs typeface="Calibri" panose="020F0502020204030204" pitchFamily="34" charset="0"/>
              </a:rPr>
              <a:t>Student 1 Reg. No: </a:t>
            </a:r>
            <a:r>
              <a:rPr lang="en-IN" altLang="en-US" dirty="0">
                <a:solidFill>
                  <a:schemeClr val="tx1"/>
                </a:solidFill>
                <a:latin typeface="Calibri" panose="020F0502020204030204" pitchFamily="34" charset="0"/>
                <a:cs typeface="Calibri" panose="020F0502020204030204" pitchFamily="34" charset="0"/>
              </a:rPr>
              <a:t>RA1911027010058</a:t>
            </a:r>
            <a:endParaRPr dirty="0">
              <a:solidFill>
                <a:schemeClr val="tx1"/>
              </a:solidFill>
              <a:latin typeface="Calibri" panose="020F0502020204030204" pitchFamily="34" charset="0"/>
              <a:cs typeface="Calibri" panose="020F0502020204030204" pitchFamily="34" charset="0"/>
            </a:endParaRPr>
          </a:p>
          <a:p>
            <a:pPr marL="0" indent="0">
              <a:spcBef>
                <a:spcPts val="590"/>
              </a:spcBef>
              <a:buSzPct val="100000"/>
            </a:pPr>
            <a:r>
              <a:rPr lang="en-US" dirty="0">
                <a:solidFill>
                  <a:schemeClr val="tx1"/>
                </a:solidFill>
                <a:latin typeface="Calibri" panose="020F0502020204030204" pitchFamily="34" charset="0"/>
                <a:cs typeface="Calibri" panose="020F0502020204030204" pitchFamily="34" charset="0"/>
              </a:rPr>
              <a:t>Student 1 Name:</a:t>
            </a:r>
            <a:r>
              <a:rPr lang="en-IN" altLang="en-US" dirty="0">
                <a:solidFill>
                  <a:schemeClr val="tx1"/>
                </a:solidFill>
                <a:latin typeface="Calibri" panose="020F0502020204030204" pitchFamily="34" charset="0"/>
                <a:cs typeface="Calibri" panose="020F0502020204030204" pitchFamily="34" charset="0"/>
              </a:rPr>
              <a:t> YUVRAJ SINGH CHAUHAN</a:t>
            </a:r>
            <a:endParaRPr lang="en-US" dirty="0">
              <a:solidFill>
                <a:schemeClr val="tx1"/>
              </a:solidFill>
              <a:latin typeface="Calibri" panose="020F0502020204030204" pitchFamily="34" charset="0"/>
              <a:cs typeface="Calibri" panose="020F0502020204030204" pitchFamily="34" charset="0"/>
            </a:endParaRPr>
          </a:p>
          <a:p>
            <a:pPr marL="0" lvl="0" indent="0" algn="ctr" rtl="0">
              <a:spcBef>
                <a:spcPts val="590"/>
              </a:spcBef>
              <a:spcAft>
                <a:spcPts val="0"/>
              </a:spcAft>
              <a:buClr>
                <a:srgbClr val="888888"/>
              </a:buClr>
              <a:buSzPct val="100000"/>
              <a:buNone/>
            </a:pPr>
            <a:endParaRPr lang="en-US" dirty="0">
              <a:solidFill>
                <a:schemeClr val="tx1"/>
              </a:solidFill>
              <a:latin typeface="Calibri" panose="020F0502020204030204" pitchFamily="34" charset="0"/>
              <a:cs typeface="Calibri" panose="020F0502020204030204" pitchFamily="34" charset="0"/>
            </a:endParaRPr>
          </a:p>
          <a:p>
            <a:pPr marL="0" lvl="0" indent="0" algn="ctr" rtl="0">
              <a:spcBef>
                <a:spcPts val="590"/>
              </a:spcBef>
              <a:spcAft>
                <a:spcPts val="0"/>
              </a:spcAft>
              <a:buClr>
                <a:srgbClr val="888888"/>
              </a:buClr>
              <a:buSzPct val="100000"/>
              <a:buNone/>
            </a:pPr>
            <a:r>
              <a:rPr lang="en-US" dirty="0">
                <a:solidFill>
                  <a:schemeClr val="tx1"/>
                </a:solidFill>
                <a:latin typeface="Calibri" panose="020F0502020204030204" pitchFamily="34" charset="0"/>
                <a:cs typeface="Calibri" panose="020F0502020204030204" pitchFamily="34" charset="0"/>
              </a:rPr>
              <a:t>Student 2 Reg. No:</a:t>
            </a:r>
            <a:r>
              <a:rPr lang="en-IN" altLang="en-US" dirty="0">
                <a:solidFill>
                  <a:schemeClr val="tx1"/>
                </a:solidFill>
                <a:latin typeface="Calibri" panose="020F0502020204030204" pitchFamily="34" charset="0"/>
                <a:cs typeface="Calibri" panose="020F0502020204030204" pitchFamily="34" charset="0"/>
              </a:rPr>
              <a:t> RA1911027010007</a:t>
            </a:r>
            <a:endParaRPr lang="en-US" dirty="0">
              <a:solidFill>
                <a:schemeClr val="tx1"/>
              </a:solidFill>
              <a:latin typeface="Calibri" panose="020F0502020204030204" pitchFamily="34" charset="0"/>
              <a:cs typeface="Calibri" panose="020F0502020204030204" pitchFamily="34" charset="0"/>
            </a:endParaRPr>
          </a:p>
          <a:p>
            <a:pPr marL="0" lvl="0" indent="0">
              <a:spcBef>
                <a:spcPts val="590"/>
              </a:spcBef>
              <a:buSzPct val="100000"/>
            </a:pPr>
            <a:r>
              <a:rPr lang="en-US" dirty="0">
                <a:solidFill>
                  <a:schemeClr val="tx1"/>
                </a:solidFill>
                <a:latin typeface="Calibri" panose="020F0502020204030204" pitchFamily="34" charset="0"/>
                <a:cs typeface="Calibri" panose="020F0502020204030204" pitchFamily="34" charset="0"/>
              </a:rPr>
              <a:t>Student 2 Name:</a:t>
            </a:r>
            <a:r>
              <a:rPr lang="en-IN" altLang="en-US" dirty="0">
                <a:solidFill>
                  <a:schemeClr val="tx1"/>
                </a:solidFill>
                <a:latin typeface="Calibri" panose="020F0502020204030204" pitchFamily="34" charset="0"/>
                <a:cs typeface="Calibri" panose="020F0502020204030204" pitchFamily="34" charset="0"/>
              </a:rPr>
              <a:t> AVINASH REDDY VASIPALLI</a:t>
            </a:r>
          </a:p>
        </p:txBody>
      </p:sp>
      <p:pic>
        <p:nvPicPr>
          <p:cNvPr id="90" name="Google Shape;90;p1"/>
          <p:cNvPicPr preferRelativeResize="0"/>
          <p:nvPr/>
        </p:nvPicPr>
        <p:blipFill rotWithShape="1">
          <a:blip r:embed="rId3"/>
          <a:srcRect/>
          <a:stretch>
            <a:fillRect/>
          </a:stretch>
        </p:blipFill>
        <p:spPr>
          <a:xfrm>
            <a:off x="228600" y="553353"/>
            <a:ext cx="2237740" cy="755015"/>
          </a:xfrm>
          <a:prstGeom prst="rect">
            <a:avLst/>
          </a:prstGeom>
          <a:noFill/>
          <a:ln>
            <a:noFill/>
          </a:ln>
        </p:spPr>
      </p:pic>
      <p:sp>
        <p:nvSpPr>
          <p:cNvPr id="91" name="Google Shape;91;p1"/>
          <p:cNvSpPr/>
          <p:nvPr/>
        </p:nvSpPr>
        <p:spPr>
          <a:xfrm>
            <a:off x="2819400" y="457200"/>
            <a:ext cx="6172200" cy="11976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i="0" u="none" strike="noStrike" cap="none" dirty="0">
                <a:solidFill>
                  <a:schemeClr val="dk1"/>
                </a:solidFill>
                <a:latin typeface="Calibri" panose="020F0502020204030204"/>
                <a:ea typeface="Calibri" panose="020F0502020204030204"/>
                <a:cs typeface="Calibri" panose="020F0502020204030204"/>
                <a:sym typeface="Calibri" panose="020F0502020204030204"/>
              </a:rPr>
              <a:t>SRM INSTITUTE OF SCIENCE AND TECHNOLOGY </a:t>
            </a:r>
            <a:endParaRPr sz="18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ctr" rtl="0">
              <a:spcBef>
                <a:spcPts val="0"/>
              </a:spcBef>
              <a:spcAft>
                <a:spcPts val="0"/>
              </a:spcAft>
              <a:buNone/>
            </a:pPr>
            <a:r>
              <a:rPr lang="en-US" sz="1800" b="1" i="0" u="none" strike="noStrike" cap="none" dirty="0">
                <a:solidFill>
                  <a:schemeClr val="dk1"/>
                </a:solidFill>
                <a:latin typeface="Calibri" panose="020F0502020204030204"/>
                <a:ea typeface="Calibri" panose="020F0502020204030204"/>
                <a:cs typeface="Calibri" panose="020F0502020204030204"/>
                <a:sym typeface="Calibri" panose="020F0502020204030204"/>
              </a:rPr>
              <a:t>SCHOOL OF COMPUTING</a:t>
            </a:r>
            <a:endParaRPr sz="18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ctr" rtl="0">
              <a:spcBef>
                <a:spcPts val="0"/>
              </a:spcBef>
              <a:spcAft>
                <a:spcPts val="0"/>
              </a:spcAft>
              <a:buNone/>
            </a:pPr>
            <a:r>
              <a:rPr lang="en-US" sz="1800" b="1" i="0" u="none" strike="noStrike" cap="none" dirty="0">
                <a:solidFill>
                  <a:schemeClr val="dk1"/>
                </a:solidFill>
                <a:latin typeface="Calibri" panose="020F0502020204030204"/>
                <a:ea typeface="Calibri" panose="020F0502020204030204"/>
                <a:cs typeface="Calibri" panose="020F0502020204030204"/>
                <a:sym typeface="Calibri" panose="020F0502020204030204"/>
              </a:rPr>
              <a:t>DEPARTMENT OF </a:t>
            </a:r>
            <a:r>
              <a:rPr lang="en-IN" altLang="en-US" sz="1800" b="1" i="0" u="none" strike="noStrike" cap="none" dirty="0">
                <a:solidFill>
                  <a:schemeClr val="dk1"/>
                </a:solidFill>
                <a:latin typeface="Calibri" panose="020F0502020204030204"/>
                <a:ea typeface="Calibri" panose="020F0502020204030204"/>
                <a:cs typeface="Calibri" panose="020F0502020204030204"/>
                <a:sym typeface="Calibri" panose="020F0502020204030204"/>
              </a:rPr>
              <a:t>DATA SCIENCE AND BUSINESS SYSTEMS</a:t>
            </a:r>
            <a:endParaRPr sz="18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ctr" rtl="0">
              <a:spcBef>
                <a:spcPts val="0"/>
              </a:spcBef>
              <a:spcAft>
                <a:spcPts val="0"/>
              </a:spcAft>
              <a:buNone/>
            </a:pPr>
            <a:r>
              <a:rPr lang="en-US" sz="1800" b="1" i="0" u="none" strike="noStrike" cap="none" dirty="0">
                <a:solidFill>
                  <a:schemeClr val="dk1"/>
                </a:solidFill>
                <a:latin typeface="Calibri" panose="020F0502020204030204"/>
                <a:ea typeface="Calibri" panose="020F0502020204030204"/>
                <a:cs typeface="Calibri" panose="020F0502020204030204"/>
                <a:sym typeface="Calibri" panose="020F0502020204030204"/>
              </a:rPr>
              <a:t>18CSP109L </a:t>
            </a:r>
            <a:r>
              <a:rPr lang="en-IN" altLang="en-US" sz="1800" b="1" i="0" u="none" strike="noStrike" cap="none" dirty="0">
                <a:solidFill>
                  <a:schemeClr val="dk1"/>
                </a:solidFill>
                <a:latin typeface="Calibri" panose="020F0502020204030204"/>
                <a:ea typeface="Calibri" panose="020F0502020204030204"/>
                <a:cs typeface="Calibri" panose="020F0502020204030204"/>
                <a:sym typeface="Calibri" panose="020F0502020204030204"/>
              </a:rPr>
              <a:t>- </a:t>
            </a:r>
            <a:r>
              <a:rPr lang="en-US" sz="1800" b="1" i="0" u="none" strike="noStrike" cap="none" dirty="0">
                <a:solidFill>
                  <a:schemeClr val="dk1"/>
                </a:solidFill>
                <a:latin typeface="Calibri" panose="020F0502020204030204"/>
                <a:ea typeface="Calibri" panose="020F0502020204030204"/>
                <a:cs typeface="Calibri" panose="020F0502020204030204"/>
                <a:sym typeface="Calibri" panose="020F0502020204030204"/>
              </a:rPr>
              <a:t>MAJOR PROJECT </a:t>
            </a:r>
            <a:endParaRPr sz="18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7" name="Google Shape;89;p1"/>
          <p:cNvSpPr txBox="1"/>
          <p:nvPr/>
        </p:nvSpPr>
        <p:spPr>
          <a:xfrm>
            <a:off x="228600" y="4981702"/>
            <a:ext cx="3471862" cy="1190625"/>
          </a:xfrm>
          <a:prstGeom prst="rect">
            <a:avLst/>
          </a:prstGeom>
          <a:noFill/>
          <a:ln>
            <a:noFill/>
          </a:ln>
        </p:spPr>
        <p:txBody>
          <a:bodyPr spcFirstLastPara="1" wrap="square" lIns="91425" tIns="45700" rIns="91425" bIns="45700" anchor="t" anchorCtr="0"/>
          <a:lstStyle>
            <a:defPPr marR="0" lvl="0" algn="l" rtl="0">
              <a:lnSpc>
                <a:spcPct val="100000"/>
              </a:lnSpc>
              <a:spcBef>
                <a:spcPts val="0"/>
              </a:spcBef>
              <a:spcAft>
                <a:spcPts val="0"/>
              </a:spcAft>
            </a:defPPr>
            <a:lvl1pPr marL="457200" marR="0" lvl="0" indent="-431800" algn="ctr" rtl="0">
              <a:lnSpc>
                <a:spcPct val="100000"/>
              </a:lnSpc>
              <a:spcBef>
                <a:spcPts val="640"/>
              </a:spcBef>
              <a:spcAft>
                <a:spcPts val="0"/>
              </a:spcAft>
              <a:buClr>
                <a:srgbClr val="888888"/>
              </a:buClr>
              <a:buSzPts val="3200"/>
              <a:buFont typeface="Arial" panose="020B0604020202020204"/>
              <a:buNone/>
              <a:defRPr sz="3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914400" marR="0" lvl="1" indent="-406400" algn="ctr" rtl="0">
              <a:lnSpc>
                <a:spcPct val="100000"/>
              </a:lnSpc>
              <a:spcBef>
                <a:spcPts val="560"/>
              </a:spcBef>
              <a:spcAft>
                <a:spcPts val="0"/>
              </a:spcAft>
              <a:buClr>
                <a:srgbClr val="888888"/>
              </a:buClr>
              <a:buSzPts val="2800"/>
              <a:buFont typeface="Arial" panose="020B0604020202020204"/>
              <a:buNone/>
              <a:defRPr sz="2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1371600" marR="0" lvl="2" indent="-381000" algn="ctr" rtl="0">
              <a:lnSpc>
                <a:spcPct val="100000"/>
              </a:lnSpc>
              <a:spcBef>
                <a:spcPts val="480"/>
              </a:spcBef>
              <a:spcAft>
                <a:spcPts val="0"/>
              </a:spcAft>
              <a:buClr>
                <a:srgbClr val="888888"/>
              </a:buClr>
              <a:buSzPts val="2400"/>
              <a:buFont typeface="Arial" panose="020B0604020202020204"/>
              <a:buNone/>
              <a:defRPr sz="24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1828800" marR="0" lvl="3" indent="-355600" algn="ctr" rtl="0">
              <a:lnSpc>
                <a:spcPct val="100000"/>
              </a:lnSpc>
              <a:spcBef>
                <a:spcPts val="400"/>
              </a:spcBef>
              <a:spcAft>
                <a:spcPts val="0"/>
              </a:spcAft>
              <a:buClr>
                <a:srgbClr val="888888"/>
              </a:buClr>
              <a:buSzPts val="2000"/>
              <a:buFont typeface="Arial" panose="020B0604020202020204"/>
              <a:buNone/>
              <a:defRPr sz="20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2286000" marR="0" lvl="4" indent="-355600" algn="ctr" rtl="0">
              <a:lnSpc>
                <a:spcPct val="100000"/>
              </a:lnSpc>
              <a:spcBef>
                <a:spcPts val="400"/>
              </a:spcBef>
              <a:spcAft>
                <a:spcPts val="0"/>
              </a:spcAft>
              <a:buClr>
                <a:srgbClr val="888888"/>
              </a:buClr>
              <a:buSzPts val="2000"/>
              <a:buFont typeface="Arial" panose="020B0604020202020204"/>
              <a:buNone/>
              <a:defRPr sz="20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2743200" marR="0" lvl="5" indent="-355600" algn="ctr" rtl="0">
              <a:lnSpc>
                <a:spcPct val="100000"/>
              </a:lnSpc>
              <a:spcBef>
                <a:spcPts val="400"/>
              </a:spcBef>
              <a:spcAft>
                <a:spcPts val="0"/>
              </a:spcAft>
              <a:buClr>
                <a:srgbClr val="888888"/>
              </a:buClr>
              <a:buSzPts val="2000"/>
              <a:buFont typeface="Arial" panose="020B0604020202020204"/>
              <a:buNone/>
              <a:defRPr sz="20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3200400" marR="0" lvl="6" indent="-355600" algn="ctr" rtl="0">
              <a:lnSpc>
                <a:spcPct val="100000"/>
              </a:lnSpc>
              <a:spcBef>
                <a:spcPts val="400"/>
              </a:spcBef>
              <a:spcAft>
                <a:spcPts val="0"/>
              </a:spcAft>
              <a:buClr>
                <a:srgbClr val="888888"/>
              </a:buClr>
              <a:buSzPts val="2000"/>
              <a:buFont typeface="Arial" panose="020B0604020202020204"/>
              <a:buNone/>
              <a:defRPr sz="20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3657600" marR="0" lvl="7" indent="-355600" algn="ctr" rtl="0">
              <a:lnSpc>
                <a:spcPct val="100000"/>
              </a:lnSpc>
              <a:spcBef>
                <a:spcPts val="400"/>
              </a:spcBef>
              <a:spcAft>
                <a:spcPts val="0"/>
              </a:spcAft>
              <a:buClr>
                <a:srgbClr val="888888"/>
              </a:buClr>
              <a:buSzPts val="2000"/>
              <a:buFont typeface="Arial" panose="020B0604020202020204"/>
              <a:buNone/>
              <a:defRPr sz="20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4114800" marR="0" lvl="8" indent="-355600" algn="ctr" rtl="0">
              <a:lnSpc>
                <a:spcPct val="100000"/>
              </a:lnSpc>
              <a:spcBef>
                <a:spcPts val="400"/>
              </a:spcBef>
              <a:spcAft>
                <a:spcPts val="0"/>
              </a:spcAft>
              <a:buClr>
                <a:srgbClr val="888888"/>
              </a:buClr>
              <a:buSzPts val="2000"/>
              <a:buFont typeface="Arial" panose="020B0604020202020204"/>
              <a:buNone/>
              <a:defRPr sz="20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indent="0">
              <a:lnSpc>
                <a:spcPct val="170000"/>
              </a:lnSpc>
              <a:spcBef>
                <a:spcPts val="590"/>
              </a:spcBef>
              <a:buSzPct val="100000"/>
            </a:pPr>
            <a:r>
              <a:rPr lang="en-US" sz="1800" b="1" dirty="0">
                <a:solidFill>
                  <a:schemeClr val="tx1"/>
                </a:solidFill>
              </a:rPr>
              <a:t>Guide name: </a:t>
            </a:r>
            <a:r>
              <a:rPr lang="en-IN" altLang="en-US" sz="1800" b="1" dirty="0">
                <a:solidFill>
                  <a:schemeClr val="tx1"/>
                </a:solidFill>
              </a:rPr>
              <a:t> </a:t>
            </a:r>
            <a:r>
              <a:rPr lang="en-IN" altLang="en-US" sz="1800" b="1">
                <a:solidFill>
                  <a:schemeClr val="tx1"/>
                </a:solidFill>
              </a:rPr>
              <a:t>Dr. T</a:t>
            </a:r>
            <a:r>
              <a:rPr lang="en-IN" altLang="en-US" sz="1800" b="1" dirty="0">
                <a:solidFill>
                  <a:schemeClr val="tx1"/>
                </a:solidFill>
              </a:rPr>
              <a:t>. KARTHICK</a:t>
            </a:r>
            <a:endParaRPr lang="en-US" sz="1800" b="1" dirty="0">
              <a:solidFill>
                <a:schemeClr val="tx1"/>
              </a:solidFill>
            </a:endParaRPr>
          </a:p>
          <a:p>
            <a:pPr marL="0" indent="0">
              <a:lnSpc>
                <a:spcPct val="170000"/>
              </a:lnSpc>
              <a:spcBef>
                <a:spcPts val="590"/>
              </a:spcBef>
              <a:buSzPct val="100000"/>
            </a:pPr>
            <a:r>
              <a:rPr lang="en-US" sz="1800" b="1" dirty="0">
                <a:solidFill>
                  <a:schemeClr val="tx1"/>
                </a:solidFill>
              </a:rPr>
              <a:t>Designation:</a:t>
            </a:r>
            <a:r>
              <a:rPr lang="en-IN" altLang="en-US" sz="1800" b="1" dirty="0">
                <a:solidFill>
                  <a:schemeClr val="tx1"/>
                </a:solidFill>
              </a:rPr>
              <a:t> Assistant Professor</a:t>
            </a:r>
            <a:br>
              <a:rPr lang="en-US" sz="1800" b="1" dirty="0">
                <a:solidFill>
                  <a:schemeClr val="tx1"/>
                </a:solidFill>
              </a:rPr>
            </a:br>
            <a:r>
              <a:rPr lang="en-US" sz="1800" b="1" dirty="0">
                <a:solidFill>
                  <a:schemeClr val="tx1"/>
                </a:solidFill>
              </a:rPr>
              <a:t>Department:</a:t>
            </a:r>
            <a:r>
              <a:rPr lang="en-IN" altLang="en-US" sz="1800" b="1" dirty="0">
                <a:solidFill>
                  <a:schemeClr val="tx1"/>
                </a:solidFill>
              </a:rPr>
              <a:t> DSBS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ED521-3B3C-ABC2-7B3C-4BF76C20C167}"/>
              </a:ext>
            </a:extLst>
          </p:cNvPr>
          <p:cNvSpPr>
            <a:spLocks noGrp="1"/>
          </p:cNvSpPr>
          <p:nvPr>
            <p:ph type="title"/>
          </p:nvPr>
        </p:nvSpPr>
        <p:spPr>
          <a:xfrm>
            <a:off x="628650" y="365127"/>
            <a:ext cx="7886700" cy="549274"/>
          </a:xfrm>
        </p:spPr>
        <p:txBody>
          <a:bodyPr/>
          <a:lstStyle/>
          <a:p>
            <a:pPr algn="ctr"/>
            <a:r>
              <a:rPr lang="en-US" sz="3200" b="1" dirty="0"/>
              <a:t>Innovation in Project</a:t>
            </a:r>
            <a:endParaRPr lang="en-IN" sz="3200" b="1" dirty="0"/>
          </a:p>
        </p:txBody>
      </p:sp>
      <p:sp>
        <p:nvSpPr>
          <p:cNvPr id="3" name="Content Placeholder 2">
            <a:extLst>
              <a:ext uri="{FF2B5EF4-FFF2-40B4-BE49-F238E27FC236}">
                <a16:creationId xmlns:a16="http://schemas.microsoft.com/office/drawing/2014/main" id="{2A87BB32-AC27-C08F-B6EA-E9930AF67FCC}"/>
              </a:ext>
            </a:extLst>
          </p:cNvPr>
          <p:cNvSpPr>
            <a:spLocks noGrp="1"/>
          </p:cNvSpPr>
          <p:nvPr>
            <p:ph idx="1"/>
          </p:nvPr>
        </p:nvSpPr>
        <p:spPr>
          <a:xfrm>
            <a:off x="457200" y="1312181"/>
            <a:ext cx="8229600" cy="4600305"/>
          </a:xfrm>
        </p:spPr>
        <p:txBody>
          <a:bodyPr>
            <a:normAutofit/>
          </a:bodyPr>
          <a:lstStyle/>
          <a:p>
            <a:pPr>
              <a:buSzPct val="150000"/>
            </a:pPr>
            <a:r>
              <a:rPr lang="en-US" sz="2000" dirty="0">
                <a:latin typeface="Calibri" panose="020F0502020204030204" pitchFamily="34" charset="0"/>
                <a:cs typeface="Calibri" panose="020F0502020204030204" pitchFamily="34" charset="0"/>
              </a:rPr>
              <a:t>The innovation idea behind the website lies in its combination of machine learning algorithms, E-commerce, and a user-friendly interface to provide an all-in-one solution for vehicle owners. </a:t>
            </a:r>
          </a:p>
          <a:p>
            <a:pPr>
              <a:buSzPct val="150000"/>
            </a:pPr>
            <a:r>
              <a:rPr lang="en-US" sz="2000" dirty="0">
                <a:latin typeface="Calibri" panose="020F0502020204030204" pitchFamily="34" charset="0"/>
                <a:cs typeface="Calibri" panose="020F0502020204030204" pitchFamily="34" charset="0"/>
              </a:rPr>
              <a:t>Moreover, the use of machine learning algorithms for vehicle health analysis and insurance prediction is an innovative approach that provides users with intelligent recommendations for maintenance and repairs.</a:t>
            </a:r>
          </a:p>
          <a:p>
            <a:pPr>
              <a:buSzPct val="150000"/>
            </a:pPr>
            <a:r>
              <a:rPr lang="en-US" sz="2000" dirty="0">
                <a:latin typeface="Calibri" panose="020F0502020204030204" pitchFamily="34" charset="0"/>
                <a:cs typeface="Calibri" panose="020F0502020204030204" pitchFamily="34" charset="0"/>
              </a:rPr>
              <a:t>It can help vehicle owners to get the best possible insurance amount for their vehicles, prevent costly repairs and breakdowns, and save time and money in the long run.</a:t>
            </a:r>
          </a:p>
          <a:p>
            <a:pPr>
              <a:buSzPct val="150000"/>
            </a:pPr>
            <a:r>
              <a:rPr lang="en-US" sz="2000" dirty="0">
                <a:latin typeface="Calibri" panose="020F0502020204030204" pitchFamily="34" charset="0"/>
                <a:cs typeface="Calibri" panose="020F0502020204030204" pitchFamily="34" charset="0"/>
              </a:rPr>
              <a:t>Additionally, the use of a secure and convenient E-commerce platform for the purchase of genuine spare parts is another innovative feature of the website. </a:t>
            </a:r>
          </a:p>
        </p:txBody>
      </p:sp>
      <p:sp>
        <p:nvSpPr>
          <p:cNvPr id="4" name="Slide Number Placeholder 3">
            <a:extLst>
              <a:ext uri="{FF2B5EF4-FFF2-40B4-BE49-F238E27FC236}">
                <a16:creationId xmlns:a16="http://schemas.microsoft.com/office/drawing/2014/main" id="{1F120000-1323-7F76-CD19-789BAB85CF0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10</a:t>
            </a:fld>
            <a:endParaRPr lang="en-US"/>
          </a:p>
        </p:txBody>
      </p:sp>
    </p:spTree>
    <p:extLst>
      <p:ext uri="{BB962C8B-B14F-4D97-AF65-F5344CB8AC3E}">
        <p14:creationId xmlns:p14="http://schemas.microsoft.com/office/powerpoint/2010/main" val="8228837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98B0E-B81A-3821-0196-66341CF95B10}"/>
              </a:ext>
            </a:extLst>
          </p:cNvPr>
          <p:cNvSpPr>
            <a:spLocks noGrp="1"/>
          </p:cNvSpPr>
          <p:nvPr>
            <p:ph type="title"/>
          </p:nvPr>
        </p:nvSpPr>
        <p:spPr>
          <a:xfrm>
            <a:off x="457200" y="323824"/>
            <a:ext cx="8229600" cy="582613"/>
          </a:xfrm>
        </p:spPr>
        <p:txBody>
          <a:bodyPr/>
          <a:lstStyle/>
          <a:p>
            <a:pPr algn="ctr"/>
            <a:r>
              <a:rPr lang="en-US" sz="3200" b="1" dirty="0"/>
              <a:t>Proposed System</a:t>
            </a:r>
            <a:endParaRPr lang="en-IN" sz="3200" b="1" dirty="0"/>
          </a:p>
        </p:txBody>
      </p:sp>
      <p:sp>
        <p:nvSpPr>
          <p:cNvPr id="3" name="Content Placeholder 2">
            <a:extLst>
              <a:ext uri="{FF2B5EF4-FFF2-40B4-BE49-F238E27FC236}">
                <a16:creationId xmlns:a16="http://schemas.microsoft.com/office/drawing/2014/main" id="{7628BF63-2F77-3770-0707-B472A833FF74}"/>
              </a:ext>
            </a:extLst>
          </p:cNvPr>
          <p:cNvSpPr>
            <a:spLocks noGrp="1"/>
          </p:cNvSpPr>
          <p:nvPr>
            <p:ph idx="1"/>
          </p:nvPr>
        </p:nvSpPr>
        <p:spPr>
          <a:xfrm>
            <a:off x="257452" y="1311224"/>
            <a:ext cx="8629096" cy="4441505"/>
          </a:xfrm>
        </p:spPr>
        <p:txBody>
          <a:bodyPr>
            <a:normAutofit lnSpcReduction="10000"/>
          </a:bodyPr>
          <a:lstStyle/>
          <a:p>
            <a:pPr>
              <a:buSzPct val="150000"/>
            </a:pPr>
            <a:r>
              <a:rPr lang="en-US" sz="2200" dirty="0">
                <a:latin typeface="Calibri" panose="020F0502020204030204" pitchFamily="34" charset="0"/>
                <a:cs typeface="Calibri" panose="020F0502020204030204" pitchFamily="34" charset="0"/>
              </a:rPr>
              <a:t>The machine learning algorithms used by the website can help vehicle owners to get the highest insurance coverage for their vehicle and provide intelligent recommendations for maintenance and repairs, making it a valuable tool for anyone who wants to keep their vehicle in good condition.</a:t>
            </a:r>
          </a:p>
          <a:p>
            <a:pPr>
              <a:buSzPct val="150000"/>
            </a:pPr>
            <a:r>
              <a:rPr lang="en-US" sz="2200" dirty="0">
                <a:latin typeface="Calibri" panose="020F0502020204030204" pitchFamily="34" charset="0"/>
                <a:cs typeface="Calibri" panose="020F0502020204030204" pitchFamily="34" charset="0"/>
              </a:rPr>
              <a:t>The insurance prediction feature of the website can also be beneficial for vehicle owners, as it can provide an estimate of their insurance costs based on the analysis of their vehicle's health and driving patterns. This feature can help vehicle owners make informed decisions about their insurance coverage and budget for the associated costs.</a:t>
            </a:r>
          </a:p>
          <a:p>
            <a:pPr>
              <a:buSzPct val="150000"/>
            </a:pPr>
            <a:r>
              <a:rPr lang="en-US" sz="2200" dirty="0">
                <a:latin typeface="Calibri" panose="020F0502020204030204" pitchFamily="34" charset="0"/>
                <a:cs typeface="Calibri" panose="020F0502020204030204" pitchFamily="34" charset="0"/>
              </a:rPr>
              <a:t>The spare parts E-commerce component of the website provides a secure and convenient platform for the purchase of genuine spare parts, which can be used by individual vehicle owners, mechanics, and fleet managers. </a:t>
            </a:r>
          </a:p>
          <a:p>
            <a:pPr marL="0" indent="0">
              <a:buNone/>
            </a:pPr>
            <a:endParaRPr lang="en-IN" sz="1600" dirty="0"/>
          </a:p>
        </p:txBody>
      </p:sp>
      <p:sp>
        <p:nvSpPr>
          <p:cNvPr id="4" name="Slide Number Placeholder 3">
            <a:extLst>
              <a:ext uri="{FF2B5EF4-FFF2-40B4-BE49-F238E27FC236}">
                <a16:creationId xmlns:a16="http://schemas.microsoft.com/office/drawing/2014/main" id="{AABBBC26-5F32-199B-4490-65AC13A9E44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11</a:t>
            </a:fld>
            <a:endParaRPr lang="en-US"/>
          </a:p>
        </p:txBody>
      </p:sp>
    </p:spTree>
    <p:extLst>
      <p:ext uri="{BB962C8B-B14F-4D97-AF65-F5344CB8AC3E}">
        <p14:creationId xmlns:p14="http://schemas.microsoft.com/office/powerpoint/2010/main" val="5512080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27570"/>
            <a:ext cx="8229600" cy="740096"/>
          </a:xfrm>
        </p:spPr>
        <p:txBody>
          <a:bodyPr/>
          <a:lstStyle/>
          <a:p>
            <a:pPr algn="ctr"/>
            <a:r>
              <a:rPr lang="en-IN" altLang="en-US" sz="3200" b="1" dirty="0"/>
              <a:t>Architecture Diagram</a:t>
            </a:r>
          </a:p>
        </p:txBody>
      </p:sp>
      <p:pic>
        <p:nvPicPr>
          <p:cNvPr id="5" name="Picture 4">
            <a:extLst>
              <a:ext uri="{FF2B5EF4-FFF2-40B4-BE49-F238E27FC236}">
                <a16:creationId xmlns:a16="http://schemas.microsoft.com/office/drawing/2014/main" id="{D04262DA-0CE2-805D-A207-D05BD704B056}"/>
              </a:ext>
            </a:extLst>
          </p:cNvPr>
          <p:cNvPicPr>
            <a:picLocks noChangeAspect="1"/>
          </p:cNvPicPr>
          <p:nvPr/>
        </p:nvPicPr>
        <p:blipFill>
          <a:blip r:embed="rId2"/>
          <a:stretch>
            <a:fillRect/>
          </a:stretch>
        </p:blipFill>
        <p:spPr>
          <a:xfrm>
            <a:off x="0" y="982980"/>
            <a:ext cx="9144000" cy="489204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0594"/>
            <a:ext cx="8229600" cy="865943"/>
          </a:xfrm>
        </p:spPr>
        <p:txBody>
          <a:bodyPr>
            <a:normAutofit fontScale="90000"/>
          </a:bodyPr>
          <a:lstStyle/>
          <a:p>
            <a:pPr algn="ctr"/>
            <a:r>
              <a:rPr lang="en-US" altLang="en-US" sz="3200" b="1" dirty="0"/>
              <a:t>Proposed Modules and their Algorithm Description</a:t>
            </a:r>
            <a:endParaRPr lang="en-IN" altLang="en-US" sz="3200" b="1" dirty="0"/>
          </a:p>
        </p:txBody>
      </p:sp>
      <p:sp>
        <p:nvSpPr>
          <p:cNvPr id="3" name="Content Placeholder 2"/>
          <p:cNvSpPr>
            <a:spLocks noGrp="1"/>
          </p:cNvSpPr>
          <p:nvPr>
            <p:ph idx="1"/>
          </p:nvPr>
        </p:nvSpPr>
        <p:spPr>
          <a:xfrm>
            <a:off x="457200" y="1539875"/>
            <a:ext cx="8229600" cy="4080002"/>
          </a:xfrm>
        </p:spPr>
        <p:txBody>
          <a:bodyPr>
            <a:normAutofit/>
          </a:bodyPr>
          <a:lstStyle/>
          <a:p>
            <a:pPr>
              <a:buSzPct val="150000"/>
              <a:buFont typeface="Arial" panose="020B0604020202020204" pitchFamily="34" charset="0"/>
              <a:buChar char="•"/>
            </a:pPr>
            <a:r>
              <a:rPr lang="en-US" sz="2000" dirty="0">
                <a:latin typeface="Calibri" panose="020F0502020204030204" pitchFamily="34" charset="0"/>
                <a:cs typeface="Calibri" panose="020F0502020204030204" pitchFamily="34" charset="0"/>
              </a:rPr>
              <a:t>The vehicle health analysis component, the website is built using Python and the </a:t>
            </a:r>
            <a:r>
              <a:rPr lang="en-US" sz="2000" dirty="0" err="1">
                <a:latin typeface="Calibri" panose="020F0502020204030204" pitchFamily="34" charset="0"/>
                <a:cs typeface="Calibri" panose="020F0502020204030204" pitchFamily="34" charset="0"/>
              </a:rPr>
              <a:t>Streamlit</a:t>
            </a:r>
            <a:r>
              <a:rPr lang="en-US" sz="2000" dirty="0">
                <a:latin typeface="Calibri" panose="020F0502020204030204" pitchFamily="34" charset="0"/>
                <a:cs typeface="Calibri" panose="020F0502020204030204" pitchFamily="34" charset="0"/>
              </a:rPr>
              <a:t> framework. The following are some of the modules and algorithms used in this component:</a:t>
            </a:r>
          </a:p>
          <a:p>
            <a:pPr lvl="1" indent="-342900">
              <a:buSzPct val="100000"/>
              <a:buFont typeface="+mj-lt"/>
              <a:buAutoNum type="arabicPeriod"/>
            </a:pPr>
            <a:r>
              <a:rPr lang="en-US" sz="2000" dirty="0">
                <a:latin typeface="Calibri" panose="020F0502020204030204" pitchFamily="34" charset="0"/>
                <a:cs typeface="Calibri" panose="020F0502020204030204" pitchFamily="34" charset="0"/>
              </a:rPr>
              <a:t>Pandas - for data manipulation and analysis</a:t>
            </a:r>
          </a:p>
          <a:p>
            <a:pPr lvl="1" indent="-342900">
              <a:buSzPct val="100000"/>
              <a:buFont typeface="+mj-lt"/>
              <a:buAutoNum type="arabicPeriod"/>
            </a:pPr>
            <a:r>
              <a:rPr lang="en-US" sz="2000" dirty="0">
                <a:latin typeface="Calibri" panose="020F0502020204030204" pitchFamily="34" charset="0"/>
                <a:cs typeface="Calibri" panose="020F0502020204030204" pitchFamily="34" charset="0"/>
              </a:rPr>
              <a:t>NumPy - for numerical computation</a:t>
            </a:r>
          </a:p>
          <a:p>
            <a:pPr lvl="1" indent="-342900">
              <a:buSzPct val="100000"/>
              <a:buFont typeface="+mj-lt"/>
              <a:buAutoNum type="arabicPeriod"/>
            </a:pPr>
            <a:r>
              <a:rPr lang="en-US" sz="2000" dirty="0">
                <a:latin typeface="Calibri" panose="020F0502020204030204" pitchFamily="34" charset="0"/>
                <a:cs typeface="Calibri" panose="020F0502020204030204" pitchFamily="34" charset="0"/>
              </a:rPr>
              <a:t>Scikit-learn - for machine learning algorithms such as regression, classification, and clustering</a:t>
            </a:r>
          </a:p>
          <a:p>
            <a:pPr lvl="1" indent="-342900">
              <a:buSzPct val="100000"/>
              <a:buFont typeface="+mj-lt"/>
              <a:buAutoNum type="arabicPeriod"/>
            </a:pPr>
            <a:r>
              <a:rPr lang="en-US" sz="2000" dirty="0">
                <a:latin typeface="Calibri" panose="020F0502020204030204" pitchFamily="34" charset="0"/>
                <a:cs typeface="Calibri" panose="020F0502020204030204" pitchFamily="34" charset="0"/>
              </a:rPr>
              <a:t>Matplotlib - for data visualization</a:t>
            </a:r>
          </a:p>
          <a:p>
            <a:pPr>
              <a:buSzPct val="150000"/>
              <a:buFont typeface="Arial" panose="020B0604020202020204" pitchFamily="34" charset="0"/>
              <a:buChar char="•"/>
            </a:pPr>
            <a:r>
              <a:rPr lang="en-US" sz="2000" dirty="0">
                <a:latin typeface="Calibri" panose="020F0502020204030204" pitchFamily="34" charset="0"/>
                <a:cs typeface="Calibri" panose="020F0502020204030204" pitchFamily="34" charset="0"/>
              </a:rPr>
              <a:t>The vehicle health analysis component uses machine learning algorithms to analyze the data collected from the vehicle's sensors and provide users with insights into the health of their vehicle. The algorithms are trained on historical data to make accurate predictions about the estimated insurance claim and to provide recommendations for maintenance and repairs.</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8E0C6EF-5A7B-7E37-0C93-C372B20B217A}"/>
              </a:ext>
            </a:extLst>
          </p:cNvPr>
          <p:cNvSpPr>
            <a:spLocks noGrp="1"/>
          </p:cNvSpPr>
          <p:nvPr>
            <p:ph idx="1"/>
          </p:nvPr>
        </p:nvSpPr>
        <p:spPr>
          <a:xfrm>
            <a:off x="403934" y="1165194"/>
            <a:ext cx="8336132" cy="4527612"/>
          </a:xfrm>
        </p:spPr>
        <p:txBody>
          <a:bodyPr>
            <a:normAutofit/>
          </a:bodyPr>
          <a:lstStyle/>
          <a:p>
            <a:pPr>
              <a:buSzPct val="150000"/>
              <a:buFont typeface="Arial" panose="020B0604020202020204" pitchFamily="34" charset="0"/>
              <a:buChar char="•"/>
            </a:pPr>
            <a:r>
              <a:rPr lang="en-US" sz="2000" dirty="0">
                <a:latin typeface="Calibri" panose="020F0502020204030204" pitchFamily="34" charset="0"/>
                <a:cs typeface="Calibri" panose="020F0502020204030204" pitchFamily="34" charset="0"/>
              </a:rPr>
              <a:t>For the spare parts E-commerce component, the website is built using PHP and the MySQL database management system. The following are some of the modules and algorithms used in this component:</a:t>
            </a:r>
          </a:p>
          <a:p>
            <a:pPr marL="800100" lvl="1" indent="-342900">
              <a:buSzPct val="100000"/>
              <a:buFont typeface="+mj-lt"/>
              <a:buAutoNum type="arabicPeriod"/>
            </a:pPr>
            <a:r>
              <a:rPr lang="en-US" sz="2000" dirty="0">
                <a:latin typeface="Calibri" panose="020F0502020204030204" pitchFamily="34" charset="0"/>
                <a:cs typeface="Calibri" panose="020F0502020204030204" pitchFamily="34" charset="0"/>
              </a:rPr>
              <a:t>HTML/CSS - for website design and layout</a:t>
            </a:r>
          </a:p>
          <a:p>
            <a:pPr marL="800100" lvl="1" indent="-342900">
              <a:buSzPct val="100000"/>
              <a:buFont typeface="+mj-lt"/>
              <a:buAutoNum type="arabicPeriod"/>
            </a:pPr>
            <a:r>
              <a:rPr lang="en-US" sz="2000" dirty="0">
                <a:latin typeface="Calibri" panose="020F0502020204030204" pitchFamily="34" charset="0"/>
                <a:cs typeface="Calibri" panose="020F0502020204030204" pitchFamily="34" charset="0"/>
              </a:rPr>
              <a:t>JavaScript - for front-end functionality</a:t>
            </a:r>
          </a:p>
          <a:p>
            <a:pPr marL="800100" lvl="1" indent="-342900">
              <a:buSzPct val="100000"/>
              <a:buFont typeface="+mj-lt"/>
              <a:buAutoNum type="arabicPeriod"/>
            </a:pPr>
            <a:r>
              <a:rPr lang="en-US" sz="2000" dirty="0">
                <a:latin typeface="Calibri" panose="020F0502020204030204" pitchFamily="34" charset="0"/>
                <a:cs typeface="Calibri" panose="020F0502020204030204" pitchFamily="34" charset="0"/>
              </a:rPr>
              <a:t>PHP - for server-side scripting</a:t>
            </a:r>
          </a:p>
          <a:p>
            <a:pPr marL="800100" lvl="1" indent="-342900">
              <a:buSzPct val="100000"/>
              <a:buFont typeface="+mj-lt"/>
              <a:buAutoNum type="arabicPeriod"/>
            </a:pPr>
            <a:r>
              <a:rPr lang="en-US" sz="2000" dirty="0">
                <a:latin typeface="Calibri" panose="020F0502020204030204" pitchFamily="34" charset="0"/>
                <a:cs typeface="Calibri" panose="020F0502020204030204" pitchFamily="34" charset="0"/>
              </a:rPr>
              <a:t>MySQL - for database management and storage</a:t>
            </a:r>
          </a:p>
          <a:p>
            <a:pPr marL="800100" lvl="1" indent="-342900">
              <a:buSzPct val="100000"/>
              <a:buFont typeface="+mj-lt"/>
              <a:buAutoNum type="arabicPeriod"/>
            </a:pPr>
            <a:r>
              <a:rPr lang="en-US" sz="2000" dirty="0">
                <a:latin typeface="Calibri" panose="020F0502020204030204" pitchFamily="34" charset="0"/>
                <a:cs typeface="Calibri" panose="020F0502020204030204" pitchFamily="34" charset="0"/>
              </a:rPr>
              <a:t>Stripe - for secure online payments</a:t>
            </a:r>
          </a:p>
          <a:p>
            <a:pPr>
              <a:buSzPct val="150000"/>
              <a:buFont typeface="Arial" panose="020B0604020202020204" pitchFamily="34" charset="0"/>
              <a:buChar char="•"/>
            </a:pPr>
            <a:r>
              <a:rPr lang="en-US" sz="2000" dirty="0">
                <a:latin typeface="Calibri" panose="020F0502020204030204" pitchFamily="34" charset="0"/>
                <a:cs typeface="Calibri" panose="020F0502020204030204" pitchFamily="34" charset="0"/>
              </a:rPr>
              <a:t>The spare parts E-commerce component of the website allows users to browse, search and purchase genuine spare parts for their vehicles. The system uses PHP for server-side scripting and MySQL for database management and storage, which allows for seamless and secure E-commerce functionality. The Stripe payment gateway is used to ensure secure online payments.</a:t>
            </a:r>
            <a:endParaRPr lang="en-IN" sz="2000" dirty="0">
              <a:latin typeface="Calibri" panose="020F0502020204030204" pitchFamily="34" charset="0"/>
              <a:cs typeface="Calibri" panose="020F0502020204030204" pitchFamily="34" charset="0"/>
            </a:endParaRPr>
          </a:p>
        </p:txBody>
      </p:sp>
      <p:sp>
        <p:nvSpPr>
          <p:cNvPr id="4" name="Slide Number Placeholder 3">
            <a:extLst>
              <a:ext uri="{FF2B5EF4-FFF2-40B4-BE49-F238E27FC236}">
                <a16:creationId xmlns:a16="http://schemas.microsoft.com/office/drawing/2014/main" id="{FC889F03-8347-0D60-9F1F-D03E889C3315}"/>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14</a:t>
            </a:fld>
            <a:endParaRPr lang="en-US"/>
          </a:p>
        </p:txBody>
      </p:sp>
    </p:spTree>
    <p:extLst>
      <p:ext uri="{BB962C8B-B14F-4D97-AF65-F5344CB8AC3E}">
        <p14:creationId xmlns:p14="http://schemas.microsoft.com/office/powerpoint/2010/main" val="33217981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6527"/>
            <a:ext cx="8229600" cy="582613"/>
          </a:xfrm>
        </p:spPr>
        <p:txBody>
          <a:bodyPr/>
          <a:lstStyle/>
          <a:p>
            <a:pPr algn="ctr"/>
            <a:r>
              <a:rPr lang="en-IN" altLang="en-US" sz="3200" b="1" dirty="0"/>
              <a:t>UML Diagrams</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t>15</a:t>
            </a:fld>
            <a:endParaRPr lang="en-US"/>
          </a:p>
        </p:txBody>
      </p:sp>
      <p:pic>
        <p:nvPicPr>
          <p:cNvPr id="12" name="Picture 11">
            <a:extLst>
              <a:ext uri="{FF2B5EF4-FFF2-40B4-BE49-F238E27FC236}">
                <a16:creationId xmlns:a16="http://schemas.microsoft.com/office/drawing/2014/main" id="{70A008D1-0DD9-FD2D-223A-C4F3759D6295}"/>
              </a:ext>
            </a:extLst>
          </p:cNvPr>
          <p:cNvPicPr>
            <a:picLocks noChangeAspect="1"/>
          </p:cNvPicPr>
          <p:nvPr/>
        </p:nvPicPr>
        <p:blipFill>
          <a:blip r:embed="rId2"/>
          <a:stretch>
            <a:fillRect/>
          </a:stretch>
        </p:blipFill>
        <p:spPr>
          <a:xfrm>
            <a:off x="1143667" y="901930"/>
            <a:ext cx="6856666" cy="5054140"/>
          </a:xfrm>
          <a:prstGeom prst="rect">
            <a:avLst/>
          </a:prstGeom>
        </p:spPr>
      </p:pic>
      <p:sp>
        <p:nvSpPr>
          <p:cNvPr id="5" name="Text Box 3">
            <a:extLst>
              <a:ext uri="{FF2B5EF4-FFF2-40B4-BE49-F238E27FC236}">
                <a16:creationId xmlns:a16="http://schemas.microsoft.com/office/drawing/2014/main" id="{52F0BA6D-5FC3-2D4F-2CA0-62CAD9A43FC4}"/>
              </a:ext>
            </a:extLst>
          </p:cNvPr>
          <p:cNvSpPr txBox="1"/>
          <p:nvPr/>
        </p:nvSpPr>
        <p:spPr>
          <a:xfrm>
            <a:off x="2840854" y="6014392"/>
            <a:ext cx="3462292" cy="461665"/>
          </a:xfrm>
          <a:prstGeom prst="rect">
            <a:avLst/>
          </a:prstGeom>
          <a:noFill/>
        </p:spPr>
        <p:txBody>
          <a:bodyPr wrap="square" rtlCol="0">
            <a:spAutoFit/>
          </a:bodyPr>
          <a:lstStyle/>
          <a:p>
            <a:pPr algn="ctr"/>
            <a:r>
              <a:rPr lang="en-US" altLang="en-US" sz="2400" u="sng" dirty="0"/>
              <a:t>Activity Diagram</a:t>
            </a:r>
            <a:endParaRPr lang="en-IN" altLang="en-US" sz="2400" u="sng"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t>16</a:t>
            </a:fld>
            <a:endParaRPr lang="en-US" dirty="0"/>
          </a:p>
        </p:txBody>
      </p:sp>
      <p:pic>
        <p:nvPicPr>
          <p:cNvPr id="9" name="Picture 8">
            <a:extLst>
              <a:ext uri="{FF2B5EF4-FFF2-40B4-BE49-F238E27FC236}">
                <a16:creationId xmlns:a16="http://schemas.microsoft.com/office/drawing/2014/main" id="{717448B6-1C3D-DADB-E9A8-52AF652B44FE}"/>
              </a:ext>
            </a:extLst>
          </p:cNvPr>
          <p:cNvPicPr>
            <a:picLocks noChangeAspect="1"/>
          </p:cNvPicPr>
          <p:nvPr/>
        </p:nvPicPr>
        <p:blipFill>
          <a:blip r:embed="rId2"/>
          <a:stretch>
            <a:fillRect/>
          </a:stretch>
        </p:blipFill>
        <p:spPr>
          <a:xfrm>
            <a:off x="841013" y="248291"/>
            <a:ext cx="7461973" cy="5557705"/>
          </a:xfrm>
          <a:prstGeom prst="rect">
            <a:avLst/>
          </a:prstGeom>
        </p:spPr>
      </p:pic>
      <p:sp>
        <p:nvSpPr>
          <p:cNvPr id="10" name="Text Box 3">
            <a:extLst>
              <a:ext uri="{FF2B5EF4-FFF2-40B4-BE49-F238E27FC236}">
                <a16:creationId xmlns:a16="http://schemas.microsoft.com/office/drawing/2014/main" id="{D0648AB8-A664-939A-FE31-FCE38A4CEC17}"/>
              </a:ext>
            </a:extLst>
          </p:cNvPr>
          <p:cNvSpPr txBox="1"/>
          <p:nvPr/>
        </p:nvSpPr>
        <p:spPr>
          <a:xfrm>
            <a:off x="2840853" y="5934492"/>
            <a:ext cx="3462292" cy="461665"/>
          </a:xfrm>
          <a:prstGeom prst="rect">
            <a:avLst/>
          </a:prstGeom>
          <a:noFill/>
        </p:spPr>
        <p:txBody>
          <a:bodyPr wrap="square" rtlCol="0">
            <a:spAutoFit/>
          </a:bodyPr>
          <a:lstStyle/>
          <a:p>
            <a:pPr algn="ctr"/>
            <a:r>
              <a:rPr lang="en-US" altLang="en-US" sz="2400" u="sng" dirty="0"/>
              <a:t>Use Case Diagram</a:t>
            </a:r>
            <a:endParaRPr lang="en-IN" altLang="en-US" sz="2400" u="sng"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Content Placeholder 12" descr="Diagram&#10;&#10;Description automatically generated">
            <a:extLst>
              <a:ext uri="{FF2B5EF4-FFF2-40B4-BE49-F238E27FC236}">
                <a16:creationId xmlns:a16="http://schemas.microsoft.com/office/drawing/2014/main" id="{79DB5643-F417-B890-3ADA-2D93ADC92B20}"/>
              </a:ext>
            </a:extLst>
          </p:cNvPr>
          <p:cNvPicPr>
            <a:picLocks noGrp="1" noChangeAspect="1"/>
          </p:cNvPicPr>
          <p:nvPr>
            <p:ph idx="1"/>
          </p:nvPr>
        </p:nvPicPr>
        <p:blipFill>
          <a:blip r:embed="rId2"/>
          <a:stretch>
            <a:fillRect/>
          </a:stretch>
        </p:blipFill>
        <p:spPr>
          <a:xfrm>
            <a:off x="1376999" y="136524"/>
            <a:ext cx="6390001" cy="5566324"/>
          </a:xfrm>
        </p:spPr>
      </p:pic>
      <p:sp>
        <p:nvSpPr>
          <p:cNvPr id="4" name="Slide Number Placeholder 3">
            <a:extLst>
              <a:ext uri="{FF2B5EF4-FFF2-40B4-BE49-F238E27FC236}">
                <a16:creationId xmlns:a16="http://schemas.microsoft.com/office/drawing/2014/main" id="{7C67A113-530B-1A2F-486F-94F1AEE7B0BE}"/>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17</a:t>
            </a:fld>
            <a:endParaRPr lang="en-US"/>
          </a:p>
        </p:txBody>
      </p:sp>
      <p:sp>
        <p:nvSpPr>
          <p:cNvPr id="15" name="TextBox 14">
            <a:extLst>
              <a:ext uri="{FF2B5EF4-FFF2-40B4-BE49-F238E27FC236}">
                <a16:creationId xmlns:a16="http://schemas.microsoft.com/office/drawing/2014/main" id="{01A3B10C-547C-5DE3-AB2F-9450F8644867}"/>
              </a:ext>
            </a:extLst>
          </p:cNvPr>
          <p:cNvSpPr txBox="1"/>
          <p:nvPr/>
        </p:nvSpPr>
        <p:spPr>
          <a:xfrm>
            <a:off x="2126202" y="5844933"/>
            <a:ext cx="4572000" cy="461665"/>
          </a:xfrm>
          <a:prstGeom prst="rect">
            <a:avLst/>
          </a:prstGeom>
          <a:noFill/>
        </p:spPr>
        <p:txBody>
          <a:bodyPr wrap="square">
            <a:spAutoFit/>
          </a:bodyPr>
          <a:lstStyle/>
          <a:p>
            <a:pPr algn="ctr"/>
            <a:r>
              <a:rPr lang="en-US" altLang="en-US" sz="2400" u="sng" dirty="0"/>
              <a:t>ER Diagram</a:t>
            </a:r>
            <a:endParaRPr lang="en-IN" altLang="en-US" sz="2400" u="sng" dirty="0"/>
          </a:p>
        </p:txBody>
      </p:sp>
    </p:spTree>
    <p:extLst>
      <p:ext uri="{BB962C8B-B14F-4D97-AF65-F5344CB8AC3E}">
        <p14:creationId xmlns:p14="http://schemas.microsoft.com/office/powerpoint/2010/main" val="26148279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0FB04-3D23-7BCB-64E5-195CFEF598FA}"/>
              </a:ext>
            </a:extLst>
          </p:cNvPr>
          <p:cNvSpPr>
            <a:spLocks noGrp="1"/>
          </p:cNvSpPr>
          <p:nvPr>
            <p:ph type="title"/>
          </p:nvPr>
        </p:nvSpPr>
        <p:spPr>
          <a:xfrm>
            <a:off x="628650" y="136524"/>
            <a:ext cx="7886700" cy="593662"/>
          </a:xfrm>
        </p:spPr>
        <p:txBody>
          <a:bodyPr>
            <a:normAutofit/>
          </a:bodyPr>
          <a:lstStyle/>
          <a:p>
            <a:pPr algn="ctr"/>
            <a:r>
              <a:rPr lang="en-US" sz="2900" b="1" dirty="0"/>
              <a:t>Testing /Initial Result</a:t>
            </a:r>
            <a:endParaRPr lang="en-IN" sz="2900" b="1" dirty="0"/>
          </a:p>
        </p:txBody>
      </p:sp>
      <p:sp>
        <p:nvSpPr>
          <p:cNvPr id="4" name="Slide Number Placeholder 3">
            <a:extLst>
              <a:ext uri="{FF2B5EF4-FFF2-40B4-BE49-F238E27FC236}">
                <a16:creationId xmlns:a16="http://schemas.microsoft.com/office/drawing/2014/main" id="{316A0B38-E560-FE82-BC54-617019B78704}"/>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18</a:t>
            </a:fld>
            <a:endParaRPr lang="en-US"/>
          </a:p>
        </p:txBody>
      </p:sp>
      <p:pic>
        <p:nvPicPr>
          <p:cNvPr id="10" name="Content Placeholder 9" descr="Graphical user interface&#10;&#10;Description automatically generated">
            <a:extLst>
              <a:ext uri="{FF2B5EF4-FFF2-40B4-BE49-F238E27FC236}">
                <a16:creationId xmlns:a16="http://schemas.microsoft.com/office/drawing/2014/main" id="{1348A036-B309-F4B1-FD11-75F61B3DA942}"/>
              </a:ext>
            </a:extLst>
          </p:cNvPr>
          <p:cNvPicPr>
            <a:picLocks noGrp="1" noChangeAspect="1"/>
          </p:cNvPicPr>
          <p:nvPr>
            <p:ph idx="1"/>
          </p:nvPr>
        </p:nvPicPr>
        <p:blipFill>
          <a:blip r:embed="rId2"/>
          <a:stretch>
            <a:fillRect/>
          </a:stretch>
        </p:blipFill>
        <p:spPr>
          <a:xfrm>
            <a:off x="149255" y="1233997"/>
            <a:ext cx="8826069" cy="4495778"/>
          </a:xfrm>
        </p:spPr>
      </p:pic>
    </p:spTree>
    <p:extLst>
      <p:ext uri="{BB962C8B-B14F-4D97-AF65-F5344CB8AC3E}">
        <p14:creationId xmlns:p14="http://schemas.microsoft.com/office/powerpoint/2010/main" val="454951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Graphical user interface, application&#10;&#10;Description automatically generated">
            <a:extLst>
              <a:ext uri="{FF2B5EF4-FFF2-40B4-BE49-F238E27FC236}">
                <a16:creationId xmlns:a16="http://schemas.microsoft.com/office/drawing/2014/main" id="{E5E49971-2144-6A17-A293-1E13B07963DC}"/>
              </a:ext>
            </a:extLst>
          </p:cNvPr>
          <p:cNvPicPr>
            <a:picLocks noGrp="1" noChangeAspect="1"/>
          </p:cNvPicPr>
          <p:nvPr>
            <p:ph idx="1"/>
          </p:nvPr>
        </p:nvPicPr>
        <p:blipFill>
          <a:blip r:embed="rId2"/>
          <a:stretch>
            <a:fillRect/>
          </a:stretch>
        </p:blipFill>
        <p:spPr>
          <a:xfrm>
            <a:off x="184614" y="1205144"/>
            <a:ext cx="8774771" cy="4447712"/>
          </a:xfrm>
        </p:spPr>
      </p:pic>
      <p:sp>
        <p:nvSpPr>
          <p:cNvPr id="4" name="Slide Number Placeholder 3">
            <a:extLst>
              <a:ext uri="{FF2B5EF4-FFF2-40B4-BE49-F238E27FC236}">
                <a16:creationId xmlns:a16="http://schemas.microsoft.com/office/drawing/2014/main" id="{A35D717F-47D0-6B63-5556-D7A0A1B31355}"/>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19</a:t>
            </a:fld>
            <a:endParaRPr lang="en-US"/>
          </a:p>
        </p:txBody>
      </p:sp>
    </p:spTree>
    <p:extLst>
      <p:ext uri="{BB962C8B-B14F-4D97-AF65-F5344CB8AC3E}">
        <p14:creationId xmlns:p14="http://schemas.microsoft.com/office/powerpoint/2010/main" val="24462693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20A58-D9F6-9409-7143-8C8E07156487}"/>
              </a:ext>
            </a:extLst>
          </p:cNvPr>
          <p:cNvSpPr>
            <a:spLocks noGrp="1"/>
          </p:cNvSpPr>
          <p:nvPr>
            <p:ph type="title"/>
          </p:nvPr>
        </p:nvSpPr>
        <p:spPr>
          <a:xfrm>
            <a:off x="457200" y="233362"/>
            <a:ext cx="8229600" cy="582613"/>
          </a:xfrm>
        </p:spPr>
        <p:txBody>
          <a:bodyPr/>
          <a:lstStyle/>
          <a:p>
            <a:pPr algn="ctr"/>
            <a:r>
              <a:rPr lang="en-US" sz="3200" b="1" dirty="0">
                <a:sym typeface="+mn-ea"/>
              </a:rPr>
              <a:t>Table of Contents</a:t>
            </a:r>
            <a:endParaRPr lang="en-IN" sz="3200" dirty="0"/>
          </a:p>
        </p:txBody>
      </p:sp>
      <p:sp>
        <p:nvSpPr>
          <p:cNvPr id="3" name="Content Placeholder 2">
            <a:extLst>
              <a:ext uri="{FF2B5EF4-FFF2-40B4-BE49-F238E27FC236}">
                <a16:creationId xmlns:a16="http://schemas.microsoft.com/office/drawing/2014/main" id="{3E2105CB-9D29-4B9C-295B-E2873AFC1614}"/>
              </a:ext>
            </a:extLst>
          </p:cNvPr>
          <p:cNvSpPr>
            <a:spLocks noGrp="1"/>
          </p:cNvSpPr>
          <p:nvPr>
            <p:ph idx="1"/>
          </p:nvPr>
        </p:nvSpPr>
        <p:spPr>
          <a:xfrm>
            <a:off x="457200" y="1109663"/>
            <a:ext cx="8229600" cy="4953000"/>
          </a:xfrm>
        </p:spPr>
        <p:txBody>
          <a:bodyPr>
            <a:normAutofit lnSpcReduction="10000"/>
          </a:bodyPr>
          <a:lstStyle/>
          <a:p>
            <a:r>
              <a:rPr lang="en-US" sz="2400" dirty="0">
                <a:latin typeface="Calibri" panose="020F0502020204030204" pitchFamily="34" charset="0"/>
                <a:cs typeface="Calibri" panose="020F0502020204030204" pitchFamily="34" charset="0"/>
              </a:rPr>
              <a:t>Abstract</a:t>
            </a:r>
          </a:p>
          <a:p>
            <a:r>
              <a:rPr lang="en-US" sz="2400" dirty="0">
                <a:latin typeface="Calibri" panose="020F0502020204030204" pitchFamily="34" charset="0"/>
                <a:cs typeface="Calibri" panose="020F0502020204030204" pitchFamily="34" charset="0"/>
              </a:rPr>
              <a:t>Introduction</a:t>
            </a:r>
          </a:p>
          <a:p>
            <a:r>
              <a:rPr lang="en-US" sz="2400" dirty="0">
                <a:latin typeface="Calibri" panose="020F0502020204030204" pitchFamily="34" charset="0"/>
                <a:cs typeface="Calibri" panose="020F0502020204030204" pitchFamily="34" charset="0"/>
              </a:rPr>
              <a:t>Motivation</a:t>
            </a:r>
          </a:p>
          <a:p>
            <a:r>
              <a:rPr lang="en-US" sz="2400" dirty="0">
                <a:latin typeface="Calibri" panose="020F0502020204030204" pitchFamily="34" charset="0"/>
                <a:cs typeface="Calibri" panose="020F0502020204030204" pitchFamily="34" charset="0"/>
              </a:rPr>
              <a:t>Literature Survey</a:t>
            </a:r>
          </a:p>
          <a:p>
            <a:r>
              <a:rPr lang="en-US" sz="2400" dirty="0">
                <a:latin typeface="Calibri" panose="020F0502020204030204" pitchFamily="34" charset="0"/>
                <a:cs typeface="Calibri" panose="020F0502020204030204" pitchFamily="34" charset="0"/>
              </a:rPr>
              <a:t>Problems with Existing Systems</a:t>
            </a:r>
          </a:p>
          <a:p>
            <a:r>
              <a:rPr lang="en-US" sz="2400" dirty="0">
                <a:latin typeface="Calibri" panose="020F0502020204030204" pitchFamily="34" charset="0"/>
                <a:cs typeface="Calibri" panose="020F0502020204030204" pitchFamily="34" charset="0"/>
              </a:rPr>
              <a:t>Objectives</a:t>
            </a:r>
          </a:p>
          <a:p>
            <a:r>
              <a:rPr lang="en-US" sz="2400" dirty="0">
                <a:latin typeface="Calibri" panose="020F0502020204030204" pitchFamily="34" charset="0"/>
                <a:cs typeface="Calibri" panose="020F0502020204030204" pitchFamily="34" charset="0"/>
              </a:rPr>
              <a:t>Innovation in project</a:t>
            </a:r>
          </a:p>
          <a:p>
            <a:r>
              <a:rPr lang="en-US" sz="2400" dirty="0">
                <a:latin typeface="Calibri" panose="020F0502020204030204" pitchFamily="34" charset="0"/>
                <a:cs typeface="Calibri" panose="020F0502020204030204" pitchFamily="34" charset="0"/>
              </a:rPr>
              <a:t>Proposed System</a:t>
            </a:r>
          </a:p>
          <a:p>
            <a:r>
              <a:rPr lang="en-US" sz="2400" dirty="0">
                <a:latin typeface="Calibri" panose="020F0502020204030204" pitchFamily="34" charset="0"/>
                <a:cs typeface="Calibri" panose="020F0502020204030204" pitchFamily="34" charset="0"/>
              </a:rPr>
              <a:t>Architecture</a:t>
            </a:r>
          </a:p>
          <a:p>
            <a:r>
              <a:rPr lang="en-US" sz="2400" dirty="0">
                <a:latin typeface="Calibri" panose="020F0502020204030204" pitchFamily="34" charset="0"/>
                <a:cs typeface="Calibri" panose="020F0502020204030204" pitchFamily="34" charset="0"/>
              </a:rPr>
              <a:t>Proposed Modules and their Algorithm Description</a:t>
            </a:r>
          </a:p>
          <a:p>
            <a:r>
              <a:rPr lang="en-US" sz="2400" dirty="0">
                <a:latin typeface="Calibri" panose="020F0502020204030204" pitchFamily="34" charset="0"/>
                <a:cs typeface="Calibri" panose="020F0502020204030204" pitchFamily="34" charset="0"/>
              </a:rPr>
              <a:t>UML Diagrams</a:t>
            </a:r>
            <a:endParaRPr lang="en-IN" sz="2400" dirty="0">
              <a:latin typeface="Calibri" panose="020F0502020204030204" pitchFamily="34" charset="0"/>
              <a:cs typeface="Calibri" panose="020F0502020204030204" pitchFamily="34" charset="0"/>
            </a:endParaRPr>
          </a:p>
          <a:p>
            <a:r>
              <a:rPr lang="en-IN" sz="2400" dirty="0">
                <a:latin typeface="Calibri" panose="020F0502020204030204" pitchFamily="34" charset="0"/>
                <a:cs typeface="Calibri" panose="020F0502020204030204" pitchFamily="34" charset="0"/>
              </a:rPr>
              <a:t>Testing /Initial Result Analysis</a:t>
            </a:r>
            <a:endParaRPr lang="en-US" sz="2400" dirty="0">
              <a:latin typeface="Calibri" panose="020F0502020204030204" pitchFamily="34" charset="0"/>
              <a:cs typeface="Calibri" panose="020F0502020204030204" pitchFamily="34" charset="0"/>
            </a:endParaRPr>
          </a:p>
        </p:txBody>
      </p:sp>
      <p:sp>
        <p:nvSpPr>
          <p:cNvPr id="4" name="Slide Number Placeholder 3">
            <a:extLst>
              <a:ext uri="{FF2B5EF4-FFF2-40B4-BE49-F238E27FC236}">
                <a16:creationId xmlns:a16="http://schemas.microsoft.com/office/drawing/2014/main" id="{97B89549-6A1A-4EB4-BCD0-9ABA45794945}"/>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2</a:t>
            </a:fld>
            <a:endParaRPr lang="en-US"/>
          </a:p>
        </p:txBody>
      </p:sp>
    </p:spTree>
    <p:extLst>
      <p:ext uri="{BB962C8B-B14F-4D97-AF65-F5344CB8AC3E}">
        <p14:creationId xmlns:p14="http://schemas.microsoft.com/office/powerpoint/2010/main" val="30139677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Graphical user interface&#10;&#10;Description automatically generated with medium confidence">
            <a:extLst>
              <a:ext uri="{FF2B5EF4-FFF2-40B4-BE49-F238E27FC236}">
                <a16:creationId xmlns:a16="http://schemas.microsoft.com/office/drawing/2014/main" id="{D03E165B-538C-54F7-2674-BE86076DA38B}"/>
              </a:ext>
            </a:extLst>
          </p:cNvPr>
          <p:cNvPicPr>
            <a:picLocks noGrp="1" noChangeAspect="1"/>
          </p:cNvPicPr>
          <p:nvPr>
            <p:ph idx="1"/>
          </p:nvPr>
        </p:nvPicPr>
        <p:blipFill>
          <a:blip r:embed="rId2"/>
          <a:stretch>
            <a:fillRect/>
          </a:stretch>
        </p:blipFill>
        <p:spPr>
          <a:xfrm>
            <a:off x="312198" y="1261826"/>
            <a:ext cx="8519604" cy="4334348"/>
          </a:xfrm>
        </p:spPr>
      </p:pic>
      <p:sp>
        <p:nvSpPr>
          <p:cNvPr id="4" name="Slide Number Placeholder 3">
            <a:extLst>
              <a:ext uri="{FF2B5EF4-FFF2-40B4-BE49-F238E27FC236}">
                <a16:creationId xmlns:a16="http://schemas.microsoft.com/office/drawing/2014/main" id="{2B762ED4-AEC3-2F2E-0B2F-865B35BF4C37}"/>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20</a:t>
            </a:fld>
            <a:endParaRPr lang="en-US"/>
          </a:p>
        </p:txBody>
      </p:sp>
    </p:spTree>
    <p:extLst>
      <p:ext uri="{BB962C8B-B14F-4D97-AF65-F5344CB8AC3E}">
        <p14:creationId xmlns:p14="http://schemas.microsoft.com/office/powerpoint/2010/main" val="33118749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DEB52C1-AC77-93D2-5631-02C083E7F191}"/>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21</a:t>
            </a:fld>
            <a:endParaRPr lang="en-US"/>
          </a:p>
        </p:txBody>
      </p:sp>
      <p:pic>
        <p:nvPicPr>
          <p:cNvPr id="7" name="Content Placeholder 6">
            <a:extLst>
              <a:ext uri="{FF2B5EF4-FFF2-40B4-BE49-F238E27FC236}">
                <a16:creationId xmlns:a16="http://schemas.microsoft.com/office/drawing/2014/main" id="{492B9C08-DE3D-FB2F-E9B0-C6FBD1B3D38C}"/>
              </a:ext>
            </a:extLst>
          </p:cNvPr>
          <p:cNvPicPr>
            <a:picLocks noGrp="1" noChangeAspect="1"/>
          </p:cNvPicPr>
          <p:nvPr>
            <p:ph idx="1"/>
          </p:nvPr>
        </p:nvPicPr>
        <p:blipFill>
          <a:blip r:embed="rId2"/>
          <a:stretch>
            <a:fillRect/>
          </a:stretch>
        </p:blipFill>
        <p:spPr>
          <a:xfrm>
            <a:off x="628650" y="1337982"/>
            <a:ext cx="7886700" cy="4489077"/>
          </a:xfrm>
        </p:spPr>
      </p:pic>
    </p:spTree>
    <p:extLst>
      <p:ext uri="{BB962C8B-B14F-4D97-AF65-F5344CB8AC3E}">
        <p14:creationId xmlns:p14="http://schemas.microsoft.com/office/powerpoint/2010/main" val="2011774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E2046AF-1CF3-D58A-5146-826BB5425138}"/>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22</a:t>
            </a:fld>
            <a:endParaRPr lang="en-US"/>
          </a:p>
        </p:txBody>
      </p:sp>
      <p:pic>
        <p:nvPicPr>
          <p:cNvPr id="9" name="Content Placeholder 8">
            <a:extLst>
              <a:ext uri="{FF2B5EF4-FFF2-40B4-BE49-F238E27FC236}">
                <a16:creationId xmlns:a16="http://schemas.microsoft.com/office/drawing/2014/main" id="{727B8D8B-CD5F-6FB6-69E5-6431F9F65673}"/>
              </a:ext>
            </a:extLst>
          </p:cNvPr>
          <p:cNvPicPr>
            <a:picLocks noGrp="1" noChangeAspect="1"/>
          </p:cNvPicPr>
          <p:nvPr>
            <p:ph idx="1"/>
          </p:nvPr>
        </p:nvPicPr>
        <p:blipFill>
          <a:blip r:embed="rId2"/>
          <a:stretch>
            <a:fillRect/>
          </a:stretch>
        </p:blipFill>
        <p:spPr>
          <a:xfrm>
            <a:off x="628650" y="1269407"/>
            <a:ext cx="7886700" cy="3903916"/>
          </a:xfrm>
        </p:spPr>
      </p:pic>
    </p:spTree>
    <p:extLst>
      <p:ext uri="{BB962C8B-B14F-4D97-AF65-F5344CB8AC3E}">
        <p14:creationId xmlns:p14="http://schemas.microsoft.com/office/powerpoint/2010/main" val="19248992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527A88C-4E84-1262-49CA-DC6861F61B56}"/>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23</a:t>
            </a:fld>
            <a:endParaRPr lang="en-US"/>
          </a:p>
        </p:txBody>
      </p:sp>
      <p:pic>
        <p:nvPicPr>
          <p:cNvPr id="7" name="Content Placeholder 6">
            <a:extLst>
              <a:ext uri="{FF2B5EF4-FFF2-40B4-BE49-F238E27FC236}">
                <a16:creationId xmlns:a16="http://schemas.microsoft.com/office/drawing/2014/main" id="{10CC61C1-C07F-2C0C-2A93-D6CFEC51EC0A}"/>
              </a:ext>
            </a:extLst>
          </p:cNvPr>
          <p:cNvPicPr>
            <a:picLocks noGrp="1" noChangeAspect="1"/>
          </p:cNvPicPr>
          <p:nvPr>
            <p:ph idx="1"/>
          </p:nvPr>
        </p:nvPicPr>
        <p:blipFill>
          <a:blip r:embed="rId2"/>
          <a:stretch>
            <a:fillRect/>
          </a:stretch>
        </p:blipFill>
        <p:spPr>
          <a:xfrm>
            <a:off x="628650" y="1277261"/>
            <a:ext cx="7886700" cy="3977854"/>
          </a:xfrm>
        </p:spPr>
      </p:pic>
    </p:spTree>
    <p:extLst>
      <p:ext uri="{BB962C8B-B14F-4D97-AF65-F5344CB8AC3E}">
        <p14:creationId xmlns:p14="http://schemas.microsoft.com/office/powerpoint/2010/main" val="39202653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5B53B04-243C-3BEC-D081-585264E4FF5F}"/>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24</a:t>
            </a:fld>
            <a:endParaRPr lang="en-US"/>
          </a:p>
        </p:txBody>
      </p:sp>
      <p:pic>
        <p:nvPicPr>
          <p:cNvPr id="7" name="Content Placeholder 6">
            <a:extLst>
              <a:ext uri="{FF2B5EF4-FFF2-40B4-BE49-F238E27FC236}">
                <a16:creationId xmlns:a16="http://schemas.microsoft.com/office/drawing/2014/main" id="{50E44440-BF69-F912-B989-F8CC6E83B711}"/>
              </a:ext>
            </a:extLst>
          </p:cNvPr>
          <p:cNvPicPr>
            <a:picLocks noGrp="1" noChangeAspect="1"/>
          </p:cNvPicPr>
          <p:nvPr>
            <p:ph idx="1"/>
          </p:nvPr>
        </p:nvPicPr>
        <p:blipFill>
          <a:blip r:embed="rId2"/>
          <a:stretch>
            <a:fillRect/>
          </a:stretch>
        </p:blipFill>
        <p:spPr>
          <a:xfrm>
            <a:off x="628650" y="1325416"/>
            <a:ext cx="7886700" cy="3756040"/>
          </a:xfrm>
        </p:spPr>
      </p:pic>
    </p:spTree>
    <p:extLst>
      <p:ext uri="{BB962C8B-B14F-4D97-AF65-F5344CB8AC3E}">
        <p14:creationId xmlns:p14="http://schemas.microsoft.com/office/powerpoint/2010/main" val="31859901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5"/>
          <p:cNvSpPr txBox="1">
            <a:spLocks noGrp="1"/>
          </p:cNvSpPr>
          <p:nvPr>
            <p:ph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chemeClr val="dk1"/>
              </a:buClr>
              <a:buSzPts val="3200"/>
              <a:buNone/>
            </a:pPr>
            <a:endParaRPr lang="en-IN" altLang="en-US" sz="7000" dirty="0"/>
          </a:p>
          <a:p>
            <a:pPr marL="0" lvl="0" indent="0" algn="ctr" rtl="0">
              <a:spcBef>
                <a:spcPts val="0"/>
              </a:spcBef>
              <a:spcAft>
                <a:spcPts val="0"/>
              </a:spcAft>
              <a:buClr>
                <a:schemeClr val="dk1"/>
              </a:buClr>
              <a:buSzPts val="3200"/>
              <a:buNone/>
            </a:pPr>
            <a:r>
              <a:rPr lang="en-IN" altLang="en-US" sz="7000" dirty="0"/>
              <a:t>Thank You</a:t>
            </a:r>
            <a:endParaRPr sz="7000" dirty="0"/>
          </a:p>
        </p:txBody>
      </p:sp>
      <p:sp>
        <p:nvSpPr>
          <p:cNvPr id="110" name="Google Shape;110;p5"/>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25</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15FF5-8B1E-298B-E0FE-A76D49D5C511}"/>
              </a:ext>
            </a:extLst>
          </p:cNvPr>
          <p:cNvSpPr>
            <a:spLocks noGrp="1"/>
          </p:cNvSpPr>
          <p:nvPr>
            <p:ph type="title"/>
          </p:nvPr>
        </p:nvSpPr>
        <p:spPr>
          <a:xfrm>
            <a:off x="628650" y="365126"/>
            <a:ext cx="7886700" cy="507205"/>
          </a:xfrm>
        </p:spPr>
        <p:txBody>
          <a:bodyPr>
            <a:normAutofit fontScale="90000"/>
          </a:bodyPr>
          <a:lstStyle/>
          <a:p>
            <a:pPr algn="ctr"/>
            <a:r>
              <a:rPr lang="en-US" sz="3200" b="1" dirty="0"/>
              <a:t>Abstract</a:t>
            </a:r>
            <a:endParaRPr lang="en-IN" sz="3200" b="1" dirty="0"/>
          </a:p>
        </p:txBody>
      </p:sp>
      <p:sp>
        <p:nvSpPr>
          <p:cNvPr id="3" name="Content Placeholder 2">
            <a:extLst>
              <a:ext uri="{FF2B5EF4-FFF2-40B4-BE49-F238E27FC236}">
                <a16:creationId xmlns:a16="http://schemas.microsoft.com/office/drawing/2014/main" id="{DBECC41D-C6D3-1CB1-8506-3473D500591E}"/>
              </a:ext>
            </a:extLst>
          </p:cNvPr>
          <p:cNvSpPr>
            <a:spLocks noGrp="1"/>
          </p:cNvSpPr>
          <p:nvPr>
            <p:ph idx="1"/>
          </p:nvPr>
        </p:nvSpPr>
        <p:spPr>
          <a:xfrm>
            <a:off x="457200" y="1143635"/>
            <a:ext cx="8229600" cy="4570729"/>
          </a:xfrm>
        </p:spPr>
        <p:txBody>
          <a:bodyPr>
            <a:normAutofit/>
          </a:bodyPr>
          <a:lstStyle/>
          <a:p>
            <a:pPr>
              <a:buSzPct val="150000"/>
            </a:pPr>
            <a:r>
              <a:rPr lang="en-US" sz="2000" dirty="0">
                <a:latin typeface="Calibri" panose="020F0502020204030204" pitchFamily="34" charset="0"/>
                <a:cs typeface="Calibri" panose="020F0502020204030204" pitchFamily="34" charset="0"/>
              </a:rPr>
              <a:t>The automotive industry has witnessed a surge in the use of technology to improve efficiency and accuracy in various aspects of vehicle maintenance. </a:t>
            </a:r>
          </a:p>
          <a:p>
            <a:pPr>
              <a:buSzPct val="150000"/>
            </a:pPr>
            <a:r>
              <a:rPr lang="en-US" sz="2000" dirty="0">
                <a:latin typeface="Calibri" panose="020F0502020204030204" pitchFamily="34" charset="0"/>
                <a:cs typeface="Calibri" panose="020F0502020204030204" pitchFamily="34" charset="0"/>
              </a:rPr>
              <a:t>The "Vehicle Health Analysis and Spare Parts E-Commerce" web application aims to simplify vehicle maintenance and repair for vehicle owners, insurance companies, and spare parts businesses. </a:t>
            </a:r>
          </a:p>
          <a:p>
            <a:pPr>
              <a:buSzPct val="150000"/>
            </a:pPr>
            <a:r>
              <a:rPr lang="en-US" sz="2000" dirty="0">
                <a:latin typeface="Calibri" panose="020F0502020204030204" pitchFamily="34" charset="0"/>
                <a:cs typeface="Calibri" panose="020F0502020204030204" pitchFamily="34" charset="0"/>
              </a:rPr>
              <a:t>The application utilizes Python and </a:t>
            </a:r>
            <a:r>
              <a:rPr lang="en-US" sz="2000" dirty="0" err="1">
                <a:latin typeface="Calibri" panose="020F0502020204030204" pitchFamily="34" charset="0"/>
                <a:cs typeface="Calibri" panose="020F0502020204030204" pitchFamily="34" charset="0"/>
              </a:rPr>
              <a:t>Streamlit</a:t>
            </a:r>
            <a:r>
              <a:rPr lang="en-US" sz="2000" dirty="0">
                <a:latin typeface="Calibri" panose="020F0502020204030204" pitchFamily="34" charset="0"/>
                <a:cs typeface="Calibri" panose="020F0502020204030204" pitchFamily="34" charset="0"/>
              </a:rPr>
              <a:t> for vehicle health analysis and PHP and MySQL for its spare parts E-commerce component. </a:t>
            </a:r>
          </a:p>
          <a:p>
            <a:pPr>
              <a:buSzPct val="150000"/>
            </a:pPr>
            <a:r>
              <a:rPr lang="en-US" sz="2000" dirty="0">
                <a:latin typeface="Calibri" panose="020F0502020204030204" pitchFamily="34" charset="0"/>
                <a:cs typeface="Calibri" panose="020F0502020204030204" pitchFamily="34" charset="0"/>
              </a:rPr>
              <a:t>It also uses advanced machine learning algorithms to predict the insurance amount for a vehicle based on a range of factors, such as manufacture, model, year, engine type, and accident history.</a:t>
            </a:r>
          </a:p>
          <a:p>
            <a:pPr>
              <a:buSzPct val="150000"/>
            </a:pPr>
            <a:r>
              <a:rPr lang="en-US" sz="2000" dirty="0">
                <a:latin typeface="Calibri" panose="020F0502020204030204" pitchFamily="34" charset="0"/>
                <a:cs typeface="Calibri" panose="020F0502020204030204" pitchFamily="34" charset="0"/>
              </a:rPr>
              <a:t>In addition, the spare parts E-commerce component enables users to purchase genuine spare parts for their vehicles directly from the manufacturer, thereby enhancing the reliability and longevity of the vehicles. </a:t>
            </a:r>
          </a:p>
        </p:txBody>
      </p:sp>
      <p:sp>
        <p:nvSpPr>
          <p:cNvPr id="4" name="Slide Number Placeholder 3">
            <a:extLst>
              <a:ext uri="{FF2B5EF4-FFF2-40B4-BE49-F238E27FC236}">
                <a16:creationId xmlns:a16="http://schemas.microsoft.com/office/drawing/2014/main" id="{98436529-5048-B692-7908-E53761C80776}"/>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3</a:t>
            </a:fld>
            <a:endParaRPr lang="en-US"/>
          </a:p>
        </p:txBody>
      </p:sp>
    </p:spTree>
    <p:extLst>
      <p:ext uri="{BB962C8B-B14F-4D97-AF65-F5344CB8AC3E}">
        <p14:creationId xmlns:p14="http://schemas.microsoft.com/office/powerpoint/2010/main" val="9654357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
          <p:cNvSpPr txBox="1">
            <a:spLocks noGrp="1"/>
          </p:cNvSpPr>
          <p:nvPr>
            <p:ph type="title"/>
          </p:nvPr>
        </p:nvSpPr>
        <p:spPr>
          <a:xfrm>
            <a:off x="457200" y="71439"/>
            <a:ext cx="8229600" cy="638776"/>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panose="020F0502020204030204"/>
              <a:buNone/>
            </a:pPr>
            <a:r>
              <a:rPr lang="en-US" dirty="0">
                <a:sym typeface="+mn-ea"/>
              </a:rPr>
              <a:t> </a:t>
            </a:r>
            <a:r>
              <a:rPr lang="en-US" sz="3200" b="1" dirty="0">
                <a:sym typeface="+mn-ea"/>
              </a:rPr>
              <a:t>Introduction</a:t>
            </a:r>
            <a:endParaRPr lang="en-US" altLang="en-US" sz="3200" b="1" dirty="0">
              <a:sym typeface="+mn-ea"/>
            </a:endParaRPr>
          </a:p>
        </p:txBody>
      </p:sp>
      <p:sp>
        <p:nvSpPr>
          <p:cNvPr id="97" name="Google Shape;97;p2"/>
          <p:cNvSpPr txBox="1">
            <a:spLocks noGrp="1"/>
          </p:cNvSpPr>
          <p:nvPr>
            <p:ph idx="1"/>
          </p:nvPr>
        </p:nvSpPr>
        <p:spPr>
          <a:xfrm>
            <a:off x="372862" y="745255"/>
            <a:ext cx="8398276" cy="5827817"/>
          </a:xfrm>
          <a:prstGeom prst="rect">
            <a:avLst/>
          </a:prstGeom>
          <a:noFill/>
          <a:ln>
            <a:noFill/>
          </a:ln>
        </p:spPr>
        <p:txBody>
          <a:bodyPr spcFirstLastPara="1" wrap="square" lIns="91425" tIns="45700" rIns="91425" bIns="45700" anchor="t" anchorCtr="0">
            <a:noAutofit/>
          </a:bodyPr>
          <a:lstStyle/>
          <a:p>
            <a:pPr marL="488950" indent="-285750">
              <a:spcBef>
                <a:spcPts val="640"/>
              </a:spcBef>
              <a:spcAft>
                <a:spcPts val="0"/>
              </a:spcAft>
              <a:buClr>
                <a:schemeClr val="dk1"/>
              </a:buClr>
              <a:buSzPct val="150000"/>
            </a:pPr>
            <a:r>
              <a:rPr lang="en-US" sz="1900" dirty="0">
                <a:latin typeface="Calibri" panose="020F0502020204030204" pitchFamily="34" charset="0"/>
                <a:cs typeface="Calibri" panose="020F0502020204030204" pitchFamily="34" charset="0"/>
              </a:rPr>
              <a:t>Vehicle maintenance and repair can be a complex and time-consuming task for vehicle owners. This is particularly true when it comes to estimating the insurance amount for a vehicle and finding the right spare parts. </a:t>
            </a:r>
          </a:p>
          <a:p>
            <a:pPr marL="488950" indent="-285750">
              <a:spcBef>
                <a:spcPts val="640"/>
              </a:spcBef>
              <a:spcAft>
                <a:spcPts val="0"/>
              </a:spcAft>
              <a:buClr>
                <a:schemeClr val="dk1"/>
              </a:buClr>
              <a:buSzPct val="150000"/>
            </a:pPr>
            <a:r>
              <a:rPr lang="en-US" sz="1900" dirty="0">
                <a:latin typeface="Calibri" panose="020F0502020204030204" pitchFamily="34" charset="0"/>
                <a:cs typeface="Calibri" panose="020F0502020204030204" pitchFamily="34" charset="0"/>
              </a:rPr>
              <a:t>To address these challenges, a web application has been developed called the "Vehicle Health Analysis and Spare Parts E-Commerce". This innovative application leverages the power of python, </a:t>
            </a:r>
            <a:r>
              <a:rPr lang="en-US" sz="1900" dirty="0" err="1">
                <a:latin typeface="Calibri" panose="020F0502020204030204" pitchFamily="34" charset="0"/>
                <a:cs typeface="Calibri" panose="020F0502020204030204" pitchFamily="34" charset="0"/>
              </a:rPr>
              <a:t>streamlit</a:t>
            </a:r>
            <a:r>
              <a:rPr lang="en-US" sz="1900" dirty="0">
                <a:latin typeface="Calibri" panose="020F0502020204030204" pitchFamily="34" charset="0"/>
                <a:cs typeface="Calibri" panose="020F0502020204030204" pitchFamily="34" charset="0"/>
              </a:rPr>
              <a:t>, PHP and MySQL to provide a user-friendly platform for analyzing vehicle health and finding the right spare parts. </a:t>
            </a:r>
          </a:p>
          <a:p>
            <a:pPr marL="488950" indent="-285750">
              <a:spcBef>
                <a:spcPts val="640"/>
              </a:spcBef>
              <a:spcAft>
                <a:spcPts val="0"/>
              </a:spcAft>
              <a:buClr>
                <a:schemeClr val="dk1"/>
              </a:buClr>
              <a:buSzPct val="150000"/>
            </a:pPr>
            <a:r>
              <a:rPr lang="en-US" sz="1900" dirty="0">
                <a:latin typeface="Calibri" panose="020F0502020204030204" pitchFamily="34" charset="0"/>
                <a:cs typeface="Calibri" panose="020F0502020204030204" pitchFamily="34" charset="0"/>
              </a:rPr>
              <a:t>It uses advanced machine learning algorithms to predict the insurance amount for a vehicle based on a range of factors, such as manufacture, model, year, engine type, and accident history. </a:t>
            </a:r>
          </a:p>
          <a:p>
            <a:pPr marL="488950" indent="-285750">
              <a:spcBef>
                <a:spcPts val="640"/>
              </a:spcBef>
              <a:spcAft>
                <a:spcPts val="0"/>
              </a:spcAft>
              <a:buClr>
                <a:schemeClr val="dk1"/>
              </a:buClr>
              <a:buSzPct val="150000"/>
            </a:pPr>
            <a:r>
              <a:rPr lang="en-US" sz="1900" dirty="0">
                <a:latin typeface="Calibri" panose="020F0502020204030204" pitchFamily="34" charset="0"/>
                <a:cs typeface="Calibri" panose="020F0502020204030204" pitchFamily="34" charset="0"/>
              </a:rPr>
              <a:t>In addition, the website provides relevant spare parts recommendations based on the analysis of the vehicle's health. This makes it easier for vehicle owners to make informed decisions about their vehicle's maintenance and repair. </a:t>
            </a:r>
          </a:p>
          <a:p>
            <a:pPr marL="488950" indent="-285750">
              <a:spcBef>
                <a:spcPts val="640"/>
              </a:spcBef>
              <a:spcAft>
                <a:spcPts val="0"/>
              </a:spcAft>
              <a:buClr>
                <a:schemeClr val="dk1"/>
              </a:buClr>
              <a:buSzPct val="150000"/>
            </a:pPr>
            <a:r>
              <a:rPr lang="en-US" sz="1900" dirty="0">
                <a:latin typeface="Calibri" panose="020F0502020204030204" pitchFamily="34" charset="0"/>
                <a:cs typeface="Calibri" panose="020F0502020204030204" pitchFamily="34" charset="0"/>
              </a:rPr>
              <a:t>For insurance companies, it provides a more accurate and efficient way to estimate insurance amounts, reducing the risk of under or over-insuring vehicles. </a:t>
            </a:r>
          </a:p>
          <a:p>
            <a:pPr marL="488950" indent="-285750">
              <a:spcBef>
                <a:spcPts val="640"/>
              </a:spcBef>
              <a:spcAft>
                <a:spcPts val="0"/>
              </a:spcAft>
              <a:buClr>
                <a:schemeClr val="dk1"/>
              </a:buClr>
              <a:buSzPct val="150000"/>
            </a:pPr>
            <a:r>
              <a:rPr lang="en-US" sz="1900" dirty="0">
                <a:latin typeface="Calibri" panose="020F0502020204030204" pitchFamily="34" charset="0"/>
                <a:cs typeface="Calibri" panose="020F0502020204030204" pitchFamily="34" charset="0"/>
              </a:rPr>
              <a:t>For spare parts businesses, it provides a new channel for reaching customers and promoting their products, increasing sales and customer loyalty. </a:t>
            </a:r>
          </a:p>
        </p:txBody>
      </p:sp>
      <p:sp>
        <p:nvSpPr>
          <p:cNvPr id="101" name="Google Shape;101;p2"/>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a:t>
            </a:fld>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5"/>
          <p:cNvSpPr txBox="1"/>
          <p:nvPr/>
        </p:nvSpPr>
        <p:spPr>
          <a:xfrm>
            <a:off x="469264" y="161051"/>
            <a:ext cx="8205470" cy="584775"/>
          </a:xfrm>
          <a:prstGeom prst="rect">
            <a:avLst/>
          </a:prstGeom>
          <a:noFill/>
        </p:spPr>
        <p:txBody>
          <a:bodyPr wrap="square" rtlCol="0">
            <a:spAutoFit/>
          </a:bodyPr>
          <a:lstStyle/>
          <a:p>
            <a:pPr algn="ctr"/>
            <a:r>
              <a:rPr lang="en-US" altLang="en-US" sz="3200" b="1" dirty="0">
                <a:latin typeface="+mj-lt"/>
              </a:rPr>
              <a:t>M</a:t>
            </a:r>
            <a:r>
              <a:rPr lang="en-IN" altLang="en-US" sz="3200" b="1" dirty="0" err="1">
                <a:latin typeface="+mj-lt"/>
              </a:rPr>
              <a:t>otivation</a:t>
            </a:r>
            <a:endParaRPr lang="en-IN" altLang="en-US" sz="3200" b="1" dirty="0">
              <a:latin typeface="+mj-lt"/>
            </a:endParaRPr>
          </a:p>
        </p:txBody>
      </p:sp>
      <p:sp>
        <p:nvSpPr>
          <p:cNvPr id="7" name="Text Box 6"/>
          <p:cNvSpPr txBox="1"/>
          <p:nvPr/>
        </p:nvSpPr>
        <p:spPr>
          <a:xfrm>
            <a:off x="154458" y="935317"/>
            <a:ext cx="8835081" cy="5256119"/>
          </a:xfrm>
          <a:prstGeom prst="rect">
            <a:avLst/>
          </a:prstGeom>
          <a:noFill/>
        </p:spPr>
        <p:txBody>
          <a:bodyPr wrap="square" rtlCol="0">
            <a:spAutoFit/>
          </a:bodyPr>
          <a:lstStyle/>
          <a:p>
            <a:pPr marL="285750" indent="-285750" algn="l">
              <a:buSzPct val="150000"/>
              <a:buFont typeface="Arial" panose="020B0604020202020204" pitchFamily="34" charset="0"/>
              <a:buChar char="•"/>
            </a:pPr>
            <a:r>
              <a:rPr lang="en-US" sz="2000" b="0" i="0" dirty="0">
                <a:solidFill>
                  <a:schemeClr val="tx1"/>
                </a:solidFill>
                <a:effectLst/>
                <a:latin typeface="Söhne"/>
              </a:rPr>
              <a:t>The "VEHICLE HEALTH ANALYSIS AND SPARE PARTS E-COMMERCE" website is motivated by the need to provide an all-in-one solution for vehicle owners, to help them maintain get best insurance coverage for their vehicles and purchase genuine spare parts. </a:t>
            </a:r>
          </a:p>
          <a:p>
            <a:pPr marL="285750" indent="-285750" algn="l">
              <a:buSzPct val="150000"/>
              <a:buFont typeface="Arial" panose="020B0604020202020204" pitchFamily="34" charset="0"/>
              <a:buChar char="•"/>
            </a:pPr>
            <a:r>
              <a:rPr lang="en-US" sz="2000" b="0" i="0" dirty="0">
                <a:solidFill>
                  <a:schemeClr val="tx1"/>
                </a:solidFill>
                <a:effectLst/>
                <a:latin typeface="Söhne"/>
              </a:rPr>
              <a:t>Owning and maintaining a vehicle can be a significant financial and time investment, and it can be challenging to keep track of the maintenance and repair needs of the vehicle. </a:t>
            </a:r>
          </a:p>
          <a:p>
            <a:pPr marL="285750" indent="-285750" algn="l">
              <a:buSzPct val="150000"/>
              <a:buFont typeface="Arial" panose="020B0604020202020204" pitchFamily="34" charset="0"/>
              <a:buChar char="•"/>
            </a:pPr>
            <a:r>
              <a:rPr lang="en-US" sz="2000" b="0" i="0" dirty="0">
                <a:solidFill>
                  <a:schemeClr val="tx1"/>
                </a:solidFill>
                <a:effectLst/>
                <a:latin typeface="Söhne"/>
              </a:rPr>
              <a:t>In many cases, vehicle owners may only become aware of a problem after it has become a more significant and costly issue for which they are not paid their full insurance amount. </a:t>
            </a:r>
          </a:p>
          <a:p>
            <a:pPr marL="285750" indent="-285750" algn="l">
              <a:buSzPct val="150000"/>
              <a:buFont typeface="Arial" panose="020B0604020202020204" pitchFamily="34" charset="0"/>
              <a:buChar char="•"/>
            </a:pPr>
            <a:r>
              <a:rPr lang="en-US" sz="2000" b="0" i="0" dirty="0">
                <a:solidFill>
                  <a:schemeClr val="tx1"/>
                </a:solidFill>
                <a:effectLst/>
                <a:latin typeface="Söhne"/>
              </a:rPr>
              <a:t>By providing accurate vehicle health analysis, the website can help vehicle owners to get their maximum insurance amount as possible and to prevent costly repairs and breakdowns.</a:t>
            </a:r>
          </a:p>
          <a:p>
            <a:pPr marL="285750" indent="-285750" algn="l">
              <a:buSzPct val="150000"/>
              <a:buFont typeface="Arial" panose="020B0604020202020204" pitchFamily="34" charset="0"/>
              <a:buChar char="•"/>
            </a:pPr>
            <a:r>
              <a:rPr lang="en-US" sz="2000" b="0" i="0" dirty="0">
                <a:solidFill>
                  <a:schemeClr val="tx1"/>
                </a:solidFill>
                <a:effectLst/>
                <a:latin typeface="Söhne"/>
              </a:rPr>
              <a:t>By providing a secure and convenient platform for the purchase of genuine spare parts, the website can save vehicle owners time and effort, and give them peace of mind that they are using quality parts to maintain their vehicle.</a:t>
            </a:r>
          </a:p>
          <a:p>
            <a:pPr marL="297815" marR="1022350" indent="-285750">
              <a:lnSpc>
                <a:spcPct val="150000"/>
              </a:lnSpc>
              <a:buFont typeface="Arial" panose="020B0604020202020204" pitchFamily="34" charset="0"/>
              <a:buChar char="•"/>
              <a:tabLst>
                <a:tab pos="401955" algn="l"/>
                <a:tab pos="402590" algn="l"/>
              </a:tabLst>
            </a:pPr>
            <a:endParaRPr lang="en-US" sz="12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t>6</a:t>
            </a:fld>
            <a:endParaRPr lang="en-US"/>
          </a:p>
        </p:txBody>
      </p:sp>
      <p:sp>
        <p:nvSpPr>
          <p:cNvPr id="6" name="Text Box 5"/>
          <p:cNvSpPr txBox="1"/>
          <p:nvPr/>
        </p:nvSpPr>
        <p:spPr>
          <a:xfrm>
            <a:off x="538480" y="22170"/>
            <a:ext cx="8067040" cy="584775"/>
          </a:xfrm>
          <a:prstGeom prst="rect">
            <a:avLst/>
          </a:prstGeom>
          <a:noFill/>
        </p:spPr>
        <p:txBody>
          <a:bodyPr wrap="square" rtlCol="0">
            <a:spAutoFit/>
          </a:bodyPr>
          <a:lstStyle/>
          <a:p>
            <a:pPr algn="ctr"/>
            <a:r>
              <a:rPr lang="en-IN" altLang="en-US" sz="3200" b="1" dirty="0">
                <a:latin typeface="+mj-lt"/>
              </a:rPr>
              <a:t>Literature Review</a:t>
            </a:r>
          </a:p>
        </p:txBody>
      </p:sp>
      <p:graphicFrame>
        <p:nvGraphicFramePr>
          <p:cNvPr id="3" name="Table 2"/>
          <p:cNvGraphicFramePr/>
          <p:nvPr>
            <p:extLst>
              <p:ext uri="{D42A27DB-BD31-4B8C-83A1-F6EECF244321}">
                <p14:modId xmlns:p14="http://schemas.microsoft.com/office/powerpoint/2010/main" val="3457248864"/>
              </p:ext>
            </p:extLst>
          </p:nvPr>
        </p:nvGraphicFramePr>
        <p:xfrm>
          <a:off x="785812" y="668501"/>
          <a:ext cx="7572375" cy="5766398"/>
        </p:xfrm>
        <a:graphic>
          <a:graphicData uri="http://schemas.openxmlformats.org/drawingml/2006/table">
            <a:tbl>
              <a:tblPr firstRow="1" bandRow="1">
                <a:tableStyleId>{5C22544A-7EE6-4342-B048-85BDC9FD1C3A}</a:tableStyleId>
              </a:tblPr>
              <a:tblGrid>
                <a:gridCol w="2524125">
                  <a:extLst>
                    <a:ext uri="{9D8B030D-6E8A-4147-A177-3AD203B41FA5}">
                      <a16:colId xmlns:a16="http://schemas.microsoft.com/office/drawing/2014/main" val="20000"/>
                    </a:ext>
                  </a:extLst>
                </a:gridCol>
                <a:gridCol w="2524125">
                  <a:extLst>
                    <a:ext uri="{9D8B030D-6E8A-4147-A177-3AD203B41FA5}">
                      <a16:colId xmlns:a16="http://schemas.microsoft.com/office/drawing/2014/main" val="20001"/>
                    </a:ext>
                  </a:extLst>
                </a:gridCol>
                <a:gridCol w="2524125">
                  <a:extLst>
                    <a:ext uri="{9D8B030D-6E8A-4147-A177-3AD203B41FA5}">
                      <a16:colId xmlns:a16="http://schemas.microsoft.com/office/drawing/2014/main" val="20002"/>
                    </a:ext>
                  </a:extLst>
                </a:gridCol>
              </a:tblGrid>
              <a:tr h="1301619">
                <a:tc>
                  <a:txBody>
                    <a:bodyPr/>
                    <a:lstStyle/>
                    <a:p>
                      <a:pPr algn="ctr">
                        <a:buNone/>
                      </a:pPr>
                      <a:endParaRPr lang="en-IN" altLang="en-US" dirty="0"/>
                    </a:p>
                    <a:p>
                      <a:pPr algn="ctr">
                        <a:buNone/>
                      </a:pPr>
                      <a:r>
                        <a:rPr lang="en-IN" altLang="en-US" sz="3600" dirty="0"/>
                        <a:t>  </a:t>
                      </a:r>
                      <a:r>
                        <a:rPr lang="en-IN" altLang="en-US" sz="2800" dirty="0"/>
                        <a:t>Title</a:t>
                      </a:r>
                    </a:p>
                  </a:txBody>
                  <a:tcPr/>
                </a:tc>
                <a:tc>
                  <a:txBody>
                    <a:bodyPr/>
                    <a:lstStyle/>
                    <a:p>
                      <a:pPr algn="ctr">
                        <a:buNone/>
                      </a:pPr>
                      <a:endParaRPr lang="en-IN" altLang="en-US" sz="2800" dirty="0"/>
                    </a:p>
                    <a:p>
                      <a:pPr algn="ctr">
                        <a:buNone/>
                      </a:pPr>
                      <a:r>
                        <a:rPr lang="en-IN" altLang="en-US" sz="2800" dirty="0"/>
                        <a:t>Methodology</a:t>
                      </a:r>
                    </a:p>
                  </a:txBody>
                  <a:tcPr/>
                </a:tc>
                <a:tc>
                  <a:txBody>
                    <a:bodyPr/>
                    <a:lstStyle/>
                    <a:p>
                      <a:pPr algn="ctr">
                        <a:buNone/>
                      </a:pPr>
                      <a:endParaRPr lang="en-IN" altLang="en-US" sz="2800"/>
                    </a:p>
                    <a:p>
                      <a:pPr algn="ctr">
                        <a:buNone/>
                      </a:pPr>
                      <a:r>
                        <a:rPr lang="en-IN" altLang="en-US" sz="2800"/>
                        <a:t>Observation</a:t>
                      </a:r>
                    </a:p>
                  </a:txBody>
                  <a:tcPr/>
                </a:tc>
                <a:extLst>
                  <a:ext uri="{0D108BD9-81ED-4DB2-BD59-A6C34878D82A}">
                    <a16:rowId xmlns:a16="http://schemas.microsoft.com/office/drawing/2014/main" val="10000"/>
                  </a:ext>
                </a:extLst>
              </a:tr>
              <a:tr h="1925983">
                <a:tc>
                  <a:txBody>
                    <a:bodyPr/>
                    <a:lstStyle/>
                    <a:p>
                      <a:pPr algn="ctr">
                        <a:buNone/>
                      </a:pPr>
                      <a:r>
                        <a:rPr lang="en-IN" altLang="en-US" sz="1400" dirty="0"/>
                        <a:t> Vehicle Health Monitoring and Analysis May 2016, </a:t>
                      </a:r>
                      <a:r>
                        <a:rPr lang="en-IN" altLang="en-US" sz="1400" dirty="0" err="1"/>
                        <a:t>Parmesh</a:t>
                      </a:r>
                      <a:r>
                        <a:rPr lang="en-IN" altLang="en-US" sz="1400" dirty="0"/>
                        <a:t> K. R</a:t>
                      </a:r>
                    </a:p>
                  </a:txBody>
                  <a:tcPr/>
                </a:tc>
                <a:tc>
                  <a:txBody>
                    <a:bodyPr/>
                    <a:lstStyle/>
                    <a:p>
                      <a:pPr algn="ctr">
                        <a:buNone/>
                      </a:pPr>
                      <a:r>
                        <a:rPr lang="en-US" sz="1400" b="0" i="0" kern="1200" dirty="0">
                          <a:solidFill>
                            <a:schemeClr val="dk1"/>
                          </a:solidFill>
                          <a:effectLst/>
                          <a:latin typeface="+mn-lt"/>
                          <a:ea typeface="+mn-ea"/>
                          <a:cs typeface="+mn-cs"/>
                        </a:rPr>
                        <a:t>Modern vehicles are integrated with more number of ECUs and sensors which make them smarter in terms of engine decisions, performance, fuel efficiency, security and stability.</a:t>
                      </a:r>
                      <a:endParaRPr lang="en-IN" altLang="en-US" sz="1400" dirty="0"/>
                    </a:p>
                  </a:txBody>
                  <a:tcPr/>
                </a:tc>
                <a:tc>
                  <a:txBody>
                    <a:bodyPr/>
                    <a:lstStyle/>
                    <a:p>
                      <a:pPr algn="ctr">
                        <a:buNone/>
                      </a:pPr>
                      <a:r>
                        <a:rPr lang="en-US" sz="1400" b="0" i="0" kern="1200" dirty="0">
                          <a:solidFill>
                            <a:schemeClr val="dk1"/>
                          </a:solidFill>
                          <a:effectLst/>
                          <a:latin typeface="+mn-lt"/>
                          <a:ea typeface="+mn-ea"/>
                          <a:cs typeface="+mn-cs"/>
                        </a:rPr>
                        <a:t>ECUs provides useful data in the form of diagnostic codes via OBDII (on-board diagnostics) protocol, these codes determine a specific issue in the vehicular system which is used by service technicians to address the issues occurred.</a:t>
                      </a:r>
                      <a:endParaRPr lang="en-IN" altLang="en-US" sz="1400" dirty="0"/>
                    </a:p>
                  </a:txBody>
                  <a:tcPr/>
                </a:tc>
                <a:extLst>
                  <a:ext uri="{0D108BD9-81ED-4DB2-BD59-A6C34878D82A}">
                    <a16:rowId xmlns:a16="http://schemas.microsoft.com/office/drawing/2014/main" val="10001"/>
                  </a:ext>
                </a:extLst>
              </a:tr>
              <a:tr h="2538796">
                <a:tc>
                  <a:txBody>
                    <a:bodyPr/>
                    <a:lstStyle/>
                    <a:p>
                      <a:pPr algn="ctr">
                        <a:buNone/>
                      </a:pPr>
                      <a:r>
                        <a:rPr lang="en-US" altLang="en-US" sz="1400" dirty="0"/>
                        <a:t>A Vehicle Health Monitoring System Evaluated Experimentally on a Passenger Vehicle October 2006, </a:t>
                      </a:r>
                      <a:r>
                        <a:rPr lang="en-US" altLang="en-US" sz="1400" dirty="0" err="1"/>
                        <a:t>Hok</a:t>
                      </a:r>
                      <a:r>
                        <a:rPr lang="en-US" altLang="en-US" sz="1400" dirty="0"/>
                        <a:t> K. Ng, Robert H. Chen, Jason Speyer</a:t>
                      </a:r>
                      <a:endParaRPr lang="en-IN" altLang="en-US" sz="1400" dirty="0"/>
                    </a:p>
                  </a:txBody>
                  <a:tcPr/>
                </a:tc>
                <a:tc>
                  <a:txBody>
                    <a:bodyPr/>
                    <a:lstStyle/>
                    <a:p>
                      <a:pPr algn="ctr">
                        <a:buNone/>
                      </a:pPr>
                      <a:r>
                        <a:rPr lang="en-US" sz="1400" b="0" i="0" kern="1200" dirty="0">
                          <a:solidFill>
                            <a:schemeClr val="dk1"/>
                          </a:solidFill>
                          <a:effectLst/>
                          <a:latin typeface="+mn-lt"/>
                          <a:ea typeface="+mn-ea"/>
                          <a:cs typeface="+mn-cs"/>
                        </a:rPr>
                        <a:t>A residual generator and a residual processor are designed together to detect and identify actuator and sensor faults of the Buick </a:t>
                      </a:r>
                      <a:r>
                        <a:rPr lang="en-US" sz="1400" b="0" i="0" kern="1200" dirty="0" err="1">
                          <a:solidFill>
                            <a:schemeClr val="dk1"/>
                          </a:solidFill>
                          <a:effectLst/>
                          <a:latin typeface="+mn-lt"/>
                          <a:ea typeface="+mn-ea"/>
                          <a:cs typeface="+mn-cs"/>
                        </a:rPr>
                        <a:t>LeSabre</a:t>
                      </a:r>
                      <a:r>
                        <a:rPr lang="en-US" sz="1400" b="0" i="0" kern="1200" dirty="0">
                          <a:solidFill>
                            <a:schemeClr val="dk1"/>
                          </a:solidFill>
                          <a:effectLst/>
                          <a:latin typeface="+mn-lt"/>
                          <a:ea typeface="+mn-ea"/>
                          <a:cs typeface="+mn-cs"/>
                        </a:rPr>
                        <a:t> rapidly. The residual generator includes fault detection filters and parity equations.</a:t>
                      </a:r>
                      <a:endParaRPr lang="en-IN" altLang="en-US" sz="1400" dirty="0"/>
                    </a:p>
                  </a:txBody>
                  <a:tcPr/>
                </a:tc>
                <a:tc>
                  <a:txBody>
                    <a:bodyPr/>
                    <a:lstStyle/>
                    <a:p>
                      <a:pPr algn="ctr">
                        <a:buNone/>
                      </a:pPr>
                      <a:r>
                        <a:rPr lang="en-US" sz="1400" b="0" i="0" kern="1200" dirty="0">
                          <a:solidFill>
                            <a:schemeClr val="dk1"/>
                          </a:solidFill>
                          <a:effectLst/>
                          <a:latin typeface="+mn-lt"/>
                          <a:ea typeface="+mn-ea"/>
                          <a:cs typeface="+mn-cs"/>
                        </a:rPr>
                        <a:t>A real intermittent sensor fault occurred and was immediately detected and identified. The real-time evaluation demonstrates that the vehicle health monitoring system can detect and identify actuator and sensor faults under various disturbances and uncertainties with almost minimal detection latency.</a:t>
                      </a:r>
                      <a:endParaRPr lang="en-IN" altLang="en-US" sz="1400" dirty="0"/>
                    </a:p>
                  </a:txBody>
                  <a:tcPr/>
                </a:tc>
                <a:extLst>
                  <a:ext uri="{0D108BD9-81ED-4DB2-BD59-A6C34878D82A}">
                    <a16:rowId xmlns:a16="http://schemas.microsoft.com/office/drawing/2014/main" val="10002"/>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649949092"/>
              </p:ext>
            </p:extLst>
          </p:nvPr>
        </p:nvGraphicFramePr>
        <p:xfrm>
          <a:off x="811530" y="367982"/>
          <a:ext cx="7520940" cy="5695315"/>
        </p:xfrm>
        <a:graphic>
          <a:graphicData uri="http://schemas.openxmlformats.org/drawingml/2006/table">
            <a:tbl>
              <a:tblPr firstRow="1" bandRow="1">
                <a:tableStyleId>{5C22544A-7EE6-4342-B048-85BDC9FD1C3A}</a:tableStyleId>
              </a:tblPr>
              <a:tblGrid>
                <a:gridCol w="2506980">
                  <a:extLst>
                    <a:ext uri="{9D8B030D-6E8A-4147-A177-3AD203B41FA5}">
                      <a16:colId xmlns:a16="http://schemas.microsoft.com/office/drawing/2014/main" val="20000"/>
                    </a:ext>
                  </a:extLst>
                </a:gridCol>
                <a:gridCol w="2506980">
                  <a:extLst>
                    <a:ext uri="{9D8B030D-6E8A-4147-A177-3AD203B41FA5}">
                      <a16:colId xmlns:a16="http://schemas.microsoft.com/office/drawing/2014/main" val="20001"/>
                    </a:ext>
                  </a:extLst>
                </a:gridCol>
                <a:gridCol w="2506980">
                  <a:extLst>
                    <a:ext uri="{9D8B030D-6E8A-4147-A177-3AD203B41FA5}">
                      <a16:colId xmlns:a16="http://schemas.microsoft.com/office/drawing/2014/main" val="20002"/>
                    </a:ext>
                  </a:extLst>
                </a:gridCol>
              </a:tblGrid>
              <a:tr h="1397635">
                <a:tc>
                  <a:txBody>
                    <a:bodyPr/>
                    <a:lstStyle/>
                    <a:p>
                      <a:pPr algn="ctr">
                        <a:buNone/>
                      </a:pPr>
                      <a:endParaRPr lang="en-IN" altLang="en-US" dirty="0"/>
                    </a:p>
                    <a:p>
                      <a:pPr algn="ctr">
                        <a:buNone/>
                      </a:pPr>
                      <a:r>
                        <a:rPr lang="en-IN" altLang="en-US" sz="3600" dirty="0"/>
                        <a:t> </a:t>
                      </a:r>
                      <a:r>
                        <a:rPr lang="en-IN" altLang="en-US" sz="2800" dirty="0"/>
                        <a:t>Title</a:t>
                      </a:r>
                    </a:p>
                  </a:txBody>
                  <a:tcPr/>
                </a:tc>
                <a:tc>
                  <a:txBody>
                    <a:bodyPr/>
                    <a:lstStyle/>
                    <a:p>
                      <a:pPr algn="ctr">
                        <a:buNone/>
                      </a:pPr>
                      <a:endParaRPr lang="en-IN" altLang="en-US" sz="2800" dirty="0"/>
                    </a:p>
                    <a:p>
                      <a:pPr algn="ctr">
                        <a:buNone/>
                      </a:pPr>
                      <a:r>
                        <a:rPr lang="en-IN" altLang="en-US" sz="2800" dirty="0"/>
                        <a:t>Methodology</a:t>
                      </a:r>
                    </a:p>
                  </a:txBody>
                  <a:tcPr/>
                </a:tc>
                <a:tc>
                  <a:txBody>
                    <a:bodyPr/>
                    <a:lstStyle/>
                    <a:p>
                      <a:pPr algn="ctr">
                        <a:buNone/>
                      </a:pPr>
                      <a:endParaRPr lang="en-IN" altLang="en-US" sz="2800"/>
                    </a:p>
                    <a:p>
                      <a:pPr algn="ctr">
                        <a:buNone/>
                      </a:pPr>
                      <a:r>
                        <a:rPr lang="en-IN" altLang="en-US" sz="2800"/>
                        <a:t>Observation</a:t>
                      </a:r>
                    </a:p>
                  </a:txBody>
                  <a:tcPr/>
                </a:tc>
                <a:extLst>
                  <a:ext uri="{0D108BD9-81ED-4DB2-BD59-A6C34878D82A}">
                    <a16:rowId xmlns:a16="http://schemas.microsoft.com/office/drawing/2014/main" val="10000"/>
                  </a:ext>
                </a:extLst>
              </a:tr>
              <a:tr h="1296035">
                <a:tc>
                  <a:txBody>
                    <a:bodyPr/>
                    <a:lstStyle/>
                    <a:p>
                      <a:pPr algn="ctr">
                        <a:buNone/>
                      </a:pPr>
                      <a:r>
                        <a:rPr lang="en-US" altLang="en-US" sz="1400" dirty="0"/>
                        <a:t>Automotive vehicle Health Monitoring and Damage Detection System February 2022, Shankar D. </a:t>
                      </a:r>
                      <a:r>
                        <a:rPr lang="en-US" altLang="en-US" sz="1400" dirty="0" err="1"/>
                        <a:t>Birajdar</a:t>
                      </a:r>
                      <a:r>
                        <a:rPr lang="en-US" altLang="en-US" sz="1400" dirty="0"/>
                        <a:t>, Atul R. Saraf, Nilesh G Patil </a:t>
                      </a:r>
                      <a:endParaRPr lang="en-IN" altLang="en-US" sz="1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dk1"/>
                          </a:solidFill>
                          <a:effectLst/>
                          <a:latin typeface="+mn-lt"/>
                          <a:ea typeface="+mn-ea"/>
                          <a:cs typeface="+mn-cs"/>
                        </a:rPr>
                        <a:t>A damage detector is affixed to a surface of a material for detecting a damage or crack inside the material or vehicle body. In response to detecting a damage, a damage indicator is generated, </a:t>
                      </a:r>
                      <a:r>
                        <a:rPr lang="en-IN" sz="1400" b="0" i="0" kern="1200" dirty="0">
                          <a:solidFill>
                            <a:schemeClr val="dk1"/>
                          </a:solidFill>
                          <a:effectLst/>
                          <a:latin typeface="+mn-lt"/>
                          <a:ea typeface="+mn-ea"/>
                          <a:cs typeface="+mn-cs"/>
                        </a:rPr>
                        <a:t>A microstrip antenna /nanostrip antenna communicates the damage indicator to an external device. </a:t>
                      </a:r>
                      <a:endParaRPr lang="en-IN" altLang="en-US" sz="1400" dirty="0"/>
                    </a:p>
                  </a:txBody>
                  <a:tcPr/>
                </a:tc>
                <a:tc>
                  <a:txBody>
                    <a:bodyPr/>
                    <a:lstStyle/>
                    <a:p>
                      <a:pPr algn="ctr">
                        <a:buNone/>
                      </a:pPr>
                      <a:r>
                        <a:rPr lang="en-US" sz="1400" b="0" i="0" kern="1200" dirty="0">
                          <a:solidFill>
                            <a:schemeClr val="dk1"/>
                          </a:solidFill>
                          <a:effectLst/>
                          <a:latin typeface="+mn-lt"/>
                          <a:ea typeface="+mn-ea"/>
                          <a:cs typeface="+mn-cs"/>
                        </a:rPr>
                        <a:t>The microstrip antenna detects the damage and the time when the damage was detected. Additionally, the antenna may associate other information with the damage indicator such as temperature and acceleration information.</a:t>
                      </a:r>
                      <a:endParaRPr lang="en-IN" altLang="en-US" sz="1400" dirty="0"/>
                    </a:p>
                  </a:txBody>
                  <a:tcPr/>
                </a:tc>
                <a:extLst>
                  <a:ext uri="{0D108BD9-81ED-4DB2-BD59-A6C34878D82A}">
                    <a16:rowId xmlns:a16="http://schemas.microsoft.com/office/drawing/2014/main" val="10001"/>
                  </a:ext>
                </a:extLst>
              </a:tr>
              <a:tr h="1240790">
                <a:tc>
                  <a:txBody>
                    <a:bodyPr/>
                    <a:lstStyle/>
                    <a:p>
                      <a:pPr algn="ctr">
                        <a:buNone/>
                      </a:pPr>
                      <a:r>
                        <a:rPr lang="en-US" sz="1400" dirty="0"/>
                        <a:t>Demand Forecasting for Motor Vehicle Spare Parts January 2012, J. J. </a:t>
                      </a:r>
                      <a:r>
                        <a:rPr lang="en-US" sz="1400" dirty="0" err="1"/>
                        <a:t>Strasheim</a:t>
                      </a:r>
                      <a:endParaRPr lang="en-IN" altLang="en-US" sz="1400" dirty="0"/>
                    </a:p>
                  </a:txBody>
                  <a:tcPr/>
                </a:tc>
                <a:tc>
                  <a:txBody>
                    <a:bodyPr/>
                    <a:lstStyle/>
                    <a:p>
                      <a:pPr algn="ctr">
                        <a:buNone/>
                      </a:pPr>
                      <a:r>
                        <a:rPr lang="en-US" sz="1800" b="0" i="0" kern="1200" dirty="0">
                          <a:solidFill>
                            <a:schemeClr val="dk1"/>
                          </a:solidFill>
                          <a:effectLst/>
                          <a:latin typeface="+mn-lt"/>
                          <a:ea typeface="+mn-ea"/>
                          <a:cs typeface="+mn-cs"/>
                        </a:rPr>
                        <a:t> </a:t>
                      </a:r>
                      <a:r>
                        <a:rPr lang="en-US" sz="1400" b="0" i="0" kern="1200" dirty="0">
                          <a:solidFill>
                            <a:schemeClr val="dk1"/>
                          </a:solidFill>
                          <a:effectLst/>
                          <a:latin typeface="+mn-lt"/>
                          <a:ea typeface="+mn-ea"/>
                          <a:cs typeface="+mn-cs"/>
                        </a:rPr>
                        <a:t>A variety of alternative forecasting techniques were evaluated for this purpose with the aim of selecting one optimal technique to be implemented in an automatic reordering module of a real time computerized inventory management system.</a:t>
                      </a:r>
                      <a:endParaRPr lang="en-IN" altLang="en-US" sz="1400" dirty="0"/>
                    </a:p>
                  </a:txBody>
                  <a:tcPr/>
                </a:tc>
                <a:tc>
                  <a:txBody>
                    <a:bodyPr/>
                    <a:lstStyle/>
                    <a:p>
                      <a:pPr algn="ctr">
                        <a:buNone/>
                      </a:pPr>
                      <a:r>
                        <a:rPr lang="en-US" sz="1800" b="0" i="0" kern="1200" dirty="0">
                          <a:solidFill>
                            <a:schemeClr val="dk1"/>
                          </a:solidFill>
                          <a:effectLst/>
                          <a:latin typeface="+mn-lt"/>
                          <a:ea typeface="+mn-ea"/>
                          <a:cs typeface="+mn-cs"/>
                        </a:rPr>
                        <a:t> </a:t>
                      </a:r>
                      <a:r>
                        <a:rPr lang="en-US" sz="1400" b="0" i="0" kern="1200" dirty="0">
                          <a:solidFill>
                            <a:schemeClr val="dk1"/>
                          </a:solidFill>
                          <a:effectLst/>
                          <a:latin typeface="+mn-lt"/>
                          <a:ea typeface="+mn-ea"/>
                          <a:cs typeface="+mn-cs"/>
                        </a:rPr>
                        <a:t>Vehicle spare parts selected the optimal technique to forecast vehicle parts for the upcoming future so that the stock for those parts can be replenished.</a:t>
                      </a:r>
                      <a:endParaRPr lang="en-US" sz="1400" dirty="0"/>
                    </a:p>
                  </a:txBody>
                  <a:tcPr/>
                </a:tc>
                <a:extLst>
                  <a:ext uri="{0D108BD9-81ED-4DB2-BD59-A6C34878D82A}">
                    <a16:rowId xmlns:a16="http://schemas.microsoft.com/office/drawing/2014/main" val="10002"/>
                  </a:ext>
                </a:extLst>
              </a:tr>
            </a:tbl>
          </a:graphicData>
        </a:graphic>
      </p:graphicFrame>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t>7</a:t>
            </a:fld>
            <a:endParaRPr lang="en-US"/>
          </a:p>
        </p:txBody>
      </p:sp>
      <p:sp>
        <p:nvSpPr>
          <p:cNvPr id="7" name="Slide Number Placeholder 4"/>
          <p:cNvSpPr>
            <a:spLocks noGrp="1"/>
          </p:cNvSpPr>
          <p:nvPr/>
        </p:nvSpPr>
        <p:spPr>
          <a:xfrm>
            <a:off x="6680200" y="6372225"/>
            <a:ext cx="2133600" cy="476250"/>
          </a:xfrm>
          <a:prstGeom prst="rect">
            <a:avLst/>
          </a:prstGeom>
          <a:noFill/>
          <a:ln>
            <a:noFill/>
          </a:ln>
          <a:effectLst/>
        </p:spPr>
        <p:txBody>
          <a:bodyPr vert="horz" wrap="square" lIns="91440" tIns="45720" rIns="91440" bIns="45720" numCol="1" anchor="t" anchorCtr="0" compatLnSpc="1"/>
          <a:lstStyle>
            <a:defPPr>
              <a:defRPr lang="en-US"/>
            </a:defPPr>
            <a:lvl1pPr marL="0" algn="r" defTabSz="914400" rtl="0" eaLnBrk="1" latinLnBrk="0" hangingPunct="1">
              <a:defRPr sz="14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0" indent="0" algn="r" rtl="0">
              <a:spcBef>
                <a:spcPts val="0"/>
              </a:spcBef>
              <a:spcAft>
                <a:spcPts val="0"/>
              </a:spcAft>
              <a:buNone/>
            </a:pP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889BA-630F-77AD-D6DD-7840F1F1C21F}"/>
              </a:ext>
            </a:extLst>
          </p:cNvPr>
          <p:cNvSpPr>
            <a:spLocks noGrp="1"/>
          </p:cNvSpPr>
          <p:nvPr>
            <p:ph type="title"/>
          </p:nvPr>
        </p:nvSpPr>
        <p:spPr>
          <a:xfrm>
            <a:off x="59924" y="111126"/>
            <a:ext cx="9024152" cy="730250"/>
          </a:xfrm>
        </p:spPr>
        <p:txBody>
          <a:bodyPr/>
          <a:lstStyle/>
          <a:p>
            <a:pPr algn="ctr"/>
            <a:r>
              <a:rPr lang="en-US" sz="3200" b="1" dirty="0"/>
              <a:t>Problems in Existing Systems</a:t>
            </a:r>
            <a:endParaRPr lang="en-IN" sz="3200" b="1" dirty="0"/>
          </a:p>
        </p:txBody>
      </p:sp>
      <p:sp>
        <p:nvSpPr>
          <p:cNvPr id="3" name="Content Placeholder 2">
            <a:extLst>
              <a:ext uri="{FF2B5EF4-FFF2-40B4-BE49-F238E27FC236}">
                <a16:creationId xmlns:a16="http://schemas.microsoft.com/office/drawing/2014/main" id="{BEDD106B-AB92-D941-8287-7B4419D82618}"/>
              </a:ext>
            </a:extLst>
          </p:cNvPr>
          <p:cNvSpPr>
            <a:spLocks noGrp="1"/>
          </p:cNvSpPr>
          <p:nvPr>
            <p:ph idx="1"/>
          </p:nvPr>
        </p:nvSpPr>
        <p:spPr>
          <a:xfrm>
            <a:off x="221942" y="967374"/>
            <a:ext cx="8700116" cy="5149341"/>
          </a:xfrm>
        </p:spPr>
        <p:txBody>
          <a:bodyPr>
            <a:noAutofit/>
          </a:bodyPr>
          <a:lstStyle/>
          <a:p>
            <a:pPr>
              <a:buSzPct val="150000"/>
              <a:buFont typeface="Arial" panose="020B0604020202020204" pitchFamily="34" charset="0"/>
              <a:buChar char="•"/>
            </a:pPr>
            <a:r>
              <a:rPr lang="en-US" sz="2000" u="sng" dirty="0">
                <a:latin typeface="Calibri" panose="020F0502020204030204" pitchFamily="34" charset="0"/>
                <a:cs typeface="Calibri" panose="020F0502020204030204" pitchFamily="34" charset="0"/>
              </a:rPr>
              <a:t>Limited Data Availability: </a:t>
            </a:r>
            <a:r>
              <a:rPr lang="en-US" sz="2000" dirty="0">
                <a:latin typeface="Calibri" panose="020F0502020204030204" pitchFamily="34" charset="0"/>
                <a:cs typeface="Calibri" panose="020F0502020204030204" pitchFamily="34" charset="0"/>
              </a:rPr>
              <a:t>The accuracy of the vehicle health analysis and insurance prediction relies on the data that is available. If the is limited data or is inaccurate, then the analysis and predictions may be less reliable.</a:t>
            </a:r>
          </a:p>
          <a:p>
            <a:pPr>
              <a:buSzPct val="150000"/>
              <a:buFont typeface="Arial" panose="020B0604020202020204" pitchFamily="34" charset="0"/>
              <a:buChar char="•"/>
            </a:pPr>
            <a:r>
              <a:rPr lang="en-US" sz="2000" u="sng" dirty="0">
                <a:latin typeface="Calibri" panose="020F0502020204030204" pitchFamily="34" charset="0"/>
                <a:cs typeface="Calibri" panose="020F0502020204030204" pitchFamily="34" charset="0"/>
              </a:rPr>
              <a:t>Reliance on Sensors: </a:t>
            </a:r>
            <a:r>
              <a:rPr lang="en-US" sz="2000" dirty="0">
                <a:latin typeface="Calibri" panose="020F0502020204030204" pitchFamily="34" charset="0"/>
                <a:cs typeface="Calibri" panose="020F0502020204030204" pitchFamily="34" charset="0"/>
              </a:rPr>
              <a:t>The vehicle health analysis component relies on sensors in the vehicle to collect data. If the sensors are not functioning properly or are inaccurate, the analysis may be affected.</a:t>
            </a:r>
          </a:p>
          <a:p>
            <a:pPr>
              <a:buSzPct val="150000"/>
              <a:buFont typeface="Arial" panose="020B0604020202020204" pitchFamily="34" charset="0"/>
              <a:buChar char="•"/>
            </a:pPr>
            <a:r>
              <a:rPr lang="en-US" sz="2000" u="sng" dirty="0">
                <a:latin typeface="Calibri" panose="020F0502020204030204" pitchFamily="34" charset="0"/>
                <a:cs typeface="Calibri" panose="020F0502020204030204" pitchFamily="34" charset="0"/>
              </a:rPr>
              <a:t>Limited Scope: </a:t>
            </a:r>
            <a:r>
              <a:rPr lang="en-US" sz="2000" dirty="0">
                <a:latin typeface="Calibri" panose="020F0502020204030204" pitchFamily="34" charset="0"/>
                <a:cs typeface="Calibri" panose="020F0502020204030204" pitchFamily="34" charset="0"/>
              </a:rPr>
              <a:t>The website's analysis and recommendations are limited to the information provided by the sensors and the algorithms used. There may be other factors that are not considered that could impact the health of the vehicle.</a:t>
            </a:r>
          </a:p>
          <a:p>
            <a:pPr>
              <a:buSzPct val="150000"/>
              <a:buFont typeface="Arial" panose="020B0604020202020204" pitchFamily="34" charset="0"/>
              <a:buChar char="•"/>
            </a:pPr>
            <a:r>
              <a:rPr lang="en-US" sz="2000" u="sng" dirty="0">
                <a:latin typeface="Calibri" panose="020F0502020204030204" pitchFamily="34" charset="0"/>
                <a:cs typeface="Calibri" panose="020F0502020204030204" pitchFamily="34" charset="0"/>
              </a:rPr>
              <a:t>Halt of Spare Parts Production: </a:t>
            </a:r>
            <a:r>
              <a:rPr lang="en-US" sz="2000" dirty="0">
                <a:latin typeface="Calibri" panose="020F0502020204030204" pitchFamily="34" charset="0"/>
                <a:cs typeface="Calibri" panose="020F0502020204030204" pitchFamily="34" charset="0"/>
              </a:rPr>
              <a:t>If the vehicle is of very old model or doesn't have that many sales, the manufacturer may completely halt the manufacturing of that particular vehicle model's spare parts. Thus, the customer won't be able to get the necessary part to repair his/her vehicle.</a:t>
            </a:r>
          </a:p>
          <a:p>
            <a:pPr>
              <a:buSzPct val="150000"/>
              <a:buFont typeface="Arial" panose="020B0604020202020204" pitchFamily="34" charset="0"/>
              <a:buChar char="•"/>
            </a:pPr>
            <a:r>
              <a:rPr lang="en-US" sz="2000" u="sng" dirty="0">
                <a:latin typeface="Calibri" panose="020F0502020204030204" pitchFamily="34" charset="0"/>
                <a:cs typeface="Calibri" panose="020F0502020204030204" pitchFamily="34" charset="0"/>
              </a:rPr>
              <a:t>Security Risks: </a:t>
            </a:r>
            <a:r>
              <a:rPr lang="en-US" sz="2000" dirty="0">
                <a:latin typeface="Calibri" panose="020F0502020204030204" pitchFamily="34" charset="0"/>
                <a:cs typeface="Calibri" panose="020F0502020204030204" pitchFamily="34" charset="0"/>
              </a:rPr>
              <a:t>The E-commerce component of the website involves the handling of sensitive financial information. If the website's security is compromised, this could result in financial loss for users. </a:t>
            </a:r>
            <a:endParaRPr lang="en-IN" sz="2000" dirty="0">
              <a:latin typeface="Calibri" panose="020F0502020204030204" pitchFamily="34" charset="0"/>
              <a:cs typeface="Calibri" panose="020F0502020204030204" pitchFamily="34" charset="0"/>
            </a:endParaRPr>
          </a:p>
        </p:txBody>
      </p:sp>
      <p:sp>
        <p:nvSpPr>
          <p:cNvPr id="4" name="Slide Number Placeholder 3">
            <a:extLst>
              <a:ext uri="{FF2B5EF4-FFF2-40B4-BE49-F238E27FC236}">
                <a16:creationId xmlns:a16="http://schemas.microsoft.com/office/drawing/2014/main" id="{1250C556-C44F-FF0E-4706-EA370288A021}"/>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8</a:t>
            </a:fld>
            <a:endParaRPr lang="en-US"/>
          </a:p>
        </p:txBody>
      </p:sp>
    </p:spTree>
    <p:extLst>
      <p:ext uri="{BB962C8B-B14F-4D97-AF65-F5344CB8AC3E}">
        <p14:creationId xmlns:p14="http://schemas.microsoft.com/office/powerpoint/2010/main" val="2533144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t>9</a:t>
            </a:fld>
            <a:endParaRPr lang="en-US"/>
          </a:p>
        </p:txBody>
      </p:sp>
      <p:sp>
        <p:nvSpPr>
          <p:cNvPr id="3" name="Text Box 2"/>
          <p:cNvSpPr txBox="1"/>
          <p:nvPr/>
        </p:nvSpPr>
        <p:spPr>
          <a:xfrm>
            <a:off x="432116" y="190364"/>
            <a:ext cx="8279765" cy="584775"/>
          </a:xfrm>
          <a:prstGeom prst="rect">
            <a:avLst/>
          </a:prstGeom>
          <a:noFill/>
        </p:spPr>
        <p:txBody>
          <a:bodyPr wrap="square" rtlCol="0">
            <a:spAutoFit/>
          </a:bodyPr>
          <a:lstStyle/>
          <a:p>
            <a:pPr algn="ctr"/>
            <a:r>
              <a:rPr lang="en-US" altLang="en-US" sz="3200" b="1" dirty="0">
                <a:latin typeface="+mj-lt"/>
              </a:rPr>
              <a:t>Objectives</a:t>
            </a:r>
            <a:endParaRPr lang="en-IN" altLang="en-US" sz="3200" b="1" dirty="0">
              <a:latin typeface="+mj-lt"/>
            </a:endParaRPr>
          </a:p>
        </p:txBody>
      </p:sp>
      <p:sp>
        <p:nvSpPr>
          <p:cNvPr id="4" name="Text Box 3"/>
          <p:cNvSpPr txBox="1"/>
          <p:nvPr/>
        </p:nvSpPr>
        <p:spPr>
          <a:xfrm>
            <a:off x="432115" y="1244361"/>
            <a:ext cx="8279765" cy="4031873"/>
          </a:xfrm>
          <a:prstGeom prst="rect">
            <a:avLst/>
          </a:prstGeom>
          <a:noFill/>
        </p:spPr>
        <p:txBody>
          <a:bodyPr wrap="square" rtlCol="0">
            <a:spAutoFit/>
          </a:bodyPr>
          <a:lstStyle/>
          <a:p>
            <a:pPr marL="285750" indent="-285750" algn="l">
              <a:buSzPct val="150000"/>
              <a:buFont typeface="Arial" panose="020B0604020202020204" pitchFamily="34" charset="0"/>
              <a:buChar char="•"/>
            </a:pPr>
            <a:r>
              <a:rPr lang="en-US" sz="2000" u="sng" dirty="0">
                <a:latin typeface="Calibri" panose="020F0502020204030204" pitchFamily="34" charset="0"/>
                <a:cs typeface="Calibri" panose="020F0502020204030204" pitchFamily="34" charset="0"/>
              </a:rPr>
              <a:t>Insurance Prediction:</a:t>
            </a:r>
            <a:r>
              <a:rPr lang="en-US" sz="2000" dirty="0">
                <a:latin typeface="Calibri" panose="020F0502020204030204" pitchFamily="34" charset="0"/>
                <a:cs typeface="Calibri" panose="020F0502020204030204" pitchFamily="34" charset="0"/>
              </a:rPr>
              <a:t> The website uses machine learning algorithms to predict the insurance amount, and to prevent costly repairs and breakdowns.</a:t>
            </a:r>
          </a:p>
          <a:p>
            <a:pPr marL="285750" indent="-285750" algn="l">
              <a:buSzPct val="150000"/>
              <a:buFont typeface="Arial" panose="020B0604020202020204" pitchFamily="34" charset="0"/>
              <a:buChar char="•"/>
            </a:pPr>
            <a:r>
              <a:rPr lang="en-US" sz="2000" u="sng" dirty="0">
                <a:latin typeface="Calibri" panose="020F0502020204030204" pitchFamily="34" charset="0"/>
                <a:cs typeface="Calibri" panose="020F0502020204030204" pitchFamily="34" charset="0"/>
              </a:rPr>
              <a:t>Spare Parts E-commerce:</a:t>
            </a:r>
            <a:r>
              <a:rPr lang="en-US" sz="2000" dirty="0">
                <a:latin typeface="Calibri" panose="020F0502020204030204" pitchFamily="34" charset="0"/>
                <a:cs typeface="Calibri" panose="020F0502020204030204" pitchFamily="34" charset="0"/>
              </a:rPr>
              <a:t> The website provides a secure and convenient platform for the purchase of genuine spare parts.</a:t>
            </a:r>
          </a:p>
          <a:p>
            <a:pPr marL="285750" indent="-285750" algn="l">
              <a:buSzPct val="150000"/>
              <a:buFont typeface="Arial" panose="020B0604020202020204" pitchFamily="34" charset="0"/>
              <a:buChar char="•"/>
            </a:pPr>
            <a:r>
              <a:rPr lang="en-US" sz="2000" u="sng" dirty="0">
                <a:latin typeface="Calibri" panose="020F0502020204030204" pitchFamily="34" charset="0"/>
                <a:cs typeface="Calibri" panose="020F0502020204030204" pitchFamily="34" charset="0"/>
              </a:rPr>
              <a:t>User-Friendly Interface:</a:t>
            </a:r>
            <a:r>
              <a:rPr lang="en-US" sz="2000" dirty="0">
                <a:latin typeface="Calibri" panose="020F0502020204030204" pitchFamily="34" charset="0"/>
                <a:cs typeface="Calibri" panose="020F0502020204030204" pitchFamily="34" charset="0"/>
              </a:rPr>
              <a:t> The website aims to provide a user-friendly interface, which is easy to navigate and use.</a:t>
            </a:r>
          </a:p>
          <a:p>
            <a:pPr marL="285750" indent="-285750" algn="l">
              <a:buSzPct val="150000"/>
              <a:buFont typeface="Arial" panose="020B0604020202020204" pitchFamily="34" charset="0"/>
              <a:buChar char="•"/>
            </a:pPr>
            <a:r>
              <a:rPr lang="en-US" sz="2000" u="sng" dirty="0">
                <a:latin typeface="Calibri" panose="020F0502020204030204" pitchFamily="34" charset="0"/>
                <a:cs typeface="Calibri" panose="020F0502020204030204" pitchFamily="34" charset="0"/>
              </a:rPr>
              <a:t>Performance and Reliability:</a:t>
            </a:r>
            <a:r>
              <a:rPr lang="en-US" sz="2000" dirty="0">
                <a:latin typeface="Calibri" panose="020F0502020204030204" pitchFamily="34" charset="0"/>
                <a:cs typeface="Calibri" panose="020F0502020204030204" pitchFamily="34" charset="0"/>
              </a:rPr>
              <a:t> The website aims to provide high performance and reliability, ensuring that users can access and use the website without any downtime or technical issues.</a:t>
            </a:r>
          </a:p>
          <a:p>
            <a:pPr marL="285750" indent="-285750" algn="l">
              <a:buSzPct val="150000"/>
              <a:buFont typeface="Arial" panose="020B0604020202020204" pitchFamily="34" charset="0"/>
              <a:buChar char="•"/>
            </a:pPr>
            <a:r>
              <a:rPr lang="en-US" sz="2000" u="sng" dirty="0">
                <a:latin typeface="Calibri" panose="020F0502020204030204" pitchFamily="34" charset="0"/>
                <a:cs typeface="Calibri" panose="020F0502020204030204" pitchFamily="34" charset="0"/>
              </a:rPr>
              <a:t>Security:</a:t>
            </a:r>
            <a:r>
              <a:rPr lang="en-US" sz="2000" dirty="0">
                <a:latin typeface="Calibri" panose="020F0502020204030204" pitchFamily="34" charset="0"/>
                <a:cs typeface="Calibri" panose="020F0502020204030204" pitchFamily="34" charset="0"/>
              </a:rPr>
              <a:t> The website aims to provide a secure platform for transactions and user data, protecting users from any potential security risks.</a:t>
            </a:r>
          </a:p>
          <a:p>
            <a:endParaRPr lang="en-IN" altLang="en-US" sz="16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1718</TotalTime>
  <Words>1908</Words>
  <Application>Microsoft Office PowerPoint</Application>
  <PresentationFormat>On-screen Show (4:3)</PresentationFormat>
  <Paragraphs>136</Paragraphs>
  <Slides>25</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Calibri Light</vt:lpstr>
      <vt:lpstr>Söhne</vt:lpstr>
      <vt:lpstr>Tahoma</vt:lpstr>
      <vt:lpstr>Office Theme</vt:lpstr>
      <vt:lpstr>Vehicle Health Analysis and Spare Parts E-Commerce</vt:lpstr>
      <vt:lpstr>Table of Contents</vt:lpstr>
      <vt:lpstr>Abstract</vt:lpstr>
      <vt:lpstr> Introduction</vt:lpstr>
      <vt:lpstr>PowerPoint Presentation</vt:lpstr>
      <vt:lpstr>PowerPoint Presentation</vt:lpstr>
      <vt:lpstr>PowerPoint Presentation</vt:lpstr>
      <vt:lpstr>Problems in Existing Systems</vt:lpstr>
      <vt:lpstr>PowerPoint Presentation</vt:lpstr>
      <vt:lpstr>Innovation in Project</vt:lpstr>
      <vt:lpstr>Proposed System</vt:lpstr>
      <vt:lpstr>Architecture Diagram</vt:lpstr>
      <vt:lpstr>Proposed Modules and their Algorithm Description</vt:lpstr>
      <vt:lpstr>PowerPoint Presentation</vt:lpstr>
      <vt:lpstr>UML Diagrams</vt:lpstr>
      <vt:lpstr>PowerPoint Presentation</vt:lpstr>
      <vt:lpstr>PowerPoint Presentation</vt:lpstr>
      <vt:lpstr>Testing /Initial Result</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&lt;Title of Project&gt;</dc:title>
  <dc:creator>Kevin</dc:creator>
  <cp:lastModifiedBy>Yuvraj Singh</cp:lastModifiedBy>
  <cp:revision>54</cp:revision>
  <dcterms:created xsi:type="dcterms:W3CDTF">2020-05-13T07:00:00Z</dcterms:created>
  <dcterms:modified xsi:type="dcterms:W3CDTF">2023-05-03T06:24:58Z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37D99CB87CCD4DDDB3B67FDECD33C2FE</vt:lpwstr>
  </property>
  <property fmtid="{D5CDD505-2E9C-101B-9397-08002B2CF9AE}" pid="3" name="KSOProductBuildVer">
    <vt:lpwstr>1033-11.2.0.11341</vt:lpwstr>
  </property>
</Properties>
</file>