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5"/>
  </p:notesMasterIdLst>
  <p:sldIdLst>
    <p:sldId id="256" r:id="rId2"/>
    <p:sldId id="257" r:id="rId3"/>
    <p:sldId id="258" r:id="rId4"/>
    <p:sldId id="259" r:id="rId5"/>
    <p:sldId id="260" r:id="rId6"/>
    <p:sldId id="264" r:id="rId7"/>
    <p:sldId id="274" r:id="rId8"/>
    <p:sldId id="262" r:id="rId9"/>
    <p:sldId id="263" r:id="rId10"/>
    <p:sldId id="265" r:id="rId11"/>
    <p:sldId id="268" r:id="rId12"/>
    <p:sldId id="269" r:id="rId13"/>
    <p:sldId id="267" r:id="rId14"/>
    <p:sldId id="275" r:id="rId15"/>
    <p:sldId id="261" r:id="rId16"/>
    <p:sldId id="276" r:id="rId17"/>
    <p:sldId id="277" r:id="rId18"/>
    <p:sldId id="270" r:id="rId19"/>
    <p:sldId id="278" r:id="rId20"/>
    <p:sldId id="279" r:id="rId21"/>
    <p:sldId id="28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399" autoAdjust="0"/>
  </p:normalViewPr>
  <p:slideViewPr>
    <p:cSldViewPr showGuides="1">
      <p:cViewPr varScale="1">
        <p:scale>
          <a:sx n="87" d="100"/>
          <a:sy n="87" d="100"/>
        </p:scale>
        <p:origin x="1760"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3</a:t>
            </a:fld>
            <a:endParaRPr lang="en-IN"/>
          </a:p>
        </p:txBody>
      </p:sp>
    </p:spTree>
    <p:extLst>
      <p:ext uri="{BB962C8B-B14F-4D97-AF65-F5344CB8AC3E}">
        <p14:creationId xmlns:p14="http://schemas.microsoft.com/office/powerpoint/2010/main" val="319631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18</a:t>
            </a:fld>
            <a:endParaRPr lang="en-IN"/>
          </a:p>
        </p:txBody>
      </p:sp>
    </p:spTree>
    <p:extLst>
      <p:ext uri="{BB962C8B-B14F-4D97-AF65-F5344CB8AC3E}">
        <p14:creationId xmlns:p14="http://schemas.microsoft.com/office/powerpoint/2010/main" val="82410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20</a:t>
            </a:fld>
            <a:endParaRPr lang="en-IN"/>
          </a:p>
        </p:txBody>
      </p:sp>
    </p:spTree>
    <p:extLst>
      <p:ext uri="{BB962C8B-B14F-4D97-AF65-F5344CB8AC3E}">
        <p14:creationId xmlns:p14="http://schemas.microsoft.com/office/powerpoint/2010/main" val="291944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22</a:t>
            </a:fld>
            <a:endParaRPr lang="en-IN"/>
          </a:p>
        </p:txBody>
      </p:sp>
    </p:spTree>
    <p:extLst>
      <p:ext uri="{BB962C8B-B14F-4D97-AF65-F5344CB8AC3E}">
        <p14:creationId xmlns:p14="http://schemas.microsoft.com/office/powerpoint/2010/main" val="3095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0F17-7D29-3939-CAE1-90DC2998EA87}"/>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IN"/>
          </a:p>
        </p:txBody>
      </p:sp>
      <p:sp>
        <p:nvSpPr>
          <p:cNvPr id="3" name="Subtitle 2">
            <a:extLst>
              <a:ext uri="{FF2B5EF4-FFF2-40B4-BE49-F238E27FC236}">
                <a16:creationId xmlns:a16="http://schemas.microsoft.com/office/drawing/2014/main" id="{A4735E8D-0C18-683D-4D53-52DAB1ED999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72491B43-0E87-CD51-183E-FA1C8C839FFB}"/>
              </a:ext>
            </a:extLst>
          </p:cNvPr>
          <p:cNvSpPr>
            <a:spLocks noGrp="1"/>
          </p:cNvSpPr>
          <p:nvPr>
            <p:ph type="dt" sz="half" idx="10"/>
          </p:nvPr>
        </p:nvSpPr>
        <p:spPr/>
        <p:txBody>
          <a:bodyPr/>
          <a:lstStyle/>
          <a:p>
            <a:fld id="{D40AF957-720A-46D1-B6D8-31AC93EC341D}" type="datetime1">
              <a:rPr lang="en-US" smtClean="0"/>
              <a:t>5/3/2023</a:t>
            </a:fld>
            <a:endParaRPr lang="en-US"/>
          </a:p>
        </p:txBody>
      </p:sp>
      <p:sp>
        <p:nvSpPr>
          <p:cNvPr id="5" name="Footer Placeholder 4">
            <a:extLst>
              <a:ext uri="{FF2B5EF4-FFF2-40B4-BE49-F238E27FC236}">
                <a16:creationId xmlns:a16="http://schemas.microsoft.com/office/drawing/2014/main" id="{40D1622A-FAA5-94B5-6DCA-86ECD1FF4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49816-D72B-301B-3998-11D17E0FB167}"/>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21400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3CF2-E231-9A03-391A-EF0012FCEFC9}"/>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A4C122C0-AF92-DF8A-9780-3B27BAD3E2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777F43A-43A8-9FB8-913B-9515B7FEBA16}"/>
              </a:ext>
            </a:extLst>
          </p:cNvPr>
          <p:cNvSpPr>
            <a:spLocks noGrp="1"/>
          </p:cNvSpPr>
          <p:nvPr>
            <p:ph type="dt" sz="half" idx="10"/>
          </p:nvPr>
        </p:nvSpPr>
        <p:spPr/>
        <p:txBody>
          <a:bodyPr/>
          <a:lstStyle/>
          <a:p>
            <a:fld id="{699B6533-E4AD-4987-BA5C-C562A70477DA}" type="datetime1">
              <a:rPr lang="en-US" smtClean="0"/>
              <a:t>5/3/2023</a:t>
            </a:fld>
            <a:endParaRPr lang="en-US"/>
          </a:p>
        </p:txBody>
      </p:sp>
      <p:sp>
        <p:nvSpPr>
          <p:cNvPr id="5" name="Footer Placeholder 4">
            <a:extLst>
              <a:ext uri="{FF2B5EF4-FFF2-40B4-BE49-F238E27FC236}">
                <a16:creationId xmlns:a16="http://schemas.microsoft.com/office/drawing/2014/main" id="{60FC165C-2443-53F3-20BF-B0F221059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95417-E9AA-1421-80FA-7A62C9770226}"/>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2129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0B04A-3119-5F38-4BE2-8F38FF918BC9}"/>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0302DED-C504-B708-E287-0A3B22CD803F}"/>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F9475B0-B99B-63A7-64F0-77C3B1817CD9}"/>
              </a:ext>
            </a:extLst>
          </p:cNvPr>
          <p:cNvSpPr>
            <a:spLocks noGrp="1"/>
          </p:cNvSpPr>
          <p:nvPr>
            <p:ph type="dt" sz="half" idx="10"/>
          </p:nvPr>
        </p:nvSpPr>
        <p:spPr/>
        <p:txBody>
          <a:bodyPr/>
          <a:lstStyle/>
          <a:p>
            <a:fld id="{2822EC05-2B36-45F6-9AF7-896873FAF4EC}" type="datetime1">
              <a:rPr lang="en-US" smtClean="0"/>
              <a:t>5/3/2023</a:t>
            </a:fld>
            <a:endParaRPr lang="en-US"/>
          </a:p>
        </p:txBody>
      </p:sp>
      <p:sp>
        <p:nvSpPr>
          <p:cNvPr id="5" name="Footer Placeholder 4">
            <a:extLst>
              <a:ext uri="{FF2B5EF4-FFF2-40B4-BE49-F238E27FC236}">
                <a16:creationId xmlns:a16="http://schemas.microsoft.com/office/drawing/2014/main" id="{1D7CC41A-B937-F97A-D5FE-055C8B0BD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E5840-0C76-4DE6-EBC8-937AF53647E6}"/>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08048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5080-7524-CD24-BA2B-9A1EE705E70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3C71933A-AF6D-F76F-213C-3394E32896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17C4149-0512-7087-BA7B-9F139029417B}"/>
              </a:ext>
            </a:extLst>
          </p:cNvPr>
          <p:cNvSpPr>
            <a:spLocks noGrp="1"/>
          </p:cNvSpPr>
          <p:nvPr>
            <p:ph type="dt" sz="half" idx="10"/>
          </p:nvPr>
        </p:nvSpPr>
        <p:spPr/>
        <p:txBody>
          <a:bodyPr/>
          <a:lstStyle/>
          <a:p>
            <a:fld id="{ABD8F6B8-6CCD-44CC-8EC5-043D277CA19F}" type="datetime1">
              <a:rPr lang="en-US" smtClean="0"/>
              <a:t>5/3/2023</a:t>
            </a:fld>
            <a:endParaRPr lang="en-US"/>
          </a:p>
        </p:txBody>
      </p:sp>
      <p:sp>
        <p:nvSpPr>
          <p:cNvPr id="5" name="Footer Placeholder 4">
            <a:extLst>
              <a:ext uri="{FF2B5EF4-FFF2-40B4-BE49-F238E27FC236}">
                <a16:creationId xmlns:a16="http://schemas.microsoft.com/office/drawing/2014/main" id="{494A1810-63E7-B5F5-9428-EF8756E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CB617-2598-A04C-AD60-B860B924DE2B}"/>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91507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455B-9221-2D39-8D8E-0AF6F5B52441}"/>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5AD38AE-CF30-F7B9-B9B3-8955FC545C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3370414-883B-431A-A14B-1BF4BC2AEB32}"/>
              </a:ext>
            </a:extLst>
          </p:cNvPr>
          <p:cNvSpPr>
            <a:spLocks noGrp="1"/>
          </p:cNvSpPr>
          <p:nvPr>
            <p:ph type="dt" sz="half" idx="10"/>
          </p:nvPr>
        </p:nvSpPr>
        <p:spPr/>
        <p:txBody>
          <a:bodyPr/>
          <a:lstStyle/>
          <a:p>
            <a:fld id="{758FC587-0215-4971-ABD6-A9B296FADFC5}" type="datetime1">
              <a:rPr lang="en-US" smtClean="0"/>
              <a:t>5/3/2023</a:t>
            </a:fld>
            <a:endParaRPr lang="en-US"/>
          </a:p>
        </p:txBody>
      </p:sp>
      <p:sp>
        <p:nvSpPr>
          <p:cNvPr id="5" name="Footer Placeholder 4">
            <a:extLst>
              <a:ext uri="{FF2B5EF4-FFF2-40B4-BE49-F238E27FC236}">
                <a16:creationId xmlns:a16="http://schemas.microsoft.com/office/drawing/2014/main" id="{8BE5630F-C875-F664-A9C3-F1030C6DB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0CF1F-CE69-C853-E4D7-CC4DF6509D2F}"/>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42002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CEE1-95B5-E3E5-BCAD-BF8F4D67187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8443661-A0C4-4CBB-381E-E72D09BB6E9C}"/>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905AFE9D-D2ED-3AB8-7108-ACF673F59B0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AB5E9A57-8B1C-CEFE-1485-528DCC2491B6}"/>
              </a:ext>
            </a:extLst>
          </p:cNvPr>
          <p:cNvSpPr>
            <a:spLocks noGrp="1"/>
          </p:cNvSpPr>
          <p:nvPr>
            <p:ph type="dt" sz="half" idx="10"/>
          </p:nvPr>
        </p:nvSpPr>
        <p:spPr/>
        <p:txBody>
          <a:bodyPr/>
          <a:lstStyle/>
          <a:p>
            <a:fld id="{5BAFC3C5-6506-4004-90C8-853C8000AD4F}" type="datetime1">
              <a:rPr lang="en-US" smtClean="0"/>
              <a:t>5/3/2023</a:t>
            </a:fld>
            <a:endParaRPr lang="en-US"/>
          </a:p>
        </p:txBody>
      </p:sp>
      <p:sp>
        <p:nvSpPr>
          <p:cNvPr id="6" name="Footer Placeholder 5">
            <a:extLst>
              <a:ext uri="{FF2B5EF4-FFF2-40B4-BE49-F238E27FC236}">
                <a16:creationId xmlns:a16="http://schemas.microsoft.com/office/drawing/2014/main" id="{C31C01AD-B965-3561-0328-DF63B9765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2999C-C85F-8C91-C92D-CF71ED44D7FB}"/>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6235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7FBA-300E-A843-41E4-ECD59E544DEF}"/>
              </a:ext>
            </a:extLst>
          </p:cNvPr>
          <p:cNvSpPr>
            <a:spLocks noGrp="1"/>
          </p:cNvSpPr>
          <p:nvPr>
            <p:ph type="title"/>
          </p:nvPr>
        </p:nvSpPr>
        <p:spPr>
          <a:xfrm>
            <a:off x="629841" y="365126"/>
            <a:ext cx="78867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717AF20-EF81-BF8D-CD3C-DCB347FBEAA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E4E2B755-E62B-C3E3-088A-6E88DE54FC71}"/>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8C6D7D3-C256-D82E-B7E4-51F20BE9E79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315021A1-F394-D1BD-B161-B7831E0FE2FE}"/>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91BB272C-50A0-612D-E6E6-51AC59BA83CF}"/>
              </a:ext>
            </a:extLst>
          </p:cNvPr>
          <p:cNvSpPr>
            <a:spLocks noGrp="1"/>
          </p:cNvSpPr>
          <p:nvPr>
            <p:ph type="dt" sz="half" idx="10"/>
          </p:nvPr>
        </p:nvSpPr>
        <p:spPr/>
        <p:txBody>
          <a:bodyPr/>
          <a:lstStyle/>
          <a:p>
            <a:fld id="{350F0B86-2AD8-4CE1-A8F3-B9AA024661FF}" type="datetime1">
              <a:rPr lang="en-US" smtClean="0"/>
              <a:t>5/3/2023</a:t>
            </a:fld>
            <a:endParaRPr lang="en-US"/>
          </a:p>
        </p:txBody>
      </p:sp>
      <p:sp>
        <p:nvSpPr>
          <p:cNvPr id="8" name="Footer Placeholder 7">
            <a:extLst>
              <a:ext uri="{FF2B5EF4-FFF2-40B4-BE49-F238E27FC236}">
                <a16:creationId xmlns:a16="http://schemas.microsoft.com/office/drawing/2014/main" id="{B4448A16-B4E5-F321-6EC0-1433CD40A1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93C287-D425-EB45-5A27-1A06F29E8354}"/>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38584730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666-56AA-92F5-DD62-C1364B96EF5B}"/>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A5EF909D-6704-B026-436D-6854FCDD2E6F}"/>
              </a:ext>
            </a:extLst>
          </p:cNvPr>
          <p:cNvSpPr>
            <a:spLocks noGrp="1"/>
          </p:cNvSpPr>
          <p:nvPr>
            <p:ph type="dt" sz="half" idx="10"/>
          </p:nvPr>
        </p:nvSpPr>
        <p:spPr/>
        <p:txBody>
          <a:bodyPr/>
          <a:lstStyle/>
          <a:p>
            <a:fld id="{1C612C21-DE4D-4A8B-8566-F6FBC2D841AB}" type="datetime1">
              <a:rPr lang="en-US" smtClean="0"/>
              <a:t>5/3/2023</a:t>
            </a:fld>
            <a:endParaRPr lang="en-US"/>
          </a:p>
        </p:txBody>
      </p:sp>
      <p:sp>
        <p:nvSpPr>
          <p:cNvPr id="4" name="Footer Placeholder 3">
            <a:extLst>
              <a:ext uri="{FF2B5EF4-FFF2-40B4-BE49-F238E27FC236}">
                <a16:creationId xmlns:a16="http://schemas.microsoft.com/office/drawing/2014/main" id="{0FA45F8B-9937-D2B6-9B2C-2F34701B9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02177-3D32-849E-8BFC-A2595B4C38DF}"/>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77951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868EA-9772-51C8-6F77-3BDAD0D5C6F6}"/>
              </a:ext>
            </a:extLst>
          </p:cNvPr>
          <p:cNvSpPr>
            <a:spLocks noGrp="1"/>
          </p:cNvSpPr>
          <p:nvPr>
            <p:ph type="dt" sz="half" idx="10"/>
          </p:nvPr>
        </p:nvSpPr>
        <p:spPr/>
        <p:txBody>
          <a:bodyPr/>
          <a:lstStyle/>
          <a:p>
            <a:fld id="{58744A39-B939-4A3A-981F-04E9BB681A6E}" type="datetime1">
              <a:rPr lang="en-US" smtClean="0"/>
              <a:t>5/3/2023</a:t>
            </a:fld>
            <a:endParaRPr lang="en-US"/>
          </a:p>
        </p:txBody>
      </p:sp>
      <p:sp>
        <p:nvSpPr>
          <p:cNvPr id="3" name="Footer Placeholder 2">
            <a:extLst>
              <a:ext uri="{FF2B5EF4-FFF2-40B4-BE49-F238E27FC236}">
                <a16:creationId xmlns:a16="http://schemas.microsoft.com/office/drawing/2014/main" id="{4979868C-FAA9-5EF1-DE3D-3712AAF6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3B49F1-4BD9-A8BE-7F38-175254B76AB8}"/>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92270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701-4D0B-F3B9-909A-3FE0D8D2B6FD}"/>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C32D014D-AC06-2CFC-9C39-BEAE2AE2E2F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B987FCB6-419D-99B2-1CBF-315FD6199DB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D891DB1-42B2-0D3A-35F1-689724191472}"/>
              </a:ext>
            </a:extLst>
          </p:cNvPr>
          <p:cNvSpPr>
            <a:spLocks noGrp="1"/>
          </p:cNvSpPr>
          <p:nvPr>
            <p:ph type="dt" sz="half" idx="10"/>
          </p:nvPr>
        </p:nvSpPr>
        <p:spPr/>
        <p:txBody>
          <a:bodyPr/>
          <a:lstStyle/>
          <a:p>
            <a:fld id="{418973B6-0314-4191-A59B-B5946D6514BF}" type="datetime1">
              <a:rPr lang="en-US" smtClean="0"/>
              <a:t>5/3/2023</a:t>
            </a:fld>
            <a:endParaRPr lang="en-US"/>
          </a:p>
        </p:txBody>
      </p:sp>
      <p:sp>
        <p:nvSpPr>
          <p:cNvPr id="6" name="Footer Placeholder 5">
            <a:extLst>
              <a:ext uri="{FF2B5EF4-FFF2-40B4-BE49-F238E27FC236}">
                <a16:creationId xmlns:a16="http://schemas.microsoft.com/office/drawing/2014/main" id="{681828BE-BBFC-F9B8-F656-88AF7718D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5CA7C-5ECD-93B2-9737-F24A8222C1D9}"/>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098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6482-A361-2061-9001-FE6E63C7145D}"/>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28F860B0-4581-66A6-3B85-A3A41BEBD0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5D085D5-DAC7-DD9C-C762-AC718451FB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DE3524E7-28E6-ADC6-BCDA-6EC967251D5D}"/>
              </a:ext>
            </a:extLst>
          </p:cNvPr>
          <p:cNvSpPr>
            <a:spLocks noGrp="1"/>
          </p:cNvSpPr>
          <p:nvPr>
            <p:ph type="dt" sz="half" idx="10"/>
          </p:nvPr>
        </p:nvSpPr>
        <p:spPr/>
        <p:txBody>
          <a:bodyPr/>
          <a:lstStyle/>
          <a:p>
            <a:fld id="{C7226270-A361-43A7-B7D5-A941C3B6F275}" type="datetime1">
              <a:rPr lang="en-US" smtClean="0"/>
              <a:t>5/3/2023</a:t>
            </a:fld>
            <a:endParaRPr lang="en-US"/>
          </a:p>
        </p:txBody>
      </p:sp>
      <p:sp>
        <p:nvSpPr>
          <p:cNvPr id="6" name="Footer Placeholder 5">
            <a:extLst>
              <a:ext uri="{FF2B5EF4-FFF2-40B4-BE49-F238E27FC236}">
                <a16:creationId xmlns:a16="http://schemas.microsoft.com/office/drawing/2014/main" id="{A3AC198D-67F0-9E49-5D68-EE041DF516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D27507-75BE-60A8-714F-C2E9C2E3575A}"/>
              </a:ext>
            </a:extLst>
          </p:cNvPr>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24716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07569-9588-1BD2-96A8-DCF406E8A0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C6983A6-1A80-B8BF-35DA-1DBF9444336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03EA2AE-B2FA-1E54-AC83-66B7E6183A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0F0B86-2AD8-4CE1-A8F3-B9AA024661FF}" type="datetime1">
              <a:rPr lang="en-US" smtClean="0"/>
              <a:t>5/3/2023</a:t>
            </a:fld>
            <a:endParaRPr lang="en-US"/>
          </a:p>
        </p:txBody>
      </p:sp>
      <p:sp>
        <p:nvSpPr>
          <p:cNvPr id="5" name="Footer Placeholder 4">
            <a:extLst>
              <a:ext uri="{FF2B5EF4-FFF2-40B4-BE49-F238E27FC236}">
                <a16:creationId xmlns:a16="http://schemas.microsoft.com/office/drawing/2014/main" id="{E44C1F1A-BF70-3569-281C-8B92707B5D5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408ED-3A17-2462-963C-CD77D2E692E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18031726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fif"/></Relationships>
</file>

<file path=ppt/slides/_rels/slide21.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0" y="2528019"/>
            <a:ext cx="8305800" cy="1538058"/>
          </a:xfrm>
        </p:spPr>
        <p:txBody>
          <a:bodyPr>
            <a:normAutofit fontScale="90000"/>
          </a:bodyPr>
          <a:lstStyle/>
          <a:p>
            <a:r>
              <a:rPr lang="en-IN" sz="5400" dirty="0">
                <a:solidFill>
                  <a:schemeClr val="tx1"/>
                </a:solidFill>
              </a:rPr>
              <a:t>Vehicle Health Analysis and Spare Parts E-Commerce</a:t>
            </a:r>
            <a:endParaRPr lang="en-US" sz="5400" dirty="0"/>
          </a:p>
        </p:txBody>
      </p:sp>
      <p:sp>
        <p:nvSpPr>
          <p:cNvPr id="7" name="Subtitle 6"/>
          <p:cNvSpPr>
            <a:spLocks noGrp="1"/>
          </p:cNvSpPr>
          <p:nvPr>
            <p:ph type="subTitle" idx="1"/>
          </p:nvPr>
        </p:nvSpPr>
        <p:spPr>
          <a:xfrm>
            <a:off x="1143000" y="4560650"/>
            <a:ext cx="3429000" cy="1470543"/>
          </a:xfrm>
        </p:spPr>
        <p:txBody>
          <a:bodyPr>
            <a:noAutofit/>
          </a:bodyPr>
          <a:lstStyle/>
          <a:p>
            <a:pPr marL="0" lvl="0" indent="0" rtl="0">
              <a:spcBef>
                <a:spcPts val="0"/>
              </a:spcBef>
              <a:spcAft>
                <a:spcPts val="0"/>
              </a:spcAft>
              <a:buClr>
                <a:srgbClr val="888888"/>
              </a:buClr>
              <a:buSzPct val="100000"/>
              <a:buNone/>
            </a:pPr>
            <a:r>
              <a:rPr lang="en-US" altLang="en-US" sz="1600" dirty="0">
                <a:solidFill>
                  <a:schemeClr val="tx1"/>
                </a:solidFill>
              </a:rPr>
              <a:t>RA1911027010058</a:t>
            </a:r>
            <a:endParaRPr lang="en-US" sz="1600" dirty="0">
              <a:solidFill>
                <a:schemeClr val="tx1"/>
              </a:solidFill>
            </a:endParaRPr>
          </a:p>
          <a:p>
            <a:pPr marL="0" indent="0">
              <a:spcBef>
                <a:spcPts val="590"/>
              </a:spcBef>
              <a:buSzPct val="100000"/>
            </a:pPr>
            <a:r>
              <a:rPr lang="en-US" altLang="en-US" sz="1600" dirty="0">
                <a:solidFill>
                  <a:schemeClr val="tx1"/>
                </a:solidFill>
              </a:rPr>
              <a:t>YUVRAJ SINGH CHAUHAN</a:t>
            </a:r>
            <a:endParaRPr lang="en-US" sz="1600" dirty="0">
              <a:solidFill>
                <a:schemeClr val="tx1"/>
              </a:solidFill>
            </a:endParaRPr>
          </a:p>
          <a:p>
            <a:pPr marL="0" lvl="0" indent="0" algn="ctr" rtl="0">
              <a:spcBef>
                <a:spcPts val="590"/>
              </a:spcBef>
              <a:spcAft>
                <a:spcPts val="0"/>
              </a:spcAft>
              <a:buClr>
                <a:srgbClr val="888888"/>
              </a:buClr>
              <a:buSzPct val="100000"/>
              <a:buNone/>
            </a:pPr>
            <a:endParaRPr lang="en-US" sz="1600" dirty="0">
              <a:solidFill>
                <a:schemeClr val="tx1"/>
              </a:solidFill>
            </a:endParaRPr>
          </a:p>
          <a:p>
            <a:pPr marL="0" lvl="0" indent="0" rtl="0">
              <a:spcBef>
                <a:spcPts val="590"/>
              </a:spcBef>
              <a:spcAft>
                <a:spcPts val="0"/>
              </a:spcAft>
              <a:buClr>
                <a:srgbClr val="888888"/>
              </a:buClr>
              <a:buSzPct val="100000"/>
              <a:buNone/>
            </a:pPr>
            <a:r>
              <a:rPr lang="en-US" altLang="en-US" sz="1600" dirty="0">
                <a:solidFill>
                  <a:schemeClr val="tx1"/>
                </a:solidFill>
              </a:rPr>
              <a:t>RA1911027010007</a:t>
            </a:r>
            <a:endParaRPr lang="en-US" sz="1600" dirty="0">
              <a:solidFill>
                <a:schemeClr val="tx1"/>
              </a:solidFill>
            </a:endParaRPr>
          </a:p>
          <a:p>
            <a:pPr marL="0" lvl="0" indent="0">
              <a:spcBef>
                <a:spcPts val="590"/>
              </a:spcBef>
              <a:buSzPct val="100000"/>
            </a:pPr>
            <a:r>
              <a:rPr lang="en-US" altLang="en-US" sz="1600" dirty="0">
                <a:solidFill>
                  <a:schemeClr val="tx1"/>
                </a:solidFill>
              </a:rPr>
              <a:t>AVINASH REDDY VASIPALLI</a:t>
            </a:r>
          </a:p>
        </p:txBody>
      </p:sp>
      <p:pic>
        <p:nvPicPr>
          <p:cNvPr id="8" name="image2.jpeg"/>
          <p:cNvPicPr/>
          <p:nvPr/>
        </p:nvPicPr>
        <p:blipFill>
          <a:blip r:embed="rId2"/>
          <a:srcRect/>
          <a:stretch>
            <a:fillRect/>
          </a:stretch>
        </p:blipFill>
        <p:spPr bwMode="auto">
          <a:xfrm>
            <a:off x="198120" y="208063"/>
            <a:ext cx="2268220" cy="979525"/>
          </a:xfrm>
          <a:prstGeom prst="rect">
            <a:avLst/>
          </a:prstGeom>
          <a:noFill/>
          <a:ln w="9525">
            <a:noFill/>
            <a:miter lim="800000"/>
            <a:headEnd/>
            <a:tailEnd/>
          </a:ln>
        </p:spPr>
      </p:pic>
      <p:sp>
        <p:nvSpPr>
          <p:cNvPr id="9" name="Rectangle 8"/>
          <p:cNvSpPr/>
          <p:nvPr/>
        </p:nvSpPr>
        <p:spPr>
          <a:xfrm>
            <a:off x="2466340" y="300335"/>
            <a:ext cx="66929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905000" y="1859058"/>
            <a:ext cx="6019800" cy="369332"/>
          </a:xfrm>
          <a:prstGeom prst="rect">
            <a:avLst/>
          </a:prstGeom>
          <a:noFill/>
        </p:spPr>
        <p:txBody>
          <a:bodyPr wrap="square" rtlCol="0">
            <a:spAutoFit/>
          </a:bodyPr>
          <a:lstStyle/>
          <a:p>
            <a:pPr algn="ctr"/>
            <a:r>
              <a:rPr lang="en-US" b="1" i="0" dirty="0">
                <a:effectLst/>
                <a:latin typeface="Google Sans"/>
              </a:rPr>
              <a:t>18CSP109L- MAJOR PROJECT</a:t>
            </a:r>
          </a:p>
        </p:txBody>
      </p:sp>
      <p:sp>
        <p:nvSpPr>
          <p:cNvPr id="4" name="TextBox 3">
            <a:extLst>
              <a:ext uri="{FF2B5EF4-FFF2-40B4-BE49-F238E27FC236}">
                <a16:creationId xmlns:a16="http://schemas.microsoft.com/office/drawing/2014/main" id="{40F73CAC-367B-6D7A-507B-0965F9D25CE9}"/>
              </a:ext>
            </a:extLst>
          </p:cNvPr>
          <p:cNvSpPr txBox="1"/>
          <p:nvPr/>
        </p:nvSpPr>
        <p:spPr>
          <a:xfrm>
            <a:off x="4892488" y="4494868"/>
            <a:ext cx="3663696" cy="1602105"/>
          </a:xfrm>
          <a:prstGeom prst="rect">
            <a:avLst/>
          </a:prstGeom>
          <a:noFill/>
        </p:spPr>
        <p:txBody>
          <a:bodyPr wrap="square">
            <a:spAutoFit/>
          </a:bodyPr>
          <a:lstStyle/>
          <a:p>
            <a:pPr marL="0" indent="0" algn="r">
              <a:lnSpc>
                <a:spcPct val="170000"/>
              </a:lnSpc>
              <a:spcBef>
                <a:spcPts val="590"/>
              </a:spcBef>
              <a:buSzPct val="100000"/>
            </a:pPr>
            <a:r>
              <a:rPr lang="en-US" b="1" dirty="0">
                <a:solidFill>
                  <a:schemeClr val="tx1"/>
                </a:solidFill>
              </a:rPr>
              <a:t>Guide name: </a:t>
            </a:r>
            <a:r>
              <a:rPr lang="en-IN" altLang="en-US" b="1" dirty="0">
                <a:solidFill>
                  <a:schemeClr val="tx1"/>
                </a:solidFill>
              </a:rPr>
              <a:t> </a:t>
            </a:r>
            <a:r>
              <a:rPr lang="en-IN" altLang="en-US" b="1">
                <a:solidFill>
                  <a:schemeClr val="tx1"/>
                </a:solidFill>
              </a:rPr>
              <a:t>Dr. T</a:t>
            </a:r>
            <a:r>
              <a:rPr lang="en-IN" altLang="en-US" b="1" dirty="0">
                <a:solidFill>
                  <a:schemeClr val="tx1"/>
                </a:solidFill>
              </a:rPr>
              <a:t>. KARTHICK</a:t>
            </a:r>
            <a:endParaRPr lang="en-US" b="1" dirty="0">
              <a:solidFill>
                <a:schemeClr val="tx1"/>
              </a:solidFill>
            </a:endParaRPr>
          </a:p>
          <a:p>
            <a:pPr marL="0" indent="0" algn="r">
              <a:lnSpc>
                <a:spcPct val="170000"/>
              </a:lnSpc>
              <a:spcBef>
                <a:spcPts val="590"/>
              </a:spcBef>
              <a:buSzPct val="100000"/>
            </a:pPr>
            <a:r>
              <a:rPr lang="en-US" b="1" dirty="0">
                <a:solidFill>
                  <a:schemeClr val="tx1"/>
                </a:solidFill>
              </a:rPr>
              <a:t>Designation:</a:t>
            </a:r>
            <a:r>
              <a:rPr lang="en-IN" altLang="en-US" b="1" dirty="0">
                <a:solidFill>
                  <a:schemeClr val="tx1"/>
                </a:solidFill>
              </a:rPr>
              <a:t> Assistant Professor</a:t>
            </a:r>
          </a:p>
          <a:p>
            <a:pPr marL="0" indent="0" algn="r">
              <a:lnSpc>
                <a:spcPct val="170000"/>
              </a:lnSpc>
              <a:spcBef>
                <a:spcPts val="590"/>
              </a:spcBef>
              <a:buSzPct val="100000"/>
            </a:pPr>
            <a:r>
              <a:rPr lang="en-US" b="1" dirty="0">
                <a:solidFill>
                  <a:schemeClr val="tx1"/>
                </a:solidFill>
              </a:rPr>
              <a:t>Department:</a:t>
            </a:r>
            <a:r>
              <a:rPr lang="en-IN" altLang="en-US" b="1" dirty="0">
                <a:solidFill>
                  <a:schemeClr val="tx1"/>
                </a:solidFill>
              </a:rPr>
              <a:t> DSBS</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2E860E-33C4-E8EC-CCDB-33984A988CE5}"/>
              </a:ext>
            </a:extLst>
          </p:cNvPr>
          <p:cNvSpPr txBox="1"/>
          <p:nvPr/>
        </p:nvSpPr>
        <p:spPr>
          <a:xfrm>
            <a:off x="3429000" y="769393"/>
            <a:ext cx="4572000" cy="523220"/>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2800" b="1" u="sng" dirty="0">
                <a:latin typeface="+mj-lt"/>
              </a:rPr>
              <a:t>INNOVATION IDEA</a:t>
            </a:r>
          </a:p>
        </p:txBody>
      </p:sp>
      <p:pic>
        <p:nvPicPr>
          <p:cNvPr id="7" name="Google Shape;72;p14">
            <a:extLst>
              <a:ext uri="{FF2B5EF4-FFF2-40B4-BE49-F238E27FC236}">
                <a16:creationId xmlns:a16="http://schemas.microsoft.com/office/drawing/2014/main" id="{3093E69C-BA7A-4220-87F7-F2A61F755694}"/>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8" name="TextBox 7">
            <a:extLst>
              <a:ext uri="{FF2B5EF4-FFF2-40B4-BE49-F238E27FC236}">
                <a16:creationId xmlns:a16="http://schemas.microsoft.com/office/drawing/2014/main" id="{81CE8B7C-E23E-1517-D37D-5FC507097E16}"/>
              </a:ext>
            </a:extLst>
          </p:cNvPr>
          <p:cNvSpPr txBox="1"/>
          <p:nvPr/>
        </p:nvSpPr>
        <p:spPr>
          <a:xfrm>
            <a:off x="457200" y="2133600"/>
            <a:ext cx="8229600" cy="3139321"/>
          </a:xfrm>
          <a:prstGeom prst="rect">
            <a:avLst/>
          </a:prstGeom>
          <a:noFill/>
        </p:spPr>
        <p:txBody>
          <a:bodyPr wrap="square" rtlCol="0">
            <a:spAutoFit/>
          </a:bodyPr>
          <a:lstStyle/>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The innovation idea behind the website lies in its combination of machine learning algorithms, E-commerce, and a user-friendly interface to provide an all-in-one solution for vehicle owners. </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Moreover, the use of machine learning algorithms for vehicle health analysis and insurance prediction is an innovative approach that provides users with intelligent recommendations for maintenance and repairs.</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It can help vehicle owners to get the best possible insurance amount for their vehicles, prevent costly repairs and breakdowns, and save time and money in the long run.</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Additionally, the use of a secure and convenient E-commerce platform for the purchase of genuine spare parts is another innovative feature of the website. </a:t>
            </a:r>
          </a:p>
        </p:txBody>
      </p:sp>
    </p:spTree>
    <p:extLst>
      <p:ext uri="{BB962C8B-B14F-4D97-AF65-F5344CB8AC3E}">
        <p14:creationId xmlns:p14="http://schemas.microsoft.com/office/powerpoint/2010/main" val="135160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72;p14">
            <a:extLst>
              <a:ext uri="{FF2B5EF4-FFF2-40B4-BE49-F238E27FC236}">
                <a16:creationId xmlns:a16="http://schemas.microsoft.com/office/drawing/2014/main" id="{91939D11-20E4-5271-4C61-32A050C22141}"/>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4" name="TextBox 3">
            <a:extLst>
              <a:ext uri="{FF2B5EF4-FFF2-40B4-BE49-F238E27FC236}">
                <a16:creationId xmlns:a16="http://schemas.microsoft.com/office/drawing/2014/main" id="{22D943DE-6A76-9FFA-1278-97E5B2104431}"/>
              </a:ext>
            </a:extLst>
          </p:cNvPr>
          <p:cNvSpPr txBox="1"/>
          <p:nvPr/>
        </p:nvSpPr>
        <p:spPr>
          <a:xfrm>
            <a:off x="3124200" y="381000"/>
            <a:ext cx="5715000" cy="954107"/>
          </a:xfrm>
          <a:prstGeom prst="rect">
            <a:avLst/>
          </a:prstGeom>
          <a:noFill/>
        </p:spPr>
        <p:txBody>
          <a:bodyPr wrap="square">
            <a:spAutoFit/>
          </a:bodyPr>
          <a:lstStyle/>
          <a:p>
            <a:pPr algn="ctr"/>
            <a:r>
              <a:rPr lang="en-US" sz="2800" b="1" u="sng" dirty="0">
                <a:latin typeface="+mj-lt"/>
              </a:rPr>
              <a:t>SCOPE AND APPLICATION OF THE PROJECT</a:t>
            </a:r>
            <a:endParaRPr lang="en-IN" sz="2800" b="1" u="sng" dirty="0">
              <a:latin typeface="+mj-lt"/>
            </a:endParaRPr>
          </a:p>
        </p:txBody>
      </p:sp>
      <p:sp>
        <p:nvSpPr>
          <p:cNvPr id="11" name="TextBox 10">
            <a:extLst>
              <a:ext uri="{FF2B5EF4-FFF2-40B4-BE49-F238E27FC236}">
                <a16:creationId xmlns:a16="http://schemas.microsoft.com/office/drawing/2014/main" id="{1A1F0AF4-62DF-3A93-D928-CBCD54E7CCE8}"/>
              </a:ext>
            </a:extLst>
          </p:cNvPr>
          <p:cNvSpPr txBox="1"/>
          <p:nvPr/>
        </p:nvSpPr>
        <p:spPr>
          <a:xfrm>
            <a:off x="762000" y="1752600"/>
            <a:ext cx="7620000"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The scope of the website is that it provide users with a platform to analyze the health of their vehicles and purchase spare parts online. </a:t>
            </a:r>
          </a:p>
          <a:p>
            <a:pPr marL="285750" indent="-285750" algn="just">
              <a:buFont typeface="Arial" panose="020B0604020202020204" pitchFamily="34" charset="0"/>
              <a:buChar char="•"/>
            </a:pPr>
            <a:r>
              <a:rPr lang="en-US" dirty="0"/>
              <a:t>It also provide a comprehensive analysis of the user's vehicle health by using various diagnostic tools and algorithms. </a:t>
            </a:r>
          </a:p>
          <a:p>
            <a:pPr marL="285750" indent="-285750" algn="just">
              <a:buFont typeface="Arial" panose="020B0604020202020204" pitchFamily="34" charset="0"/>
              <a:buChar char="•"/>
            </a:pPr>
            <a:r>
              <a:rPr lang="en-US" dirty="0"/>
              <a:t>Users will be able to view detailed reports of their vehicle's health and get recommendations on which spare parts need to be replaced. </a:t>
            </a:r>
          </a:p>
          <a:p>
            <a:pPr marL="285750" indent="-285750" algn="just">
              <a:buFont typeface="Arial" panose="020B0604020202020204" pitchFamily="34" charset="0"/>
              <a:buChar char="•"/>
            </a:pPr>
            <a:r>
              <a:rPr lang="en-US" dirty="0"/>
              <a:t>It also provide users with a convenient and user-friendly interface to purchase spare parts online.</a:t>
            </a:r>
          </a:p>
          <a:p>
            <a:pPr marL="285750" indent="-285750" algn="just">
              <a:buFont typeface="Arial" panose="020B0604020202020204" pitchFamily="34" charset="0"/>
              <a:buChar char="•"/>
            </a:pPr>
            <a:endParaRPr lang="en-US" dirty="0"/>
          </a:p>
          <a:p>
            <a:pPr algn="just"/>
            <a:r>
              <a:rPr lang="en-US" b="1" dirty="0"/>
              <a:t>Application of The Project:-</a:t>
            </a:r>
          </a:p>
          <a:p>
            <a:pPr marL="285750" indent="-285750" algn="just">
              <a:buFont typeface="Arial" panose="020B0604020202020204" pitchFamily="34" charset="0"/>
              <a:buChar char="•"/>
            </a:pPr>
            <a:r>
              <a:rPr lang="en-US" dirty="0"/>
              <a:t>It helps car owners to monitor the performance of their vehicles in real-time and diagnose any issues that may arise.</a:t>
            </a:r>
          </a:p>
          <a:p>
            <a:pPr marL="285750" indent="-285750" algn="just">
              <a:buFont typeface="Arial" panose="020B0604020202020204" pitchFamily="34" charset="0"/>
              <a:buChar char="•"/>
            </a:pPr>
            <a:r>
              <a:rPr lang="en-US" dirty="0"/>
              <a:t>It helps consumers to purchase spare parts for their car online.</a:t>
            </a:r>
          </a:p>
          <a:p>
            <a:pPr marL="285750" indent="-285750" algn="just">
              <a:buFont typeface="Arial" panose="020B0604020202020204" pitchFamily="34" charset="0"/>
              <a:buChar char="•"/>
            </a:pPr>
            <a:r>
              <a:rPr lang="en-IN" dirty="0"/>
              <a:t>It enables car manufacturers to directly sell their spare to the vehicle owners.</a:t>
            </a:r>
          </a:p>
        </p:txBody>
      </p:sp>
    </p:spTree>
    <p:extLst>
      <p:ext uri="{BB962C8B-B14F-4D97-AF65-F5344CB8AC3E}">
        <p14:creationId xmlns:p14="http://schemas.microsoft.com/office/powerpoint/2010/main" val="33747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2;p14">
            <a:extLst>
              <a:ext uri="{FF2B5EF4-FFF2-40B4-BE49-F238E27FC236}">
                <a16:creationId xmlns:a16="http://schemas.microsoft.com/office/drawing/2014/main" id="{D7E8412C-1123-A86F-1427-C96259AA0BC7}"/>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3" name="TextBox 2">
            <a:extLst>
              <a:ext uri="{FF2B5EF4-FFF2-40B4-BE49-F238E27FC236}">
                <a16:creationId xmlns:a16="http://schemas.microsoft.com/office/drawing/2014/main" id="{5E576E47-428E-F63B-B816-F249B90FABB8}"/>
              </a:ext>
            </a:extLst>
          </p:cNvPr>
          <p:cNvSpPr txBox="1"/>
          <p:nvPr/>
        </p:nvSpPr>
        <p:spPr>
          <a:xfrm>
            <a:off x="2743200" y="762281"/>
            <a:ext cx="5715000" cy="523220"/>
          </a:xfrm>
          <a:prstGeom prst="rect">
            <a:avLst/>
          </a:prstGeom>
          <a:noFill/>
        </p:spPr>
        <p:txBody>
          <a:bodyPr wrap="square">
            <a:spAutoFit/>
          </a:bodyPr>
          <a:lstStyle/>
          <a:p>
            <a:pPr algn="ctr"/>
            <a:r>
              <a:rPr lang="en-US" sz="2800" b="1" u="sng" dirty="0">
                <a:latin typeface="+mj-lt"/>
              </a:rPr>
              <a:t>ARCHITECTURE</a:t>
            </a:r>
            <a:endParaRPr lang="en-IN" sz="2800" b="1" u="sng" dirty="0">
              <a:latin typeface="+mj-lt"/>
            </a:endParaRPr>
          </a:p>
        </p:txBody>
      </p:sp>
      <p:pic>
        <p:nvPicPr>
          <p:cNvPr id="4" name="Picture 3">
            <a:extLst>
              <a:ext uri="{FF2B5EF4-FFF2-40B4-BE49-F238E27FC236}">
                <a16:creationId xmlns:a16="http://schemas.microsoft.com/office/drawing/2014/main" id="{6328D8CB-DEE8-DEEA-E5DA-51F99B349ACE}"/>
              </a:ext>
            </a:extLst>
          </p:cNvPr>
          <p:cNvPicPr>
            <a:picLocks noChangeAspect="1"/>
          </p:cNvPicPr>
          <p:nvPr/>
        </p:nvPicPr>
        <p:blipFill>
          <a:blip r:embed="rId3"/>
          <a:stretch>
            <a:fillRect/>
          </a:stretch>
        </p:blipFill>
        <p:spPr>
          <a:xfrm>
            <a:off x="225881" y="1676400"/>
            <a:ext cx="8770844" cy="4692402"/>
          </a:xfrm>
          <a:prstGeom prst="rect">
            <a:avLst/>
          </a:prstGeom>
        </p:spPr>
      </p:pic>
    </p:spTree>
    <p:extLst>
      <p:ext uri="{BB962C8B-B14F-4D97-AF65-F5344CB8AC3E}">
        <p14:creationId xmlns:p14="http://schemas.microsoft.com/office/powerpoint/2010/main" val="41674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DAC303-2851-0735-2FC1-57A1C7AD06FE}"/>
              </a:ext>
            </a:extLst>
          </p:cNvPr>
          <p:cNvSpPr txBox="1"/>
          <p:nvPr/>
        </p:nvSpPr>
        <p:spPr>
          <a:xfrm>
            <a:off x="3810000" y="304800"/>
            <a:ext cx="4572000" cy="95410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u="sng" dirty="0">
                <a:latin typeface="+mj-lt"/>
              </a:rPr>
              <a:t>PROPOSED MODULES AND ALGORITHM DESCRIPTION</a:t>
            </a:r>
          </a:p>
        </p:txBody>
      </p:sp>
      <p:pic>
        <p:nvPicPr>
          <p:cNvPr id="6" name="Picture 5">
            <a:extLst>
              <a:ext uri="{FF2B5EF4-FFF2-40B4-BE49-F238E27FC236}">
                <a16:creationId xmlns:a16="http://schemas.microsoft.com/office/drawing/2014/main" id="{CBC030F2-4411-0A7F-E1AB-C20230E8E647}"/>
              </a:ext>
            </a:extLst>
          </p:cNvPr>
          <p:cNvPicPr>
            <a:picLocks noChangeAspect="1"/>
          </p:cNvPicPr>
          <p:nvPr/>
        </p:nvPicPr>
        <p:blipFill>
          <a:blip r:embed="rId2"/>
          <a:stretch>
            <a:fillRect/>
          </a:stretch>
        </p:blipFill>
        <p:spPr>
          <a:xfrm>
            <a:off x="304800" y="228600"/>
            <a:ext cx="2883658" cy="975445"/>
          </a:xfrm>
          <a:prstGeom prst="rect">
            <a:avLst/>
          </a:prstGeom>
        </p:spPr>
      </p:pic>
      <p:sp>
        <p:nvSpPr>
          <p:cNvPr id="3" name="Content Placeholder 2">
            <a:extLst>
              <a:ext uri="{FF2B5EF4-FFF2-40B4-BE49-F238E27FC236}">
                <a16:creationId xmlns:a16="http://schemas.microsoft.com/office/drawing/2014/main" id="{B3D43267-C6BF-54E1-1FC5-6ADC30995693}"/>
              </a:ext>
            </a:extLst>
          </p:cNvPr>
          <p:cNvSpPr txBox="1">
            <a:spLocks/>
          </p:cNvSpPr>
          <p:nvPr/>
        </p:nvSpPr>
        <p:spPr>
          <a:xfrm>
            <a:off x="457200" y="1828800"/>
            <a:ext cx="8229600" cy="37338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SzPct val="150000"/>
            </a:pPr>
            <a:r>
              <a:rPr lang="en-US" sz="1800" dirty="0">
                <a:latin typeface="Calibri" panose="020F0502020204030204" pitchFamily="34" charset="0"/>
                <a:cs typeface="Calibri" panose="020F0502020204030204" pitchFamily="34" charset="0"/>
              </a:rPr>
              <a:t>The vehicle health analysis component, the website is built using Python and the </a:t>
            </a:r>
            <a:r>
              <a:rPr lang="en-US" sz="1800" dirty="0" err="1">
                <a:latin typeface="Calibri" panose="020F0502020204030204" pitchFamily="34" charset="0"/>
                <a:cs typeface="Calibri" panose="020F0502020204030204" pitchFamily="34" charset="0"/>
              </a:rPr>
              <a:t>Streamlit</a:t>
            </a:r>
            <a:r>
              <a:rPr lang="en-US" sz="1800" dirty="0">
                <a:latin typeface="Calibri" panose="020F0502020204030204" pitchFamily="34" charset="0"/>
                <a:cs typeface="Calibri" panose="020F0502020204030204" pitchFamily="34" charset="0"/>
              </a:rPr>
              <a:t> framework. The following are some of the modules and algorithms used in this component:</a:t>
            </a:r>
          </a:p>
          <a:p>
            <a:pPr marL="628650" lvl="1" indent="-457200" algn="just">
              <a:buSzPct val="100000"/>
              <a:buFont typeface="+mj-lt"/>
              <a:buAutoNum type="arabicPeriod"/>
            </a:pPr>
            <a:r>
              <a:rPr lang="en-US" dirty="0">
                <a:latin typeface="Calibri" panose="020F0502020204030204" pitchFamily="34" charset="0"/>
                <a:cs typeface="Calibri" panose="020F0502020204030204" pitchFamily="34" charset="0"/>
              </a:rPr>
              <a:t>Pandas - for data manipulation and analysis</a:t>
            </a:r>
          </a:p>
          <a:p>
            <a:pPr marL="628650" lvl="1" indent="-457200" algn="just">
              <a:buSzPct val="100000"/>
              <a:buFont typeface="+mj-lt"/>
              <a:buAutoNum type="arabicPeriod"/>
            </a:pPr>
            <a:r>
              <a:rPr lang="en-US" dirty="0">
                <a:latin typeface="Calibri" panose="020F0502020204030204" pitchFamily="34" charset="0"/>
                <a:cs typeface="Calibri" panose="020F0502020204030204" pitchFamily="34" charset="0"/>
              </a:rPr>
              <a:t>NumPy - for numerical computation</a:t>
            </a:r>
          </a:p>
          <a:p>
            <a:pPr marL="628650" lvl="1" indent="-457200" algn="just">
              <a:buSzPct val="100000"/>
              <a:buFont typeface="+mj-lt"/>
              <a:buAutoNum type="arabicPeriod"/>
            </a:pPr>
            <a:r>
              <a:rPr lang="en-US" dirty="0">
                <a:latin typeface="Calibri" panose="020F0502020204030204" pitchFamily="34" charset="0"/>
                <a:cs typeface="Calibri" panose="020F0502020204030204" pitchFamily="34" charset="0"/>
              </a:rPr>
              <a:t>Scikit-learn - for machine learning algorithms such as regression, classification, and clustering</a:t>
            </a:r>
          </a:p>
          <a:p>
            <a:pPr marL="628650" lvl="1" indent="-457200" algn="just">
              <a:buSzPct val="100000"/>
              <a:buFont typeface="+mj-lt"/>
              <a:buAutoNum type="arabicPeriod"/>
            </a:pPr>
            <a:r>
              <a:rPr lang="en-US" dirty="0">
                <a:latin typeface="Calibri" panose="020F0502020204030204" pitchFamily="34" charset="0"/>
                <a:cs typeface="Calibri" panose="020F0502020204030204" pitchFamily="34" charset="0"/>
              </a:rPr>
              <a:t>Matplotlib - for data visualization</a:t>
            </a:r>
          </a:p>
          <a:p>
            <a:pPr algn="just">
              <a:buSzPct val="150000"/>
            </a:pPr>
            <a:r>
              <a:rPr lang="en-US" sz="1800" dirty="0">
                <a:latin typeface="Calibri" panose="020F0502020204030204" pitchFamily="34" charset="0"/>
                <a:cs typeface="Calibri" panose="020F0502020204030204" pitchFamily="34" charset="0"/>
              </a:rPr>
              <a:t>The vehicle health analysis component uses machine learning algorithms to analyze the data collected from the vehicle's sensors and provide users with insights into the health of their vehicle. The algorithms are trained on historical data to make accurate predictions about the estimated insurance claim and to provide recommendations for maintenance and repairs.</a:t>
            </a:r>
          </a:p>
        </p:txBody>
      </p:sp>
    </p:spTree>
    <p:extLst>
      <p:ext uri="{BB962C8B-B14F-4D97-AF65-F5344CB8AC3E}">
        <p14:creationId xmlns:p14="http://schemas.microsoft.com/office/powerpoint/2010/main" val="96377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15651-4B14-3F49-53C1-4A3C79642F3D}"/>
              </a:ext>
            </a:extLst>
          </p:cNvPr>
          <p:cNvPicPr>
            <a:picLocks noChangeAspect="1"/>
          </p:cNvPicPr>
          <p:nvPr/>
        </p:nvPicPr>
        <p:blipFill>
          <a:blip r:embed="rId2"/>
          <a:stretch>
            <a:fillRect/>
          </a:stretch>
        </p:blipFill>
        <p:spPr>
          <a:xfrm>
            <a:off x="304800" y="228600"/>
            <a:ext cx="2883658" cy="975445"/>
          </a:xfrm>
          <a:prstGeom prst="rect">
            <a:avLst/>
          </a:prstGeom>
        </p:spPr>
      </p:pic>
      <p:sp>
        <p:nvSpPr>
          <p:cNvPr id="6" name="Content Placeholder 2">
            <a:extLst>
              <a:ext uri="{FF2B5EF4-FFF2-40B4-BE49-F238E27FC236}">
                <a16:creationId xmlns:a16="http://schemas.microsoft.com/office/drawing/2014/main" id="{9AF2BFDF-AC86-8E1A-F1DF-50AC0C3489FD}"/>
              </a:ext>
            </a:extLst>
          </p:cNvPr>
          <p:cNvSpPr txBox="1">
            <a:spLocks/>
          </p:cNvSpPr>
          <p:nvPr/>
        </p:nvSpPr>
        <p:spPr>
          <a:xfrm>
            <a:off x="403934" y="1752600"/>
            <a:ext cx="8336132" cy="38862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SzPct val="150000"/>
            </a:pPr>
            <a:r>
              <a:rPr lang="en-US" sz="1800" dirty="0">
                <a:latin typeface="Calibri" panose="020F0502020204030204" pitchFamily="34" charset="0"/>
                <a:cs typeface="Calibri" panose="020F0502020204030204" pitchFamily="34" charset="0"/>
              </a:rPr>
              <a:t>For the spare parts E-commerce component, the website is built using PHP and the MySQL database management system. The following are some of the modules and algorithms used in this component:</a:t>
            </a:r>
          </a:p>
          <a:p>
            <a:pPr marL="800100" lvl="1" indent="-342900" algn="just">
              <a:buSzPct val="100000"/>
              <a:buFont typeface="+mj-lt"/>
              <a:buAutoNum type="arabicPeriod"/>
            </a:pPr>
            <a:r>
              <a:rPr lang="en-US" dirty="0">
                <a:latin typeface="Calibri" panose="020F0502020204030204" pitchFamily="34" charset="0"/>
                <a:cs typeface="Calibri" panose="020F0502020204030204" pitchFamily="34" charset="0"/>
              </a:rPr>
              <a:t>HTML/CSS - for website design and layout</a:t>
            </a:r>
          </a:p>
          <a:p>
            <a:pPr marL="800100" lvl="1" indent="-342900" algn="just">
              <a:buSzPct val="100000"/>
              <a:buFont typeface="+mj-lt"/>
              <a:buAutoNum type="arabicPeriod"/>
            </a:pPr>
            <a:r>
              <a:rPr lang="en-US" dirty="0">
                <a:latin typeface="Calibri" panose="020F0502020204030204" pitchFamily="34" charset="0"/>
                <a:cs typeface="Calibri" panose="020F0502020204030204" pitchFamily="34" charset="0"/>
              </a:rPr>
              <a:t>JavaScript - for front-end functionality</a:t>
            </a:r>
          </a:p>
          <a:p>
            <a:pPr marL="800100" lvl="1" indent="-342900" algn="just">
              <a:buSzPct val="100000"/>
              <a:buFont typeface="+mj-lt"/>
              <a:buAutoNum type="arabicPeriod"/>
            </a:pPr>
            <a:r>
              <a:rPr lang="en-US" dirty="0">
                <a:latin typeface="Calibri" panose="020F0502020204030204" pitchFamily="34" charset="0"/>
                <a:cs typeface="Calibri" panose="020F0502020204030204" pitchFamily="34" charset="0"/>
              </a:rPr>
              <a:t>PHP - for server-side scripting</a:t>
            </a:r>
          </a:p>
          <a:p>
            <a:pPr marL="800100" lvl="1" indent="-342900" algn="just">
              <a:buSzPct val="100000"/>
              <a:buFont typeface="+mj-lt"/>
              <a:buAutoNum type="arabicPeriod"/>
            </a:pPr>
            <a:r>
              <a:rPr lang="en-US" dirty="0">
                <a:latin typeface="Calibri" panose="020F0502020204030204" pitchFamily="34" charset="0"/>
                <a:cs typeface="Calibri" panose="020F0502020204030204" pitchFamily="34" charset="0"/>
              </a:rPr>
              <a:t>MySQL - for database management and storage</a:t>
            </a:r>
          </a:p>
          <a:p>
            <a:pPr marL="800100" lvl="1" indent="-342900" algn="just">
              <a:buSzPct val="100000"/>
              <a:buFont typeface="+mj-lt"/>
              <a:buAutoNum type="arabicPeriod"/>
            </a:pPr>
            <a:r>
              <a:rPr lang="en-US" dirty="0">
                <a:latin typeface="Calibri" panose="020F0502020204030204" pitchFamily="34" charset="0"/>
                <a:cs typeface="Calibri" panose="020F0502020204030204" pitchFamily="34" charset="0"/>
              </a:rPr>
              <a:t>Stripe - for secure online payments</a:t>
            </a:r>
          </a:p>
          <a:p>
            <a:pPr algn="just">
              <a:buSzPct val="150000"/>
            </a:pPr>
            <a:r>
              <a:rPr lang="en-US" sz="1800" dirty="0">
                <a:latin typeface="Calibri" panose="020F0502020204030204" pitchFamily="34" charset="0"/>
                <a:cs typeface="Calibri" panose="020F0502020204030204" pitchFamily="34" charset="0"/>
              </a:rPr>
              <a:t>The spare parts E-commerce component of the website allows users to browse, search and purchase genuine spare parts for their vehicles. The system uses PHP for server-side scripting and MySQL for database management and storage, which allows for seamless and secure E-commerce functionality. The Stripe payment gateway is used to ensure secure online payments.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1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DF8BFA9E-C744-DD14-C7F2-995C130A4B1D}"/>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10" name="TextBox 9">
            <a:extLst>
              <a:ext uri="{FF2B5EF4-FFF2-40B4-BE49-F238E27FC236}">
                <a16:creationId xmlns:a16="http://schemas.microsoft.com/office/drawing/2014/main" id="{2E98550B-A280-F35B-9B47-B52786456601}"/>
              </a:ext>
            </a:extLst>
          </p:cNvPr>
          <p:cNvSpPr txBox="1"/>
          <p:nvPr/>
        </p:nvSpPr>
        <p:spPr>
          <a:xfrm>
            <a:off x="3505200" y="762281"/>
            <a:ext cx="4572000" cy="523220"/>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u="sng" dirty="0">
                <a:latin typeface="+mj-lt"/>
              </a:rPr>
              <a:t>U</a:t>
            </a:r>
            <a:r>
              <a:rPr lang="en-IN" sz="2800" b="1" u="sng" dirty="0">
                <a:latin typeface="+mj-lt"/>
              </a:rPr>
              <a:t>ML DIAGRAMS</a:t>
            </a:r>
          </a:p>
        </p:txBody>
      </p:sp>
      <p:pic>
        <p:nvPicPr>
          <p:cNvPr id="2" name="Picture 1">
            <a:extLst>
              <a:ext uri="{FF2B5EF4-FFF2-40B4-BE49-F238E27FC236}">
                <a16:creationId xmlns:a16="http://schemas.microsoft.com/office/drawing/2014/main" id="{7929A043-4EF0-80AC-0704-2AD71F27441D}"/>
              </a:ext>
            </a:extLst>
          </p:cNvPr>
          <p:cNvPicPr>
            <a:picLocks noChangeAspect="1"/>
          </p:cNvPicPr>
          <p:nvPr/>
        </p:nvPicPr>
        <p:blipFill>
          <a:blip r:embed="rId3"/>
          <a:stretch>
            <a:fillRect/>
          </a:stretch>
        </p:blipFill>
        <p:spPr>
          <a:xfrm>
            <a:off x="1638633" y="1447800"/>
            <a:ext cx="5866733" cy="4324447"/>
          </a:xfrm>
          <a:prstGeom prst="rect">
            <a:avLst/>
          </a:prstGeom>
        </p:spPr>
      </p:pic>
      <p:sp>
        <p:nvSpPr>
          <p:cNvPr id="3" name="Text Box 3">
            <a:extLst>
              <a:ext uri="{FF2B5EF4-FFF2-40B4-BE49-F238E27FC236}">
                <a16:creationId xmlns:a16="http://schemas.microsoft.com/office/drawing/2014/main" id="{C2681E5D-52AA-845F-E9FB-173E1B31575C}"/>
              </a:ext>
            </a:extLst>
          </p:cNvPr>
          <p:cNvSpPr txBox="1"/>
          <p:nvPr/>
        </p:nvSpPr>
        <p:spPr>
          <a:xfrm>
            <a:off x="2840853" y="5881205"/>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extLst>
      <p:ext uri="{BB962C8B-B14F-4D97-AF65-F5344CB8AC3E}">
        <p14:creationId xmlns:p14="http://schemas.microsoft.com/office/powerpoint/2010/main" val="409459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A16DF92E-7951-EE92-D586-DC45C102214A}"/>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pic>
        <p:nvPicPr>
          <p:cNvPr id="6" name="Picture 5">
            <a:extLst>
              <a:ext uri="{FF2B5EF4-FFF2-40B4-BE49-F238E27FC236}">
                <a16:creationId xmlns:a16="http://schemas.microsoft.com/office/drawing/2014/main" id="{897DACF6-DDB4-4D7C-F276-233303E4512D}"/>
              </a:ext>
            </a:extLst>
          </p:cNvPr>
          <p:cNvPicPr>
            <a:picLocks noChangeAspect="1"/>
          </p:cNvPicPr>
          <p:nvPr/>
        </p:nvPicPr>
        <p:blipFill>
          <a:blip r:embed="rId3"/>
          <a:stretch>
            <a:fillRect/>
          </a:stretch>
        </p:blipFill>
        <p:spPr>
          <a:xfrm>
            <a:off x="1487306" y="1371600"/>
            <a:ext cx="6169387" cy="4594982"/>
          </a:xfrm>
          <a:prstGeom prst="rect">
            <a:avLst/>
          </a:prstGeom>
        </p:spPr>
      </p:pic>
      <p:sp>
        <p:nvSpPr>
          <p:cNvPr id="8" name="Text Box 3">
            <a:extLst>
              <a:ext uri="{FF2B5EF4-FFF2-40B4-BE49-F238E27FC236}">
                <a16:creationId xmlns:a16="http://schemas.microsoft.com/office/drawing/2014/main" id="{2CDC7330-0A90-6AF5-20F4-FB256213D96C}"/>
              </a:ext>
            </a:extLst>
          </p:cNvPr>
          <p:cNvSpPr txBox="1"/>
          <p:nvPr/>
        </p:nvSpPr>
        <p:spPr>
          <a:xfrm>
            <a:off x="2840853" y="6025423"/>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extLst>
      <p:ext uri="{BB962C8B-B14F-4D97-AF65-F5344CB8AC3E}">
        <p14:creationId xmlns:p14="http://schemas.microsoft.com/office/powerpoint/2010/main" val="387884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2" descr="Diagram&#10;&#10;Description automatically generated">
            <a:extLst>
              <a:ext uri="{FF2B5EF4-FFF2-40B4-BE49-F238E27FC236}">
                <a16:creationId xmlns:a16="http://schemas.microsoft.com/office/drawing/2014/main" id="{EE271EF2-85C8-C177-A79E-E34B5D0C3F19}"/>
              </a:ext>
            </a:extLst>
          </p:cNvPr>
          <p:cNvPicPr>
            <a:picLocks noChangeAspect="1"/>
          </p:cNvPicPr>
          <p:nvPr/>
        </p:nvPicPr>
        <p:blipFill>
          <a:blip r:embed="rId2"/>
          <a:stretch>
            <a:fillRect/>
          </a:stretch>
        </p:blipFill>
        <p:spPr>
          <a:xfrm>
            <a:off x="2157305" y="1524000"/>
            <a:ext cx="4829389" cy="4206876"/>
          </a:xfrm>
          <a:prstGeom prst="rect">
            <a:avLst/>
          </a:prstGeom>
        </p:spPr>
      </p:pic>
      <p:pic>
        <p:nvPicPr>
          <p:cNvPr id="6" name="Google Shape;72;p14">
            <a:extLst>
              <a:ext uri="{FF2B5EF4-FFF2-40B4-BE49-F238E27FC236}">
                <a16:creationId xmlns:a16="http://schemas.microsoft.com/office/drawing/2014/main" id="{BC0266FF-F565-51B8-DD4C-F00511849C32}"/>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sp>
        <p:nvSpPr>
          <p:cNvPr id="7" name="TextBox 6">
            <a:extLst>
              <a:ext uri="{FF2B5EF4-FFF2-40B4-BE49-F238E27FC236}">
                <a16:creationId xmlns:a16="http://schemas.microsoft.com/office/drawing/2014/main" id="{03DCE011-2A3F-13B3-AC9C-C2DE226DE482}"/>
              </a:ext>
            </a:extLst>
          </p:cNvPr>
          <p:cNvSpPr txBox="1"/>
          <p:nvPr/>
        </p:nvSpPr>
        <p:spPr>
          <a:xfrm>
            <a:off x="2285999" y="5730876"/>
            <a:ext cx="4572000" cy="461665"/>
          </a:xfrm>
          <a:prstGeom prst="rect">
            <a:avLst/>
          </a:prstGeom>
          <a:noFill/>
        </p:spPr>
        <p:txBody>
          <a:bodyPr wrap="square">
            <a:spAutoFit/>
          </a:bodyPr>
          <a:lstStyle/>
          <a:p>
            <a:pPr algn="ctr"/>
            <a:r>
              <a:rPr lang="en-US" altLang="en-US" sz="2400" u="sng" dirty="0"/>
              <a:t>ER Diagram</a:t>
            </a:r>
            <a:endParaRPr lang="en-IN" altLang="en-US" sz="2400" u="sng" dirty="0"/>
          </a:p>
        </p:txBody>
      </p:sp>
    </p:spTree>
    <p:extLst>
      <p:ext uri="{BB962C8B-B14F-4D97-AF65-F5344CB8AC3E}">
        <p14:creationId xmlns:p14="http://schemas.microsoft.com/office/powerpoint/2010/main" val="252513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72;p14">
            <a:extLst>
              <a:ext uri="{FF2B5EF4-FFF2-40B4-BE49-F238E27FC236}">
                <a16:creationId xmlns:a16="http://schemas.microsoft.com/office/drawing/2014/main" id="{C86486BA-2D30-1346-E84A-E5DCD4BBEE0D}"/>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sp>
        <p:nvSpPr>
          <p:cNvPr id="12" name="TextBox 11">
            <a:extLst>
              <a:ext uri="{FF2B5EF4-FFF2-40B4-BE49-F238E27FC236}">
                <a16:creationId xmlns:a16="http://schemas.microsoft.com/office/drawing/2014/main" id="{4E5FFEA4-4FC3-0A00-8568-6ACEA2BFC374}"/>
              </a:ext>
            </a:extLst>
          </p:cNvPr>
          <p:cNvSpPr txBox="1"/>
          <p:nvPr/>
        </p:nvSpPr>
        <p:spPr>
          <a:xfrm>
            <a:off x="4095752" y="761745"/>
            <a:ext cx="4038600" cy="523220"/>
          </a:xfrm>
          <a:prstGeom prst="rect">
            <a:avLst/>
          </a:prstGeom>
          <a:noFill/>
        </p:spPr>
        <p:txBody>
          <a:bodyPr wrap="square" rtlCol="0">
            <a:spAutoFit/>
          </a:bodyPr>
          <a:lstStyle/>
          <a:p>
            <a:pPr algn="ctr"/>
            <a:r>
              <a:rPr lang="en-US" sz="2800" b="1" u="sng" dirty="0">
                <a:latin typeface="+mj-lt"/>
              </a:rPr>
              <a:t>T</a:t>
            </a:r>
            <a:r>
              <a:rPr lang="en-IN" sz="2800" b="1" u="sng" dirty="0">
                <a:latin typeface="+mj-lt"/>
              </a:rPr>
              <a:t>ESTING/RESULT ANALYSIS</a:t>
            </a:r>
          </a:p>
        </p:txBody>
      </p:sp>
      <p:pic>
        <p:nvPicPr>
          <p:cNvPr id="2" name="Content Placeholder 9" descr="Graphical user interface&#10;&#10;Description automatically generated">
            <a:extLst>
              <a:ext uri="{FF2B5EF4-FFF2-40B4-BE49-F238E27FC236}">
                <a16:creationId xmlns:a16="http://schemas.microsoft.com/office/drawing/2014/main" id="{B228E754-570A-77AE-3EBF-C0B2C1B8611C}"/>
              </a:ext>
            </a:extLst>
          </p:cNvPr>
          <p:cNvPicPr>
            <a:picLocks noChangeAspect="1"/>
          </p:cNvPicPr>
          <p:nvPr/>
        </p:nvPicPr>
        <p:blipFill>
          <a:blip r:embed="rId4"/>
          <a:stretch>
            <a:fillRect/>
          </a:stretch>
        </p:blipFill>
        <p:spPr>
          <a:xfrm>
            <a:off x="531827" y="1752600"/>
            <a:ext cx="8080345" cy="4115925"/>
          </a:xfrm>
          <a:prstGeom prst="rect">
            <a:avLst/>
          </a:prstGeom>
        </p:spPr>
      </p:pic>
    </p:spTree>
    <p:extLst>
      <p:ext uri="{BB962C8B-B14F-4D97-AF65-F5344CB8AC3E}">
        <p14:creationId xmlns:p14="http://schemas.microsoft.com/office/powerpoint/2010/main" val="25471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Graphical user interface&#10;&#10;Description automatically generated with medium confidence">
            <a:extLst>
              <a:ext uri="{FF2B5EF4-FFF2-40B4-BE49-F238E27FC236}">
                <a16:creationId xmlns:a16="http://schemas.microsoft.com/office/drawing/2014/main" id="{6E00A9BE-5BC1-5985-9715-B3993FF62ED0}"/>
              </a:ext>
            </a:extLst>
          </p:cNvPr>
          <p:cNvPicPr>
            <a:picLocks noChangeAspect="1"/>
          </p:cNvPicPr>
          <p:nvPr/>
        </p:nvPicPr>
        <p:blipFill>
          <a:blip r:embed="rId2"/>
          <a:stretch>
            <a:fillRect/>
          </a:stretch>
        </p:blipFill>
        <p:spPr>
          <a:xfrm>
            <a:off x="312198" y="1600200"/>
            <a:ext cx="8519604" cy="4334348"/>
          </a:xfrm>
          <a:prstGeom prst="rect">
            <a:avLst/>
          </a:prstGeom>
        </p:spPr>
      </p:pic>
      <p:pic>
        <p:nvPicPr>
          <p:cNvPr id="6" name="Google Shape;72;p14">
            <a:extLst>
              <a:ext uri="{FF2B5EF4-FFF2-40B4-BE49-F238E27FC236}">
                <a16:creationId xmlns:a16="http://schemas.microsoft.com/office/drawing/2014/main" id="{2D95F4C9-2ABE-AF19-6AC8-46EC33B67B54}"/>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spTree>
    <p:extLst>
      <p:ext uri="{BB962C8B-B14F-4D97-AF65-F5344CB8AC3E}">
        <p14:creationId xmlns:p14="http://schemas.microsoft.com/office/powerpoint/2010/main" val="2384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53223"/>
            <a:ext cx="7219950" cy="705933"/>
          </a:xfrm>
        </p:spPr>
        <p:txBody>
          <a:bodyPr>
            <a:normAutofit/>
          </a:bodyPr>
          <a:lstStyle/>
          <a:p>
            <a:pPr algn="ctr"/>
            <a:r>
              <a:rPr lang="en-US" sz="2800" b="1" u="sng" dirty="0"/>
              <a:t>  TABLE OF CONTENTS</a:t>
            </a:r>
          </a:p>
        </p:txBody>
      </p:sp>
      <p:graphicFrame>
        <p:nvGraphicFramePr>
          <p:cNvPr id="8" name="Table 8">
            <a:extLst>
              <a:ext uri="{FF2B5EF4-FFF2-40B4-BE49-F238E27FC236}">
                <a16:creationId xmlns:a16="http://schemas.microsoft.com/office/drawing/2014/main" id="{E341161D-725F-41EA-999F-DD44363A08D8}"/>
              </a:ext>
            </a:extLst>
          </p:cNvPr>
          <p:cNvGraphicFramePr>
            <a:graphicFrameLocks noGrp="1"/>
          </p:cNvGraphicFramePr>
          <p:nvPr>
            <p:extLst>
              <p:ext uri="{D42A27DB-BD31-4B8C-83A1-F6EECF244321}">
                <p14:modId xmlns:p14="http://schemas.microsoft.com/office/powerpoint/2010/main" val="1421828909"/>
              </p:ext>
            </p:extLst>
          </p:nvPr>
        </p:nvGraphicFramePr>
        <p:xfrm>
          <a:off x="609600" y="1441811"/>
          <a:ext cx="7734300" cy="5113333"/>
        </p:xfrm>
        <a:graphic>
          <a:graphicData uri="http://schemas.openxmlformats.org/drawingml/2006/table">
            <a:tbl>
              <a:tblPr firstRow="1" bandRow="1">
                <a:tableStyleId>{5C22544A-7EE6-4342-B048-85BDC9FD1C3A}</a:tableStyleId>
              </a:tblPr>
              <a:tblGrid>
                <a:gridCol w="1256823">
                  <a:extLst>
                    <a:ext uri="{9D8B030D-6E8A-4147-A177-3AD203B41FA5}">
                      <a16:colId xmlns:a16="http://schemas.microsoft.com/office/drawing/2014/main" val="1254440065"/>
                    </a:ext>
                  </a:extLst>
                </a:gridCol>
                <a:gridCol w="4943262">
                  <a:extLst>
                    <a:ext uri="{9D8B030D-6E8A-4147-A177-3AD203B41FA5}">
                      <a16:colId xmlns:a16="http://schemas.microsoft.com/office/drawing/2014/main" val="2969296247"/>
                    </a:ext>
                  </a:extLst>
                </a:gridCol>
                <a:gridCol w="1534215">
                  <a:extLst>
                    <a:ext uri="{9D8B030D-6E8A-4147-A177-3AD203B41FA5}">
                      <a16:colId xmlns:a16="http://schemas.microsoft.com/office/drawing/2014/main" val="3167360248"/>
                    </a:ext>
                  </a:extLst>
                </a:gridCol>
              </a:tblGrid>
              <a:tr h="367725">
                <a:tc>
                  <a:txBody>
                    <a:bodyPr/>
                    <a:lstStyle/>
                    <a:p>
                      <a:pPr algn="ctr"/>
                      <a:r>
                        <a:rPr lang="en-IN" dirty="0"/>
                        <a:t>S.NO</a:t>
                      </a:r>
                    </a:p>
                  </a:txBody>
                  <a:tcPr/>
                </a:tc>
                <a:tc>
                  <a:txBody>
                    <a:bodyPr/>
                    <a:lstStyle/>
                    <a:p>
                      <a:pPr algn="ctr"/>
                      <a:r>
                        <a:rPr lang="en-IN" dirty="0"/>
                        <a:t>TITLE</a:t>
                      </a:r>
                    </a:p>
                  </a:txBody>
                  <a:tcPr/>
                </a:tc>
                <a:tc>
                  <a:txBody>
                    <a:bodyPr/>
                    <a:lstStyle/>
                    <a:p>
                      <a:pPr algn="ctr"/>
                      <a:r>
                        <a:rPr lang="en-IN" dirty="0"/>
                        <a:t>Slide No</a:t>
                      </a:r>
                    </a:p>
                  </a:txBody>
                  <a:tcPr/>
                </a:tc>
                <a:extLst>
                  <a:ext uri="{0D108BD9-81ED-4DB2-BD59-A6C34878D82A}">
                    <a16:rowId xmlns:a16="http://schemas.microsoft.com/office/drawing/2014/main" val="5099405"/>
                  </a:ext>
                </a:extLst>
              </a:tr>
              <a:tr h="367725">
                <a:tc>
                  <a:txBody>
                    <a:bodyPr/>
                    <a:lstStyle/>
                    <a:p>
                      <a:pPr algn="ctr"/>
                      <a:r>
                        <a:rPr lang="en-IN" dirty="0"/>
                        <a:t>1</a:t>
                      </a:r>
                    </a:p>
                  </a:txBody>
                  <a:tcPr/>
                </a:tc>
                <a:tc>
                  <a:txBody>
                    <a:bodyPr/>
                    <a:lstStyle/>
                    <a:p>
                      <a:pPr algn="ctr"/>
                      <a:r>
                        <a:rPr lang="en-IN" dirty="0"/>
                        <a:t>ABSTRACT</a:t>
                      </a:r>
                    </a:p>
                  </a:txBody>
                  <a:tcPr/>
                </a:tc>
                <a:tc>
                  <a:txBody>
                    <a:bodyPr/>
                    <a:lstStyle/>
                    <a:p>
                      <a:pPr algn="ctr"/>
                      <a:r>
                        <a:rPr lang="en-IN" dirty="0"/>
                        <a:t>3</a:t>
                      </a:r>
                    </a:p>
                  </a:txBody>
                  <a:tcPr/>
                </a:tc>
                <a:extLst>
                  <a:ext uri="{0D108BD9-81ED-4DB2-BD59-A6C34878D82A}">
                    <a16:rowId xmlns:a16="http://schemas.microsoft.com/office/drawing/2014/main" val="401469524"/>
                  </a:ext>
                </a:extLst>
              </a:tr>
              <a:tr h="367725">
                <a:tc>
                  <a:txBody>
                    <a:bodyPr/>
                    <a:lstStyle/>
                    <a:p>
                      <a:pPr algn="ctr"/>
                      <a:r>
                        <a:rPr lang="en-IN" dirty="0"/>
                        <a:t>2</a:t>
                      </a:r>
                    </a:p>
                  </a:txBody>
                  <a:tcPr/>
                </a:tc>
                <a:tc>
                  <a:txBody>
                    <a:bodyPr/>
                    <a:lstStyle/>
                    <a:p>
                      <a:pPr algn="ctr"/>
                      <a:r>
                        <a:rPr lang="en-IN" dirty="0"/>
                        <a:t>INTRODUCTION</a:t>
                      </a:r>
                    </a:p>
                  </a:txBody>
                  <a:tcPr/>
                </a:tc>
                <a:tc>
                  <a:txBody>
                    <a:bodyPr/>
                    <a:lstStyle/>
                    <a:p>
                      <a:pPr algn="ctr"/>
                      <a:r>
                        <a:rPr lang="en-IN" dirty="0"/>
                        <a:t>4</a:t>
                      </a:r>
                    </a:p>
                  </a:txBody>
                  <a:tcPr/>
                </a:tc>
                <a:extLst>
                  <a:ext uri="{0D108BD9-81ED-4DB2-BD59-A6C34878D82A}">
                    <a16:rowId xmlns:a16="http://schemas.microsoft.com/office/drawing/2014/main" val="3919473200"/>
                  </a:ext>
                </a:extLst>
              </a:tr>
              <a:tr h="369648">
                <a:tc>
                  <a:txBody>
                    <a:bodyPr/>
                    <a:lstStyle/>
                    <a:p>
                      <a:pPr algn="ctr"/>
                      <a:r>
                        <a:rPr lang="en-IN" dirty="0"/>
                        <a:t>3</a:t>
                      </a:r>
                    </a:p>
                  </a:txBody>
                  <a:tcPr/>
                </a:tc>
                <a:tc>
                  <a:txBody>
                    <a:bodyPr/>
                    <a:lstStyle/>
                    <a:p>
                      <a:pPr algn="ctr"/>
                      <a:r>
                        <a:rPr lang="en-US" dirty="0"/>
                        <a:t>M</a:t>
                      </a:r>
                      <a:r>
                        <a:rPr lang="en-IN" dirty="0"/>
                        <a:t>OTIVATION</a:t>
                      </a:r>
                    </a:p>
                  </a:txBody>
                  <a:tcPr/>
                </a:tc>
                <a:tc>
                  <a:txBody>
                    <a:bodyPr/>
                    <a:lstStyle/>
                    <a:p>
                      <a:pPr algn="ctr"/>
                      <a:r>
                        <a:rPr lang="en-IN" dirty="0"/>
                        <a:t>5</a:t>
                      </a:r>
                    </a:p>
                  </a:txBody>
                  <a:tcPr/>
                </a:tc>
                <a:extLst>
                  <a:ext uri="{0D108BD9-81ED-4DB2-BD59-A6C34878D82A}">
                    <a16:rowId xmlns:a16="http://schemas.microsoft.com/office/drawing/2014/main" val="964976477"/>
                  </a:ext>
                </a:extLst>
              </a:tr>
              <a:tr h="330985">
                <a:tc>
                  <a:txBody>
                    <a:bodyPr/>
                    <a:lstStyle/>
                    <a:p>
                      <a:pPr algn="ctr"/>
                      <a:r>
                        <a:rPr lang="en-IN" dirty="0"/>
                        <a:t>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L</a:t>
                      </a:r>
                      <a:r>
                        <a:rPr lang="en-IN" dirty="0"/>
                        <a:t>ITERATURE SURVEY</a:t>
                      </a:r>
                    </a:p>
                  </a:txBody>
                  <a:tcPr/>
                </a:tc>
                <a:tc>
                  <a:txBody>
                    <a:bodyPr/>
                    <a:lstStyle/>
                    <a:p>
                      <a:pPr algn="ctr"/>
                      <a:r>
                        <a:rPr lang="en-IN" dirty="0"/>
                        <a:t>6</a:t>
                      </a:r>
                    </a:p>
                  </a:txBody>
                  <a:tcPr/>
                </a:tc>
                <a:extLst>
                  <a:ext uri="{0D108BD9-81ED-4DB2-BD59-A6C34878D82A}">
                    <a16:rowId xmlns:a16="http://schemas.microsoft.com/office/drawing/2014/main" val="2372020668"/>
                  </a:ext>
                </a:extLst>
              </a:tr>
              <a:tr h="367725">
                <a:tc>
                  <a:txBody>
                    <a:bodyPr/>
                    <a:lstStyle/>
                    <a:p>
                      <a:pPr algn="ctr"/>
                      <a:r>
                        <a:rPr lang="en-IN" dirty="0"/>
                        <a:t>5</a:t>
                      </a:r>
                    </a:p>
                  </a:txBody>
                  <a:tcPr/>
                </a:tc>
                <a:tc>
                  <a:txBody>
                    <a:bodyPr/>
                    <a:lstStyle/>
                    <a:p>
                      <a:pPr algn="ctr"/>
                      <a:r>
                        <a:rPr lang="en-US" dirty="0"/>
                        <a:t>C</a:t>
                      </a:r>
                      <a:r>
                        <a:rPr lang="en-IN" dirty="0"/>
                        <a:t>HALENGES AND LIMITATIONS IN EXISTING SYSTEM</a:t>
                      </a:r>
                    </a:p>
                  </a:txBody>
                  <a:tcPr/>
                </a:tc>
                <a:tc>
                  <a:txBody>
                    <a:bodyPr/>
                    <a:lstStyle/>
                    <a:p>
                      <a:pPr algn="ctr"/>
                      <a:r>
                        <a:rPr lang="en-US" dirty="0"/>
                        <a:t>8</a:t>
                      </a:r>
                      <a:endParaRPr lang="en-IN" dirty="0"/>
                    </a:p>
                  </a:txBody>
                  <a:tcPr/>
                </a:tc>
                <a:extLst>
                  <a:ext uri="{0D108BD9-81ED-4DB2-BD59-A6C34878D82A}">
                    <a16:rowId xmlns:a16="http://schemas.microsoft.com/office/drawing/2014/main" val="2215274237"/>
                  </a:ext>
                </a:extLst>
              </a:tr>
              <a:tr h="367725">
                <a:tc>
                  <a:txBody>
                    <a:bodyPr/>
                    <a:lstStyle/>
                    <a:p>
                      <a:pPr algn="ctr"/>
                      <a:r>
                        <a:rPr lang="en-IN" dirty="0"/>
                        <a:t>6</a:t>
                      </a:r>
                    </a:p>
                  </a:txBody>
                  <a:tcPr/>
                </a:tc>
                <a:tc>
                  <a:txBody>
                    <a:bodyPr/>
                    <a:lstStyle/>
                    <a:p>
                      <a:pPr algn="ctr"/>
                      <a:r>
                        <a:rPr lang="en-US" dirty="0"/>
                        <a:t>O</a:t>
                      </a:r>
                      <a:r>
                        <a:rPr lang="en-IN" dirty="0"/>
                        <a:t>BJECTIVES</a:t>
                      </a:r>
                    </a:p>
                  </a:txBody>
                  <a:tcPr/>
                </a:tc>
                <a:tc>
                  <a:txBody>
                    <a:bodyPr/>
                    <a:lstStyle/>
                    <a:p>
                      <a:pPr algn="ctr"/>
                      <a:r>
                        <a:rPr lang="en-US" dirty="0"/>
                        <a:t>9</a:t>
                      </a:r>
                      <a:endParaRPr lang="en-IN" dirty="0"/>
                    </a:p>
                  </a:txBody>
                  <a:tcPr/>
                </a:tc>
                <a:extLst>
                  <a:ext uri="{0D108BD9-81ED-4DB2-BD59-A6C34878D82A}">
                    <a16:rowId xmlns:a16="http://schemas.microsoft.com/office/drawing/2014/main" val="542394047"/>
                  </a:ext>
                </a:extLst>
              </a:tr>
              <a:tr h="367725">
                <a:tc>
                  <a:txBody>
                    <a:bodyPr/>
                    <a:lstStyle/>
                    <a:p>
                      <a:pPr algn="ctr"/>
                      <a:r>
                        <a:rPr lang="en-IN" dirty="0"/>
                        <a:t>7</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a:t>
                      </a:r>
                      <a:r>
                        <a:rPr lang="en-IN" dirty="0"/>
                        <a:t>NNOVATION IDEA</a:t>
                      </a:r>
                    </a:p>
                  </a:txBody>
                  <a:tcPr/>
                </a:tc>
                <a:tc>
                  <a:txBody>
                    <a:bodyPr/>
                    <a:lstStyle/>
                    <a:p>
                      <a:pPr algn="ctr"/>
                      <a:r>
                        <a:rPr lang="en-US" dirty="0"/>
                        <a:t>1</a:t>
                      </a:r>
                      <a:r>
                        <a:rPr lang="en-IN" dirty="0"/>
                        <a:t>0</a:t>
                      </a:r>
                    </a:p>
                  </a:txBody>
                  <a:tcPr/>
                </a:tc>
                <a:extLst>
                  <a:ext uri="{0D108BD9-81ED-4DB2-BD59-A6C34878D82A}">
                    <a16:rowId xmlns:a16="http://schemas.microsoft.com/office/drawing/2014/main" val="4197398588"/>
                  </a:ext>
                </a:extLst>
              </a:tr>
              <a:tr h="367725">
                <a:tc>
                  <a:txBody>
                    <a:bodyPr/>
                    <a:lstStyle/>
                    <a:p>
                      <a:pPr algn="ctr"/>
                      <a:r>
                        <a:rPr lang="en-IN" dirty="0"/>
                        <a:t>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SCOPE AND APPLICATION</a:t>
                      </a:r>
                    </a:p>
                  </a:txBody>
                  <a:tcPr/>
                </a:tc>
                <a:tc>
                  <a:txBody>
                    <a:bodyPr/>
                    <a:lstStyle/>
                    <a:p>
                      <a:pPr algn="ctr"/>
                      <a:r>
                        <a:rPr lang="en-IN" dirty="0"/>
                        <a:t>11</a:t>
                      </a:r>
                    </a:p>
                  </a:txBody>
                  <a:tcPr/>
                </a:tc>
                <a:extLst>
                  <a:ext uri="{0D108BD9-81ED-4DB2-BD59-A6C34878D82A}">
                    <a16:rowId xmlns:a16="http://schemas.microsoft.com/office/drawing/2014/main" val="708526668"/>
                  </a:ext>
                </a:extLst>
              </a:tr>
              <a:tr h="367725">
                <a:tc>
                  <a:txBody>
                    <a:bodyPr/>
                    <a:lstStyle/>
                    <a:p>
                      <a:pPr algn="ctr"/>
                      <a:r>
                        <a:rPr lang="en-IN" dirty="0"/>
                        <a:t>9</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A</a:t>
                      </a:r>
                      <a:r>
                        <a:rPr lang="en-IN" dirty="0"/>
                        <a:t>RCHITECTURE</a:t>
                      </a:r>
                    </a:p>
                  </a:txBody>
                  <a:tcPr/>
                </a:tc>
                <a:tc>
                  <a:txBody>
                    <a:bodyPr/>
                    <a:lstStyle/>
                    <a:p>
                      <a:pPr algn="ctr"/>
                      <a:r>
                        <a:rPr lang="en-IN" dirty="0"/>
                        <a:t>12</a:t>
                      </a:r>
                    </a:p>
                  </a:txBody>
                  <a:tcPr/>
                </a:tc>
                <a:extLst>
                  <a:ext uri="{0D108BD9-81ED-4DB2-BD59-A6C34878D82A}">
                    <a16:rowId xmlns:a16="http://schemas.microsoft.com/office/drawing/2014/main" val="1397633157"/>
                  </a:ext>
                </a:extLst>
              </a:tr>
              <a:tr h="367725">
                <a:tc>
                  <a:txBody>
                    <a:bodyPr/>
                    <a:lstStyle/>
                    <a:p>
                      <a:pPr algn="ctr"/>
                      <a:r>
                        <a:rPr lang="en-IN" dirty="0"/>
                        <a:t>10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PROPOSED MODULES AND ALGORITHM DESCRIPTION</a:t>
                      </a:r>
                    </a:p>
                  </a:txBody>
                  <a:tcPr/>
                </a:tc>
                <a:tc>
                  <a:txBody>
                    <a:bodyPr/>
                    <a:lstStyle/>
                    <a:p>
                      <a:pPr algn="ctr"/>
                      <a:r>
                        <a:rPr lang="en-IN" dirty="0"/>
                        <a:t>13</a:t>
                      </a:r>
                    </a:p>
                  </a:txBody>
                  <a:tcPr/>
                </a:tc>
                <a:extLst>
                  <a:ext uri="{0D108BD9-81ED-4DB2-BD59-A6C34878D82A}">
                    <a16:rowId xmlns:a16="http://schemas.microsoft.com/office/drawing/2014/main" val="2895861985"/>
                  </a:ext>
                </a:extLst>
              </a:tr>
              <a:tr h="367725">
                <a:tc>
                  <a:txBody>
                    <a:bodyPr/>
                    <a:lstStyle/>
                    <a:p>
                      <a:pPr algn="ctr"/>
                      <a:r>
                        <a:rPr lang="en-IN" dirty="0"/>
                        <a:t>11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UML DIAGRAMS</a:t>
                      </a:r>
                    </a:p>
                  </a:txBody>
                  <a:tcPr/>
                </a:tc>
                <a:tc>
                  <a:txBody>
                    <a:bodyPr/>
                    <a:lstStyle/>
                    <a:p>
                      <a:pPr algn="ctr"/>
                      <a:r>
                        <a:rPr lang="en-IN" dirty="0"/>
                        <a:t>15</a:t>
                      </a:r>
                    </a:p>
                  </a:txBody>
                  <a:tcPr/>
                </a:tc>
                <a:extLst>
                  <a:ext uri="{0D108BD9-81ED-4DB2-BD59-A6C34878D82A}">
                    <a16:rowId xmlns:a16="http://schemas.microsoft.com/office/drawing/2014/main" val="1584997686"/>
                  </a:ext>
                </a:extLst>
              </a:tr>
              <a:tr h="367725">
                <a:tc>
                  <a:txBody>
                    <a:bodyPr/>
                    <a:lstStyle/>
                    <a:p>
                      <a:pPr algn="ctr"/>
                      <a:r>
                        <a:rPr lang="en-IN" dirty="0"/>
                        <a:t>12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T</a:t>
                      </a:r>
                      <a:r>
                        <a:rPr lang="en-IN" dirty="0"/>
                        <a:t>ESTING/RESULT ANALYSIS</a:t>
                      </a:r>
                    </a:p>
                  </a:txBody>
                  <a:tcPr/>
                </a:tc>
                <a:tc>
                  <a:txBody>
                    <a:bodyPr/>
                    <a:lstStyle/>
                    <a:p>
                      <a:pPr algn="ctr"/>
                      <a:r>
                        <a:rPr lang="en-IN" dirty="0"/>
                        <a:t>18</a:t>
                      </a:r>
                    </a:p>
                  </a:txBody>
                  <a:tcPr/>
                </a:tc>
                <a:extLst>
                  <a:ext uri="{0D108BD9-81ED-4DB2-BD59-A6C34878D82A}">
                    <a16:rowId xmlns:a16="http://schemas.microsoft.com/office/drawing/2014/main" val="1873759545"/>
                  </a:ext>
                </a:extLst>
              </a:tr>
              <a:tr h="367725">
                <a:tc>
                  <a:txBody>
                    <a:bodyPr/>
                    <a:lstStyle/>
                    <a:p>
                      <a:pPr algn="ctr"/>
                      <a:r>
                        <a:rPr lang="en-US" dirty="0"/>
                        <a:t>13</a:t>
                      </a:r>
                      <a:endParaRPr lang="en-IN"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CONCLUSION AND FUTURE ENHANCEMENTS</a:t>
                      </a:r>
                      <a:endParaRPr lang="en-IN" dirty="0"/>
                    </a:p>
                  </a:txBody>
                  <a:tcPr/>
                </a:tc>
                <a:tc>
                  <a:txBody>
                    <a:bodyPr/>
                    <a:lstStyle/>
                    <a:p>
                      <a:pPr algn="ctr"/>
                      <a:r>
                        <a:rPr lang="en-US" dirty="0"/>
                        <a:t>22</a:t>
                      </a:r>
                      <a:endParaRPr lang="en-IN" dirty="0"/>
                    </a:p>
                  </a:txBody>
                  <a:tcPr/>
                </a:tc>
                <a:extLst>
                  <a:ext uri="{0D108BD9-81ED-4DB2-BD59-A6C34878D82A}">
                    <a16:rowId xmlns:a16="http://schemas.microsoft.com/office/drawing/2014/main" val="1019918233"/>
                  </a:ext>
                </a:extLst>
              </a:tr>
            </a:tbl>
          </a:graphicData>
        </a:graphic>
      </p:graphicFrame>
      <p:pic>
        <p:nvPicPr>
          <p:cNvPr id="11" name="Google Shape;72;p14">
            <a:extLst>
              <a:ext uri="{FF2B5EF4-FFF2-40B4-BE49-F238E27FC236}">
                <a16:creationId xmlns:a16="http://schemas.microsoft.com/office/drawing/2014/main" id="{C7DC627B-9034-0845-BD09-455A9D3F1AAE}"/>
              </a:ext>
            </a:extLst>
          </p:cNvPr>
          <p:cNvPicPr preferRelativeResize="0"/>
          <p:nvPr/>
        </p:nvPicPr>
        <p:blipFill>
          <a:blip r:embed="rId2">
            <a:alphaModFix/>
          </a:blip>
          <a:stretch>
            <a:fillRect/>
          </a:stretch>
        </p:blipFill>
        <p:spPr>
          <a:xfrm>
            <a:off x="216512" y="302852"/>
            <a:ext cx="2881675" cy="973650"/>
          </a:xfrm>
          <a:prstGeom prst="rect">
            <a:avLst/>
          </a:prstGeom>
          <a:noFill/>
          <a:ln>
            <a:noFill/>
          </a:ln>
        </p:spPr>
      </p:pic>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72;p14">
            <a:extLst>
              <a:ext uri="{FF2B5EF4-FFF2-40B4-BE49-F238E27FC236}">
                <a16:creationId xmlns:a16="http://schemas.microsoft.com/office/drawing/2014/main" id="{24EA7392-044B-9C94-2A61-94DED1AF296D}"/>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pic>
        <p:nvPicPr>
          <p:cNvPr id="3" name="Picture 2">
            <a:extLst>
              <a:ext uri="{FF2B5EF4-FFF2-40B4-BE49-F238E27FC236}">
                <a16:creationId xmlns:a16="http://schemas.microsoft.com/office/drawing/2014/main" id="{0CF63871-7841-040F-B90B-B37B0F879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905000"/>
            <a:ext cx="7924800" cy="3893058"/>
          </a:xfrm>
          <a:prstGeom prst="rect">
            <a:avLst/>
          </a:prstGeom>
        </p:spPr>
      </p:pic>
    </p:spTree>
    <p:extLst>
      <p:ext uri="{BB962C8B-B14F-4D97-AF65-F5344CB8AC3E}">
        <p14:creationId xmlns:p14="http://schemas.microsoft.com/office/powerpoint/2010/main" val="348803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72;p14">
            <a:extLst>
              <a:ext uri="{FF2B5EF4-FFF2-40B4-BE49-F238E27FC236}">
                <a16:creationId xmlns:a16="http://schemas.microsoft.com/office/drawing/2014/main" id="{899DA59B-5C95-2CD3-CADC-A5945B9C71AE}"/>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pic>
        <p:nvPicPr>
          <p:cNvPr id="3" name="Picture 2">
            <a:extLst>
              <a:ext uri="{FF2B5EF4-FFF2-40B4-BE49-F238E27FC236}">
                <a16:creationId xmlns:a16="http://schemas.microsoft.com/office/drawing/2014/main" id="{A9A44622-3DAC-AADA-6B57-BB5002788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752600"/>
            <a:ext cx="8610600" cy="4262247"/>
          </a:xfrm>
          <a:prstGeom prst="rect">
            <a:avLst/>
          </a:prstGeom>
        </p:spPr>
      </p:pic>
    </p:spTree>
    <p:extLst>
      <p:ext uri="{BB962C8B-B14F-4D97-AF65-F5344CB8AC3E}">
        <p14:creationId xmlns:p14="http://schemas.microsoft.com/office/powerpoint/2010/main" val="1440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EDB95-C732-EAA7-D616-70B7821F03C9}"/>
              </a:ext>
            </a:extLst>
          </p:cNvPr>
          <p:cNvSpPr txBox="1"/>
          <p:nvPr/>
        </p:nvSpPr>
        <p:spPr>
          <a:xfrm>
            <a:off x="3505200" y="381000"/>
            <a:ext cx="4572000" cy="95410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u="sng" dirty="0">
                <a:latin typeface="+mj-lt"/>
              </a:rPr>
              <a:t>CONCLUSION AND FUTURE ENHANCEMENTS </a:t>
            </a:r>
          </a:p>
        </p:txBody>
      </p:sp>
      <p:pic>
        <p:nvPicPr>
          <p:cNvPr id="7" name="Google Shape;72;p14">
            <a:extLst>
              <a:ext uri="{FF2B5EF4-FFF2-40B4-BE49-F238E27FC236}">
                <a16:creationId xmlns:a16="http://schemas.microsoft.com/office/drawing/2014/main" id="{AF8D4913-E801-EDA8-4FCD-F8DA73616CA1}"/>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sp>
        <p:nvSpPr>
          <p:cNvPr id="2" name="TextBox 1">
            <a:extLst>
              <a:ext uri="{FF2B5EF4-FFF2-40B4-BE49-F238E27FC236}">
                <a16:creationId xmlns:a16="http://schemas.microsoft.com/office/drawing/2014/main" id="{C6F5C060-32D2-D41A-EB5E-DB51125FA358}"/>
              </a:ext>
            </a:extLst>
          </p:cNvPr>
          <p:cNvSpPr txBox="1"/>
          <p:nvPr/>
        </p:nvSpPr>
        <p:spPr>
          <a:xfrm>
            <a:off x="266700" y="1600200"/>
            <a:ext cx="8610600"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The vehicle monitoring system offers accurate information on all fundamental factors influencing a vehicle's performance. </a:t>
            </a:r>
          </a:p>
          <a:p>
            <a:pPr marL="285750" indent="-285750" algn="just">
              <a:buFont typeface="Arial" panose="020B0604020202020204" pitchFamily="34" charset="0"/>
              <a:buChar char="•"/>
            </a:pPr>
            <a:r>
              <a:rPr lang="en-US" dirty="0"/>
              <a:t>It gives the owner accurate information so that during car servicing, the service centers cannot present incorrect information and demand additional payment. </a:t>
            </a:r>
          </a:p>
          <a:p>
            <a:pPr marL="285750" indent="-285750" algn="just">
              <a:buFont typeface="Arial" panose="020B0604020202020204" pitchFamily="34" charset="0"/>
              <a:buChar char="•"/>
            </a:pPr>
            <a:r>
              <a:rPr lang="en-US" dirty="0"/>
              <a:t>According to the company's insurance policy, the owner can obtain the greatest claim possible, and that too without deceit or fraud. </a:t>
            </a:r>
          </a:p>
          <a:p>
            <a:pPr marL="285750" indent="-285750" algn="just">
              <a:buFont typeface="Arial" panose="020B0604020202020204" pitchFamily="34" charset="0"/>
              <a:buChar char="•"/>
            </a:pPr>
            <a:r>
              <a:rPr lang="en-US" dirty="0"/>
              <a:t>The website aims to provide a comprehensive solution to the customers by offering insurance analysis and spare parts e-commerce services by using machine learning algorithms. </a:t>
            </a:r>
          </a:p>
          <a:p>
            <a:pPr algn="just"/>
            <a:endParaRPr lang="en-US" dirty="0"/>
          </a:p>
          <a:p>
            <a:pPr algn="just"/>
            <a:r>
              <a:rPr lang="en-US" b="1" dirty="0"/>
              <a:t>Suggestions for Improvement:-</a:t>
            </a:r>
          </a:p>
          <a:p>
            <a:pPr marL="285750" indent="-285750" algn="just">
              <a:buFont typeface="Arial" panose="020B0604020202020204" pitchFamily="34" charset="0"/>
              <a:buChar char="•"/>
            </a:pPr>
            <a:r>
              <a:rPr lang="en-US" dirty="0"/>
              <a:t>An automatic tool that can provide diagnosis analysis service and responds to user diagnosis in real time. </a:t>
            </a:r>
          </a:p>
          <a:p>
            <a:pPr marL="285750" indent="-285750" algn="just">
              <a:buFont typeface="Arial" panose="020B0604020202020204" pitchFamily="34" charset="0"/>
              <a:buChar char="•"/>
            </a:pPr>
            <a:r>
              <a:rPr lang="en-US" dirty="0"/>
              <a:t>The data analysis approach can also be used to analysis other production system that is based on frequent vehicle failure.</a:t>
            </a:r>
            <a:endParaRPr lang="en-IN" dirty="0"/>
          </a:p>
        </p:txBody>
      </p:sp>
    </p:spTree>
    <p:extLst>
      <p:ext uri="{BB962C8B-B14F-4D97-AF65-F5344CB8AC3E}">
        <p14:creationId xmlns:p14="http://schemas.microsoft.com/office/powerpoint/2010/main" val="383169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5">
            <a:extLst>
              <a:ext uri="{FF2B5EF4-FFF2-40B4-BE49-F238E27FC236}">
                <a16:creationId xmlns:a16="http://schemas.microsoft.com/office/drawing/2014/main" id="{FD10424A-9DB6-F6FB-2136-214AC24544DD}"/>
              </a:ext>
            </a:extLst>
          </p:cNvPr>
          <p:cNvSpPr txBox="1">
            <a:spLocks/>
          </p:cNvSpPr>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buClr>
                <a:schemeClr val="dk1"/>
              </a:buClr>
              <a:buSzPts val="3200"/>
              <a:buFont typeface="Arial" panose="020B0604020202020204" pitchFamily="34" charset="0"/>
              <a:buNone/>
            </a:pPr>
            <a:endParaRPr lang="en-IN" altLang="en-US" sz="7000"/>
          </a:p>
          <a:p>
            <a:pPr marL="0" indent="0" algn="ctr">
              <a:spcBef>
                <a:spcPts val="0"/>
              </a:spcBef>
              <a:buClr>
                <a:schemeClr val="dk1"/>
              </a:buClr>
              <a:buSzPts val="3200"/>
              <a:buFont typeface="Arial" panose="020B0604020202020204" pitchFamily="34" charset="0"/>
              <a:buNone/>
            </a:pPr>
            <a:r>
              <a:rPr lang="en-IN" altLang="en-US" sz="7000"/>
              <a:t>Thank You</a:t>
            </a:r>
            <a:endParaRPr lang="en-IN" sz="7000" dirty="0"/>
          </a:p>
        </p:txBody>
      </p:sp>
    </p:spTree>
    <p:extLst>
      <p:ext uri="{BB962C8B-B14F-4D97-AF65-F5344CB8AC3E}">
        <p14:creationId xmlns:p14="http://schemas.microsoft.com/office/powerpoint/2010/main" val="358124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74548"/>
            <a:ext cx="5035505" cy="661333"/>
          </a:xfrm>
        </p:spPr>
        <p:txBody>
          <a:bodyPr>
            <a:normAutofit/>
          </a:bodyPr>
          <a:lstStyle/>
          <a:p>
            <a:pPr algn="ctr"/>
            <a:r>
              <a:rPr lang="en-US" sz="2800" b="1" u="sng" dirty="0"/>
              <a:t>ABSTRACT</a:t>
            </a:r>
          </a:p>
        </p:txBody>
      </p:sp>
      <p:pic>
        <p:nvPicPr>
          <p:cNvPr id="8" name="Google Shape;72;p14">
            <a:extLst>
              <a:ext uri="{FF2B5EF4-FFF2-40B4-BE49-F238E27FC236}">
                <a16:creationId xmlns:a16="http://schemas.microsoft.com/office/drawing/2014/main" id="{DA0E0F68-2EF2-ADC4-A5CB-6F20ABC0CFBC}"/>
              </a:ext>
            </a:extLst>
          </p:cNvPr>
          <p:cNvPicPr preferRelativeResize="0"/>
          <p:nvPr/>
        </p:nvPicPr>
        <p:blipFill>
          <a:blip r:embed="rId3">
            <a:alphaModFix/>
          </a:blip>
          <a:stretch>
            <a:fillRect/>
          </a:stretch>
        </p:blipFill>
        <p:spPr>
          <a:xfrm>
            <a:off x="147275" y="275456"/>
            <a:ext cx="2881675" cy="973650"/>
          </a:xfrm>
          <a:prstGeom prst="rect">
            <a:avLst/>
          </a:prstGeom>
          <a:noFill/>
          <a:ln>
            <a:noFill/>
          </a:ln>
        </p:spPr>
      </p:pic>
      <p:sp>
        <p:nvSpPr>
          <p:cNvPr id="10" name="TextBox 9">
            <a:extLst>
              <a:ext uri="{FF2B5EF4-FFF2-40B4-BE49-F238E27FC236}">
                <a16:creationId xmlns:a16="http://schemas.microsoft.com/office/drawing/2014/main" id="{3FF95236-4F15-5DDA-688C-5176324FF11C}"/>
              </a:ext>
            </a:extLst>
          </p:cNvPr>
          <p:cNvSpPr txBox="1"/>
          <p:nvPr/>
        </p:nvSpPr>
        <p:spPr>
          <a:xfrm>
            <a:off x="361725" y="1828800"/>
            <a:ext cx="8420549" cy="3693319"/>
          </a:xfrm>
          <a:prstGeom prst="rect">
            <a:avLst/>
          </a:prstGeom>
          <a:noFill/>
        </p:spPr>
        <p:txBody>
          <a:bodyPr wrap="square">
            <a:spAutoFit/>
          </a:bodyPr>
          <a:lstStyle/>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The automotive industry has witnessed a surge in the use of technology to improve efficiency and accuracy in various aspects of vehicle maintenance. </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The "Vehicle Health Analysis and Spare Parts E-Commerce" web application aims to simplify vehicle maintenance and repair for vehicle owners, insurance companies, and spare parts businesses. </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The application utilizes Python and </a:t>
            </a:r>
            <a:r>
              <a:rPr lang="en-US" sz="1800" dirty="0" err="1">
                <a:latin typeface="Calibri" panose="020F0502020204030204" pitchFamily="34" charset="0"/>
                <a:cs typeface="Calibri" panose="020F0502020204030204" pitchFamily="34" charset="0"/>
              </a:rPr>
              <a:t>Streamlit</a:t>
            </a:r>
            <a:r>
              <a:rPr lang="en-US" sz="1800" dirty="0">
                <a:latin typeface="Calibri" panose="020F0502020204030204" pitchFamily="34" charset="0"/>
                <a:cs typeface="Calibri" panose="020F0502020204030204" pitchFamily="34" charset="0"/>
              </a:rPr>
              <a:t> for vehicle health analysis and PHP and MySQL for its spare parts E-commerce component. </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It also uses advanced machine learning algorithms to predict the insurance amount for a vehicle based on a range of factors, such as manufacture, model, year, engine type, and accident history.</a:t>
            </a:r>
          </a:p>
          <a:p>
            <a:pPr marL="285750" indent="-285750" algn="just">
              <a:buSzPct val="150000"/>
              <a:buFont typeface="Arial" panose="020B0604020202020204" pitchFamily="34" charset="0"/>
              <a:buChar char="•"/>
            </a:pPr>
            <a:r>
              <a:rPr lang="en-US" sz="1800" dirty="0">
                <a:latin typeface="Calibri" panose="020F0502020204030204" pitchFamily="34" charset="0"/>
                <a:cs typeface="Calibri" panose="020F0502020204030204" pitchFamily="34" charset="0"/>
              </a:rPr>
              <a:t>In addition, the spare parts E-commerce component enables users to purchase genuine spare parts for their vehicles directly from the manufacturer, thereby enhancing the reliability and longevity of the vehicles. </a:t>
            </a:r>
          </a:p>
        </p:txBody>
      </p:sp>
    </p:spTree>
    <p:extLst>
      <p:ext uri="{BB962C8B-B14F-4D97-AF65-F5344CB8AC3E}">
        <p14:creationId xmlns:p14="http://schemas.microsoft.com/office/powerpoint/2010/main" val="32518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AA24555F-977A-3F79-30C1-23B6F8EBFF17}"/>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7" name="TextBox 6">
            <a:extLst>
              <a:ext uri="{FF2B5EF4-FFF2-40B4-BE49-F238E27FC236}">
                <a16:creationId xmlns:a16="http://schemas.microsoft.com/office/drawing/2014/main" id="{F8580B82-CFA7-8957-0A2E-34EA79789443}"/>
              </a:ext>
            </a:extLst>
          </p:cNvPr>
          <p:cNvSpPr txBox="1"/>
          <p:nvPr/>
        </p:nvSpPr>
        <p:spPr>
          <a:xfrm>
            <a:off x="3276600" y="762281"/>
            <a:ext cx="4572000" cy="523220"/>
          </a:xfrm>
          <a:prstGeom prst="rect">
            <a:avLst/>
          </a:prstGeom>
          <a:noFill/>
        </p:spPr>
        <p:txBody>
          <a:bodyPr wrap="square">
            <a:spAutoFit/>
          </a:bodyPr>
          <a:lstStyle/>
          <a:p>
            <a:pPr algn="ctr"/>
            <a:r>
              <a:rPr lang="en-IN" sz="2800" b="1" u="sng" dirty="0">
                <a:latin typeface="+mj-lt"/>
              </a:rPr>
              <a:t>INTRODUCTION </a:t>
            </a:r>
          </a:p>
        </p:txBody>
      </p:sp>
      <p:sp>
        <p:nvSpPr>
          <p:cNvPr id="9" name="TextBox 8">
            <a:extLst>
              <a:ext uri="{FF2B5EF4-FFF2-40B4-BE49-F238E27FC236}">
                <a16:creationId xmlns:a16="http://schemas.microsoft.com/office/drawing/2014/main" id="{A04E402E-2DBC-DFDC-B99D-04B63E30B10E}"/>
              </a:ext>
            </a:extLst>
          </p:cNvPr>
          <p:cNvSpPr txBox="1"/>
          <p:nvPr/>
        </p:nvSpPr>
        <p:spPr>
          <a:xfrm>
            <a:off x="419100" y="1524000"/>
            <a:ext cx="8305800" cy="4662815"/>
          </a:xfrm>
          <a:prstGeom prst="rect">
            <a:avLst/>
          </a:prstGeom>
          <a:noFill/>
        </p:spPr>
        <p:txBody>
          <a:bodyPr wrap="square">
            <a:spAutoFit/>
          </a:bodyPr>
          <a:lstStyle/>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Vehicle maintenance and repair can be a complex and time-consuming task for vehicle owners. This is particularly true when it comes to estimating the insurance amount for a vehicle and finding the right spare parts. </a:t>
            </a:r>
          </a:p>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To address these challenges, a web application has been developed called the "Vehicle Health Analysis and Spare Parts E-Commerce". This innovative application leverages the power of python, </a:t>
            </a:r>
            <a:r>
              <a:rPr lang="en-US" sz="1600" dirty="0" err="1">
                <a:latin typeface="Calibri" panose="020F0502020204030204" pitchFamily="34" charset="0"/>
                <a:cs typeface="Calibri" panose="020F0502020204030204" pitchFamily="34" charset="0"/>
              </a:rPr>
              <a:t>streamlit</a:t>
            </a:r>
            <a:r>
              <a:rPr lang="en-US" sz="1600" dirty="0">
                <a:latin typeface="Calibri" panose="020F0502020204030204" pitchFamily="34" charset="0"/>
                <a:cs typeface="Calibri" panose="020F0502020204030204" pitchFamily="34" charset="0"/>
              </a:rPr>
              <a:t>, PHP and MySQL to provide a user-friendly platform for analyzing vehicle health and finding the right spare parts. </a:t>
            </a:r>
          </a:p>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It uses advanced machine learning algorithms to predict the insurance amount for a vehicle based on a range of factors, such as manufacture, model, year, engine type, and accident history. </a:t>
            </a:r>
          </a:p>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In addition, the website provides relevant spare parts recommendations based on the analysis of the vehicle's health. This makes it easier for vehicle owners to make informed decisions about their vehicle's maintenance and repair. </a:t>
            </a:r>
          </a:p>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For insurance companies, it provides a more accurate and efficient way to estimate insurance amounts, reducing the risk of under or over-insuring vehicles. </a:t>
            </a:r>
          </a:p>
          <a:p>
            <a:pPr marL="546100" indent="-342900" algn="just">
              <a:spcBef>
                <a:spcPts val="640"/>
              </a:spcBef>
              <a:spcAft>
                <a:spcPts val="0"/>
              </a:spcAft>
              <a:buClr>
                <a:schemeClr val="dk1"/>
              </a:buClr>
              <a:buSzPct val="150000"/>
              <a:buFont typeface="Arial" panose="020B0604020202020204" pitchFamily="34" charset="0"/>
              <a:buChar char="•"/>
            </a:pPr>
            <a:r>
              <a:rPr lang="en-US" sz="1600" dirty="0">
                <a:latin typeface="Calibri" panose="020F0502020204030204" pitchFamily="34" charset="0"/>
                <a:cs typeface="Calibri" panose="020F0502020204030204" pitchFamily="34" charset="0"/>
              </a:rPr>
              <a:t>For spare parts businesses, it provides a new channel for reaching customers and promoting their products, increasing sales and customer loyalty. </a:t>
            </a:r>
          </a:p>
        </p:txBody>
      </p:sp>
    </p:spTree>
    <p:extLst>
      <p:ext uri="{BB962C8B-B14F-4D97-AF65-F5344CB8AC3E}">
        <p14:creationId xmlns:p14="http://schemas.microsoft.com/office/powerpoint/2010/main" val="224274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1065B4DE-8DAF-31D5-75DD-593AA891F71C}"/>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7" name="TextBox 6">
            <a:extLst>
              <a:ext uri="{FF2B5EF4-FFF2-40B4-BE49-F238E27FC236}">
                <a16:creationId xmlns:a16="http://schemas.microsoft.com/office/drawing/2014/main" id="{D9834909-43A1-2FBF-E2CF-7C238800D6E7}"/>
              </a:ext>
            </a:extLst>
          </p:cNvPr>
          <p:cNvSpPr txBox="1"/>
          <p:nvPr/>
        </p:nvSpPr>
        <p:spPr>
          <a:xfrm>
            <a:off x="2514600" y="739901"/>
            <a:ext cx="5715000" cy="523220"/>
          </a:xfrm>
          <a:prstGeom prst="rect">
            <a:avLst/>
          </a:prstGeom>
          <a:noFill/>
        </p:spPr>
        <p:txBody>
          <a:bodyPr wrap="square">
            <a:spAutoFit/>
          </a:bodyPr>
          <a:lstStyle/>
          <a:p>
            <a:pPr algn="ctr"/>
            <a:r>
              <a:rPr lang="en-US" sz="2800" b="1" u="sng" dirty="0">
                <a:latin typeface="+mj-lt"/>
              </a:rPr>
              <a:t>M</a:t>
            </a:r>
            <a:r>
              <a:rPr lang="en-IN" sz="2800" b="1" u="sng" dirty="0">
                <a:latin typeface="+mj-lt"/>
              </a:rPr>
              <a:t>OTIVATION</a:t>
            </a:r>
          </a:p>
        </p:txBody>
      </p:sp>
      <p:sp>
        <p:nvSpPr>
          <p:cNvPr id="9" name="TextBox 8">
            <a:extLst>
              <a:ext uri="{FF2B5EF4-FFF2-40B4-BE49-F238E27FC236}">
                <a16:creationId xmlns:a16="http://schemas.microsoft.com/office/drawing/2014/main" id="{2FBEA1C9-5AA6-42AF-0543-C854D48BCBB1}"/>
              </a:ext>
            </a:extLst>
          </p:cNvPr>
          <p:cNvSpPr txBox="1"/>
          <p:nvPr/>
        </p:nvSpPr>
        <p:spPr>
          <a:xfrm>
            <a:off x="380999" y="1639175"/>
            <a:ext cx="8382001" cy="4524315"/>
          </a:xfrm>
          <a:prstGeom prst="rect">
            <a:avLst/>
          </a:prstGeom>
          <a:noFill/>
        </p:spPr>
        <p:txBody>
          <a:bodyPr wrap="square">
            <a:spAutoFit/>
          </a:bodyPr>
          <a:lstStyle/>
          <a:p>
            <a:pPr marL="285750" indent="-285750" algn="just">
              <a:buSzPct val="150000"/>
              <a:buFont typeface="Arial" panose="020B0604020202020204" pitchFamily="34" charset="0"/>
              <a:buChar char="•"/>
            </a:pPr>
            <a:r>
              <a:rPr lang="en-US" sz="1800" b="0" i="0" dirty="0">
                <a:solidFill>
                  <a:schemeClr val="tx1"/>
                </a:solidFill>
                <a:effectLst/>
                <a:latin typeface="Söhne"/>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just">
              <a:buSzPct val="150000"/>
              <a:buFont typeface="Arial" panose="020B0604020202020204" pitchFamily="34" charset="0"/>
              <a:buChar char="•"/>
            </a:pPr>
            <a:r>
              <a:rPr lang="en-US" sz="1800" b="0" i="0" dirty="0">
                <a:solidFill>
                  <a:schemeClr val="tx1"/>
                </a:solidFill>
                <a:effectLst/>
                <a:latin typeface="Söhne"/>
              </a:rPr>
              <a:t>Owning and maintaining a vehicle can be a significant financial and time investment, and it can be challenging to keep track of the maintenance and repair needs of the vehicle. </a:t>
            </a:r>
          </a:p>
          <a:p>
            <a:pPr marL="285750" indent="-285750" algn="just">
              <a:buSzPct val="150000"/>
              <a:buFont typeface="Arial" panose="020B0604020202020204" pitchFamily="34" charset="0"/>
              <a:buChar char="•"/>
            </a:pPr>
            <a:r>
              <a:rPr lang="en-US" sz="1800" b="0" i="0" dirty="0">
                <a:solidFill>
                  <a:schemeClr val="tx1"/>
                </a:solidFill>
                <a:effectLst/>
                <a:latin typeface="Söhne"/>
              </a:rPr>
              <a:t>In many cases, vehicle owners may only become aware of a problem after it has become a more significant and costly issue for which they are not paid their full insurance amount. </a:t>
            </a:r>
          </a:p>
          <a:p>
            <a:pPr marL="285750" indent="-285750" algn="just">
              <a:buSzPct val="150000"/>
              <a:buFont typeface="Arial" panose="020B0604020202020204" pitchFamily="34" charset="0"/>
              <a:buChar char="•"/>
            </a:pPr>
            <a:r>
              <a:rPr lang="en-US" sz="1800" b="0" i="0" dirty="0">
                <a:solidFill>
                  <a:schemeClr val="tx1"/>
                </a:solidFill>
                <a:effectLst/>
                <a:latin typeface="Söhne"/>
              </a:rPr>
              <a:t>By providing accurate vehicle health analysis, the website can help vehicle owners to get their maximum insurance amount as possible and to prevent costly repairs and breakdowns.</a:t>
            </a:r>
          </a:p>
          <a:p>
            <a:pPr marL="285750" indent="-285750" algn="just">
              <a:buSzPct val="150000"/>
              <a:buFont typeface="Arial" panose="020B0604020202020204" pitchFamily="34" charset="0"/>
              <a:buChar char="•"/>
            </a:pPr>
            <a:r>
              <a:rPr lang="en-US" sz="1800" b="0" i="0" dirty="0">
                <a:solidFill>
                  <a:schemeClr val="tx1"/>
                </a:solidFill>
                <a:effectLst/>
                <a:latin typeface="Söhne"/>
              </a:rPr>
              <a:t>By providing a secure and convenient platform for the purchase of genuine spare parts, the website can save vehicle owners time and effort, and give them peace of mind that they are using quality parts to maintain their vehicle.</a:t>
            </a:r>
          </a:p>
        </p:txBody>
      </p:sp>
    </p:spTree>
    <p:extLst>
      <p:ext uri="{BB962C8B-B14F-4D97-AF65-F5344CB8AC3E}">
        <p14:creationId xmlns:p14="http://schemas.microsoft.com/office/powerpoint/2010/main" val="202226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79551C-74FE-EFC6-78B7-2556D4242A9D}"/>
              </a:ext>
            </a:extLst>
          </p:cNvPr>
          <p:cNvSpPr txBox="1"/>
          <p:nvPr/>
        </p:nvSpPr>
        <p:spPr>
          <a:xfrm>
            <a:off x="3505200" y="707957"/>
            <a:ext cx="4572000" cy="523220"/>
          </a:xfrm>
          <a:prstGeom prst="rect">
            <a:avLst/>
          </a:prstGeom>
          <a:noFill/>
        </p:spPr>
        <p:txBody>
          <a:bodyPr wrap="square">
            <a:spAutoFit/>
          </a:bodyPr>
          <a:lstStyle/>
          <a:p>
            <a:pPr algn="ctr"/>
            <a:r>
              <a:rPr lang="en-US" sz="2800" b="1" u="sng" dirty="0">
                <a:latin typeface="+mj-lt"/>
              </a:rPr>
              <a:t>L</a:t>
            </a:r>
            <a:r>
              <a:rPr lang="en-IN" sz="2800" b="1" u="sng" dirty="0">
                <a:latin typeface="+mj-lt"/>
              </a:rPr>
              <a:t>ITERATURE SURVEY</a:t>
            </a:r>
          </a:p>
        </p:txBody>
      </p:sp>
      <p:pic>
        <p:nvPicPr>
          <p:cNvPr id="6" name="Google Shape;72;p14">
            <a:extLst>
              <a:ext uri="{FF2B5EF4-FFF2-40B4-BE49-F238E27FC236}">
                <a16:creationId xmlns:a16="http://schemas.microsoft.com/office/drawing/2014/main" id="{2CA35E7B-0E50-49F8-1951-92831E35BB2D}"/>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graphicFrame>
        <p:nvGraphicFramePr>
          <p:cNvPr id="2" name="Table 1">
            <a:extLst>
              <a:ext uri="{FF2B5EF4-FFF2-40B4-BE49-F238E27FC236}">
                <a16:creationId xmlns:a16="http://schemas.microsoft.com/office/drawing/2014/main" id="{F2188ADD-B0EC-C5CB-DA80-19711C33A939}"/>
              </a:ext>
            </a:extLst>
          </p:cNvPr>
          <p:cNvGraphicFramePr/>
          <p:nvPr>
            <p:extLst>
              <p:ext uri="{D42A27DB-BD31-4B8C-83A1-F6EECF244321}">
                <p14:modId xmlns:p14="http://schemas.microsoft.com/office/powerpoint/2010/main" val="1803349034"/>
              </p:ext>
            </p:extLst>
          </p:nvPr>
        </p:nvGraphicFramePr>
        <p:xfrm>
          <a:off x="685799" y="1828800"/>
          <a:ext cx="7772401" cy="3893820"/>
        </p:xfrm>
        <a:graphic>
          <a:graphicData uri="http://schemas.openxmlformats.org/drawingml/2006/table">
            <a:tbl>
              <a:tblPr firstRow="1" bandRow="1">
                <a:tableStyleId>{5C22544A-7EE6-4342-B048-85BDC9FD1C3A}</a:tableStyleId>
              </a:tblPr>
              <a:tblGrid>
                <a:gridCol w="1727813">
                  <a:extLst>
                    <a:ext uri="{9D8B030D-6E8A-4147-A177-3AD203B41FA5}">
                      <a16:colId xmlns:a16="http://schemas.microsoft.com/office/drawing/2014/main" val="20000"/>
                    </a:ext>
                  </a:extLst>
                </a:gridCol>
                <a:gridCol w="2539388">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pPr algn="ctr">
                        <a:buNone/>
                      </a:pPr>
                      <a:endParaRPr lang="en-US" altLang="en-US" dirty="0"/>
                    </a:p>
                    <a:p>
                      <a:pPr algn="ctr">
                        <a:buNone/>
                      </a:pPr>
                      <a:r>
                        <a:rPr lang="en-IN" altLang="en-US" sz="2800" dirty="0"/>
                        <a:t>Title</a:t>
                      </a:r>
                    </a:p>
                  </a:txBody>
                  <a:tcPr/>
                </a:tc>
                <a:tc>
                  <a:txBody>
                    <a:bodyPr/>
                    <a:lstStyle/>
                    <a:p>
                      <a:pPr algn="ctr">
                        <a:buNone/>
                      </a:pPr>
                      <a:r>
                        <a:rPr lang="en-US" altLang="en-US" sz="2800" dirty="0"/>
                        <a:t>Methodology</a:t>
                      </a:r>
                    </a:p>
                  </a:txBody>
                  <a:tcPr anchor="ctr"/>
                </a:tc>
                <a:tc>
                  <a:txBody>
                    <a:bodyPr/>
                    <a:lstStyle/>
                    <a:p>
                      <a:pPr algn="ctr">
                        <a:buNone/>
                      </a:pPr>
                      <a:endParaRPr lang="en-US" altLang="en-US" dirty="0"/>
                    </a:p>
                    <a:p>
                      <a:pPr algn="ctr">
                        <a:buNone/>
                      </a:pPr>
                      <a:r>
                        <a:rPr lang="en-US" altLang="en-US" sz="2800" dirty="0"/>
                        <a:t>Observation</a:t>
                      </a:r>
                    </a:p>
                  </a:txBody>
                  <a:tcPr/>
                </a:tc>
                <a:extLst>
                  <a:ext uri="{0D108BD9-81ED-4DB2-BD59-A6C34878D82A}">
                    <a16:rowId xmlns:a16="http://schemas.microsoft.com/office/drawing/2014/main" val="10000"/>
                  </a:ext>
                </a:extLst>
              </a:tr>
              <a:tr h="0">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1599768">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492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848457B8-7041-38DA-9CCE-0A9038969363}"/>
              </a:ext>
            </a:extLst>
          </p:cNvPr>
          <p:cNvGraphicFramePr>
            <a:graphicFrameLocks/>
          </p:cNvGraphicFramePr>
          <p:nvPr>
            <p:extLst>
              <p:ext uri="{D42A27DB-BD31-4B8C-83A1-F6EECF244321}">
                <p14:modId xmlns:p14="http://schemas.microsoft.com/office/powerpoint/2010/main" val="420282115"/>
              </p:ext>
            </p:extLst>
          </p:nvPr>
        </p:nvGraphicFramePr>
        <p:xfrm>
          <a:off x="520065" y="1752600"/>
          <a:ext cx="8103870" cy="4389120"/>
        </p:xfrm>
        <a:graphic>
          <a:graphicData uri="http://schemas.openxmlformats.org/drawingml/2006/table">
            <a:tbl>
              <a:tblPr firstRow="1" bandRow="1">
                <a:tableStyleId>{5C22544A-7EE6-4342-B048-85BDC9FD1C3A}</a:tableStyleId>
              </a:tblPr>
              <a:tblGrid>
                <a:gridCol w="2081389">
                  <a:extLst>
                    <a:ext uri="{9D8B030D-6E8A-4147-A177-3AD203B41FA5}">
                      <a16:colId xmlns:a16="http://schemas.microsoft.com/office/drawing/2014/main" val="20000"/>
                    </a:ext>
                  </a:extLst>
                </a:gridCol>
                <a:gridCol w="3431681">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152400">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dirty="0"/>
                    </a:p>
                    <a:p>
                      <a:pPr algn="ctr">
                        <a:buNone/>
                      </a:pPr>
                      <a:r>
                        <a:rPr lang="en-IN" altLang="en-US" sz="2800" dirty="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pic>
        <p:nvPicPr>
          <p:cNvPr id="9" name="Google Shape;72;p14">
            <a:extLst>
              <a:ext uri="{FF2B5EF4-FFF2-40B4-BE49-F238E27FC236}">
                <a16:creationId xmlns:a16="http://schemas.microsoft.com/office/drawing/2014/main" id="{54E87D9E-CDAA-B661-4DB6-EA2588D909B0}"/>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Tree>
    <p:extLst>
      <p:ext uri="{BB962C8B-B14F-4D97-AF65-F5344CB8AC3E}">
        <p14:creationId xmlns:p14="http://schemas.microsoft.com/office/powerpoint/2010/main" val="249678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0967E911-3BCA-E1AA-D8D4-16BB3F2F368D}"/>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7" name="TextBox 6">
            <a:extLst>
              <a:ext uri="{FF2B5EF4-FFF2-40B4-BE49-F238E27FC236}">
                <a16:creationId xmlns:a16="http://schemas.microsoft.com/office/drawing/2014/main" id="{FBC94B3B-D06E-9D78-F83B-0CE6943CA759}"/>
              </a:ext>
            </a:extLst>
          </p:cNvPr>
          <p:cNvSpPr txBox="1"/>
          <p:nvPr/>
        </p:nvSpPr>
        <p:spPr>
          <a:xfrm>
            <a:off x="3581400" y="381000"/>
            <a:ext cx="4876800" cy="954107"/>
          </a:xfrm>
          <a:prstGeom prst="rect">
            <a:avLst/>
          </a:prstGeom>
          <a:noFill/>
        </p:spPr>
        <p:txBody>
          <a:bodyPr wrap="square">
            <a:spAutoFit/>
          </a:bodyPr>
          <a:lstStyle/>
          <a:p>
            <a:pPr algn="ctr"/>
            <a:r>
              <a:rPr lang="en-IN" sz="2800" b="1" u="sng" dirty="0">
                <a:latin typeface="+mj-lt"/>
              </a:rPr>
              <a:t>CHALLENGES AND LIMITATIONS IN EXISTING SYSTEMS </a:t>
            </a:r>
          </a:p>
        </p:txBody>
      </p:sp>
      <p:sp>
        <p:nvSpPr>
          <p:cNvPr id="9" name="TextBox 8">
            <a:extLst>
              <a:ext uri="{FF2B5EF4-FFF2-40B4-BE49-F238E27FC236}">
                <a16:creationId xmlns:a16="http://schemas.microsoft.com/office/drawing/2014/main" id="{924DD101-C753-7D92-B1DB-88D80ABAFDFA}"/>
              </a:ext>
            </a:extLst>
          </p:cNvPr>
          <p:cNvSpPr txBox="1"/>
          <p:nvPr/>
        </p:nvSpPr>
        <p:spPr>
          <a:xfrm>
            <a:off x="419100" y="1752600"/>
            <a:ext cx="8305800" cy="4524315"/>
          </a:xfrm>
          <a:prstGeom prst="rect">
            <a:avLst/>
          </a:prstGeom>
          <a:noFill/>
        </p:spPr>
        <p:txBody>
          <a:bodyPr wrap="square">
            <a:spAutoFit/>
          </a:bodyPr>
          <a:lstStyle/>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Limited Data Availability: </a:t>
            </a:r>
            <a:r>
              <a:rPr lang="en-US" sz="1800" dirty="0">
                <a:latin typeface="Calibri" panose="020F0502020204030204" pitchFamily="34" charset="0"/>
                <a:cs typeface="Calibri" panose="020F0502020204030204" pitchFamily="34" charset="0"/>
              </a:rPr>
              <a:t>The accuracy of the vehicle health analysis and insurance prediction relies on the data that is available. If the is limited data or is inaccurate, then the analysis and predictions may be less reliable.</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Reliance on Sensors: </a:t>
            </a:r>
            <a:r>
              <a:rPr lang="en-US" sz="1800" dirty="0">
                <a:latin typeface="Calibri" panose="020F0502020204030204" pitchFamily="34" charset="0"/>
                <a:cs typeface="Calibri" panose="020F0502020204030204" pitchFamily="34" charset="0"/>
              </a:rPr>
              <a:t>The vehicle health analysis component relies on sensors in the vehicle to collect data. If the sensors are not functioning properly or are inaccurate, the analysis may be affected.</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Limited Scope: </a:t>
            </a:r>
            <a:r>
              <a:rPr lang="en-US" sz="1800" dirty="0">
                <a:latin typeface="Calibri" panose="020F0502020204030204" pitchFamily="34" charset="0"/>
                <a:cs typeface="Calibri" panose="020F0502020204030204" pitchFamily="34" charset="0"/>
              </a:rPr>
              <a:t>The website's analysis and recommendations are limited to the information provided by the sensors and the algorithms used. There may be other factors that are not considered that could impact the health of the vehicle.</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Halt of Spare Parts Production: </a:t>
            </a:r>
            <a:r>
              <a:rPr lang="en-US" sz="1800" dirty="0">
                <a:latin typeface="Calibri" panose="020F0502020204030204" pitchFamily="34" charset="0"/>
                <a:cs typeface="Calibri" panose="020F0502020204030204" pitchFamily="34" charset="0"/>
              </a:rPr>
              <a:t>If the vehicle is of very old model or doesn't have that many sales, the manufacturer may completely halt the manufacturing of that particular vehicle model's spare parts. Thus, the customer won't be able to get the necessary part to repair his/her vehicle.</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Security Risks: </a:t>
            </a:r>
            <a:r>
              <a:rPr lang="en-US" sz="1800" dirty="0">
                <a:latin typeface="Calibri" panose="020F0502020204030204" pitchFamily="34" charset="0"/>
                <a:cs typeface="Calibri" panose="020F0502020204030204" pitchFamily="34" charset="0"/>
              </a:rPr>
              <a:t>The E-commerce component of the website involves the handling of sensitive financial information. If the website's security is compromised, this could result in financial loss for users. </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817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2;p14">
            <a:extLst>
              <a:ext uri="{FF2B5EF4-FFF2-40B4-BE49-F238E27FC236}">
                <a16:creationId xmlns:a16="http://schemas.microsoft.com/office/drawing/2014/main" id="{3EDD3BCE-7455-AA2A-F4D3-4069B13339BE}"/>
              </a:ext>
            </a:extLst>
          </p:cNvPr>
          <p:cNvPicPr preferRelativeResize="0"/>
          <p:nvPr/>
        </p:nvPicPr>
        <p:blipFill>
          <a:blip r:embed="rId2">
            <a:alphaModFix/>
          </a:blip>
          <a:stretch>
            <a:fillRect/>
          </a:stretch>
        </p:blipFill>
        <p:spPr>
          <a:xfrm>
            <a:off x="147275" y="275456"/>
            <a:ext cx="2881675" cy="973650"/>
          </a:xfrm>
          <a:prstGeom prst="rect">
            <a:avLst/>
          </a:prstGeom>
          <a:noFill/>
          <a:ln>
            <a:noFill/>
          </a:ln>
        </p:spPr>
      </p:pic>
      <p:sp>
        <p:nvSpPr>
          <p:cNvPr id="7" name="TextBox 6">
            <a:extLst>
              <a:ext uri="{FF2B5EF4-FFF2-40B4-BE49-F238E27FC236}">
                <a16:creationId xmlns:a16="http://schemas.microsoft.com/office/drawing/2014/main" id="{CD2FFCA7-61B2-80EF-5BED-AF6F2BC87CC3}"/>
              </a:ext>
            </a:extLst>
          </p:cNvPr>
          <p:cNvSpPr txBox="1"/>
          <p:nvPr/>
        </p:nvSpPr>
        <p:spPr>
          <a:xfrm>
            <a:off x="3352800" y="769393"/>
            <a:ext cx="4572000" cy="523220"/>
          </a:xfrm>
          <a:prstGeom prst="rect">
            <a:avLst/>
          </a:prstGeom>
          <a:noFill/>
        </p:spPr>
        <p:txBody>
          <a:bodyPr wrap="square">
            <a:spAutoFit/>
          </a:bodyPr>
          <a:lstStyle/>
          <a:p>
            <a:pPr algn="ctr"/>
            <a:r>
              <a:rPr lang="en-US" sz="2800" b="1" u="sng" dirty="0">
                <a:latin typeface="+mj-lt"/>
              </a:rPr>
              <a:t>O</a:t>
            </a:r>
            <a:r>
              <a:rPr lang="en-IN" sz="2800" b="1" u="sng" dirty="0">
                <a:latin typeface="+mj-lt"/>
              </a:rPr>
              <a:t>BJECTIVES</a:t>
            </a:r>
          </a:p>
        </p:txBody>
      </p:sp>
      <p:sp>
        <p:nvSpPr>
          <p:cNvPr id="9" name="TextBox 8">
            <a:extLst>
              <a:ext uri="{FF2B5EF4-FFF2-40B4-BE49-F238E27FC236}">
                <a16:creationId xmlns:a16="http://schemas.microsoft.com/office/drawing/2014/main" id="{D032168C-E479-2EDB-4E6A-C10249F13E6A}"/>
              </a:ext>
            </a:extLst>
          </p:cNvPr>
          <p:cNvSpPr txBox="1"/>
          <p:nvPr/>
        </p:nvSpPr>
        <p:spPr>
          <a:xfrm>
            <a:off x="609600" y="1859339"/>
            <a:ext cx="8181975" cy="3139321"/>
          </a:xfrm>
          <a:prstGeom prst="rect">
            <a:avLst/>
          </a:prstGeom>
          <a:noFill/>
        </p:spPr>
        <p:txBody>
          <a:bodyPr wrap="square">
            <a:spAutoFit/>
          </a:bodyPr>
          <a:lstStyle/>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Insurance Prediction:</a:t>
            </a:r>
            <a:r>
              <a:rPr lang="en-US" sz="1800" dirty="0">
                <a:latin typeface="Calibri" panose="020F0502020204030204" pitchFamily="34" charset="0"/>
                <a:cs typeface="Calibri" panose="020F0502020204030204" pitchFamily="34" charset="0"/>
              </a:rPr>
              <a:t> The website uses machine learning algorithms to predict the insurance amount, and to prevent costly repairs and breakdowns.</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Spare Parts E-commerce:</a:t>
            </a:r>
            <a:r>
              <a:rPr lang="en-US" sz="1800" dirty="0">
                <a:latin typeface="Calibri" panose="020F0502020204030204" pitchFamily="34" charset="0"/>
                <a:cs typeface="Calibri" panose="020F0502020204030204" pitchFamily="34" charset="0"/>
              </a:rPr>
              <a:t> The website provides a secure and convenient platform for the purchase of genuine spare parts.</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User-Friendly Interface:</a:t>
            </a:r>
            <a:r>
              <a:rPr lang="en-US" sz="1800" dirty="0">
                <a:latin typeface="Calibri" panose="020F0502020204030204" pitchFamily="34" charset="0"/>
                <a:cs typeface="Calibri" panose="020F0502020204030204" pitchFamily="34" charset="0"/>
              </a:rPr>
              <a:t> The website aims to provide a user-friendly interface, which is easy to navigate and use.</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Performance and Reliability:</a:t>
            </a:r>
            <a:r>
              <a:rPr lang="en-US" sz="1800" dirty="0">
                <a:latin typeface="Calibri" panose="020F0502020204030204" pitchFamily="34" charset="0"/>
                <a:cs typeface="Calibri" panose="020F0502020204030204" pitchFamily="34" charset="0"/>
              </a:rPr>
              <a:t> The website aims to provide high performance and reliability, ensuring that users can access and use the website without any downtime or technical issues.</a:t>
            </a:r>
          </a:p>
          <a:p>
            <a:pPr marL="285750" indent="-285750" algn="just">
              <a:buSzPct val="150000"/>
              <a:buFont typeface="Arial" panose="020B0604020202020204" pitchFamily="34" charset="0"/>
              <a:buChar char="•"/>
            </a:pPr>
            <a:r>
              <a:rPr lang="en-US" sz="1800" u="sng" dirty="0">
                <a:latin typeface="Calibri" panose="020F0502020204030204" pitchFamily="34" charset="0"/>
                <a:cs typeface="Calibri" panose="020F0502020204030204" pitchFamily="34" charset="0"/>
              </a:rPr>
              <a:t>Security:</a:t>
            </a:r>
            <a:r>
              <a:rPr lang="en-US" sz="1800" dirty="0">
                <a:latin typeface="Calibri" panose="020F0502020204030204" pitchFamily="34" charset="0"/>
                <a:cs typeface="Calibri" panose="020F0502020204030204" pitchFamily="34" charset="0"/>
              </a:rPr>
              <a:t> The website aims to provide a secure platform for transactions and user data, protecting users from any potential security risks.</a:t>
            </a:r>
          </a:p>
        </p:txBody>
      </p:sp>
    </p:spTree>
    <p:extLst>
      <p:ext uri="{BB962C8B-B14F-4D97-AF65-F5344CB8AC3E}">
        <p14:creationId xmlns:p14="http://schemas.microsoft.com/office/powerpoint/2010/main" val="300293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TotalTime>
  <Words>2053</Words>
  <Application>Microsoft Office PowerPoint</Application>
  <PresentationFormat>On-screen Show (4:3)</PresentationFormat>
  <Paragraphs>161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Google Sans</vt:lpstr>
      <vt:lpstr>Söhne</vt:lpstr>
      <vt:lpstr>Office Theme</vt:lpstr>
      <vt:lpstr>Vehicle Health Analysis and Spare Parts E-Commerce</vt:lpstr>
      <vt:lpstr>  TABLE OF 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Yuvraj Singh</cp:lastModifiedBy>
  <cp:revision>26</cp:revision>
  <dcterms:created xsi:type="dcterms:W3CDTF">2020-05-13T07:00:09Z</dcterms:created>
  <dcterms:modified xsi:type="dcterms:W3CDTF">2023-05-03T06:24:47Z</dcterms:modified>
</cp:coreProperties>
</file>