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8" r:id="rId4"/>
    <p:sldId id="258" r:id="rId5"/>
    <p:sldId id="267" r:id="rId6"/>
    <p:sldId id="259" r:id="rId7"/>
    <p:sldId id="262" r:id="rId8"/>
    <p:sldId id="289" r:id="rId9"/>
    <p:sldId id="304" r:id="rId10"/>
    <p:sldId id="305" r:id="rId11"/>
    <p:sldId id="306" r:id="rId12"/>
    <p:sldId id="266"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4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CCCE35E-E4FD-44F1-AA5D-AAC80B157044}" type="datetimeFigureOut">
              <a:rPr lang="en-IN" smtClean="0"/>
              <a:t>18-02-2023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44675E0-7D17-4F73-801C-3439C0747410}" type="slidenum">
              <a:rPr lang="en-IN" smtClean="0"/>
              <a:t>‹#›</a:t>
            </a:fld>
            <a:endParaRPr lang="en-IN"/>
          </a:p>
        </p:txBody>
      </p:sp>
    </p:spTree>
    <p:extLst>
      <p:ext uri="{BB962C8B-B14F-4D97-AF65-F5344CB8AC3E}">
        <p14:creationId xmlns:p14="http://schemas.microsoft.com/office/powerpoint/2010/main" val="77532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18-Feb-23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18-Feb-23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2"/>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18-Feb-23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18-Feb-23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299949"/>
            <a:ext cx="9144000" cy="2558415"/>
          </a:xfrm>
          <a:custGeom>
            <a:avLst/>
            <a:gdLst/>
            <a:ahLst/>
            <a:cxnLst/>
            <a:rect l="l" t="t" r="r" b="b"/>
            <a:pathLst>
              <a:path w="9144000" h="2558415">
                <a:moveTo>
                  <a:pt x="0" y="2558049"/>
                </a:moveTo>
                <a:lnTo>
                  <a:pt x="9143999" y="2558049"/>
                </a:lnTo>
                <a:lnTo>
                  <a:pt x="9143999" y="0"/>
                </a:lnTo>
                <a:lnTo>
                  <a:pt x="0" y="0"/>
                </a:lnTo>
                <a:lnTo>
                  <a:pt x="0" y="2558049"/>
                </a:lnTo>
                <a:close/>
              </a:path>
            </a:pathLst>
          </a:custGeom>
          <a:solidFill>
            <a:srgbClr val="EEECE1"/>
          </a:solidFill>
        </p:spPr>
        <p:txBody>
          <a:bodyPr wrap="square" lIns="0" tIns="0" rIns="0" bIns="0" rtlCol="0"/>
          <a:lstStyle/>
          <a:p>
            <a:endParaRPr/>
          </a:p>
        </p:txBody>
      </p:sp>
      <p:sp>
        <p:nvSpPr>
          <p:cNvPr id="17" name="bg object 17"/>
          <p:cNvSpPr/>
          <p:nvPr/>
        </p:nvSpPr>
        <p:spPr>
          <a:xfrm>
            <a:off x="0" y="0"/>
            <a:ext cx="9144000" cy="2463165"/>
          </a:xfrm>
          <a:custGeom>
            <a:avLst/>
            <a:gdLst/>
            <a:ahLst/>
            <a:cxnLst/>
            <a:rect l="l" t="t" r="r" b="b"/>
            <a:pathLst>
              <a:path w="9144000" h="2463165">
                <a:moveTo>
                  <a:pt x="9143999" y="2462699"/>
                </a:moveTo>
                <a:lnTo>
                  <a:pt x="0" y="2462699"/>
                </a:lnTo>
                <a:lnTo>
                  <a:pt x="0" y="0"/>
                </a:lnTo>
                <a:lnTo>
                  <a:pt x="9143999" y="0"/>
                </a:lnTo>
                <a:lnTo>
                  <a:pt x="9143999" y="2462699"/>
                </a:lnTo>
                <a:close/>
              </a:path>
            </a:pathLst>
          </a:custGeom>
          <a:solidFill>
            <a:srgbClr val="1B4587"/>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18-Feb-23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179761865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3999" y="6857999"/>
                </a:moveTo>
                <a:lnTo>
                  <a:pt x="0" y="6857999"/>
                </a:lnTo>
                <a:lnTo>
                  <a:pt x="0" y="0"/>
                </a:lnTo>
                <a:lnTo>
                  <a:pt x="9143999" y="0"/>
                </a:lnTo>
                <a:lnTo>
                  <a:pt x="9143999" y="6857999"/>
                </a:lnTo>
                <a:close/>
              </a:path>
            </a:pathLst>
          </a:custGeom>
          <a:solidFill>
            <a:srgbClr val="EEECE1"/>
          </a:solidFill>
        </p:spPr>
        <p:txBody>
          <a:bodyPr wrap="square" lIns="0" tIns="0" rIns="0" bIns="0" rtlCol="0"/>
          <a:lstStyle/>
          <a:p>
            <a:endParaRPr/>
          </a:p>
        </p:txBody>
      </p:sp>
      <p:sp>
        <p:nvSpPr>
          <p:cNvPr id="2" name="Holder 2"/>
          <p:cNvSpPr>
            <a:spLocks noGrp="1"/>
          </p:cNvSpPr>
          <p:nvPr>
            <p:ph type="title"/>
          </p:nvPr>
        </p:nvSpPr>
        <p:spPr>
          <a:xfrm>
            <a:off x="2371856" y="475805"/>
            <a:ext cx="4400286" cy="695960"/>
          </a:xfrm>
          <a:prstGeom prst="rect">
            <a:avLst/>
          </a:prstGeom>
        </p:spPr>
        <p:txBody>
          <a:bodyPr wrap="square" lIns="0" tIns="0" rIns="0" bIns="0">
            <a:spAutoFit/>
          </a:bodyPr>
          <a:lstStyle>
            <a:lvl1pPr>
              <a:defRPr sz="4400" b="1" i="0">
                <a:solidFill>
                  <a:schemeClr val="tx2"/>
                </a:solidFill>
                <a:latin typeface="Calibri"/>
                <a:cs typeface="Calibri"/>
              </a:defRPr>
            </a:lvl1pPr>
          </a:lstStyle>
          <a:p>
            <a:endParaRPr/>
          </a:p>
        </p:txBody>
      </p:sp>
      <p:sp>
        <p:nvSpPr>
          <p:cNvPr id="3" name="Holder 3"/>
          <p:cNvSpPr>
            <a:spLocks noGrp="1"/>
          </p:cNvSpPr>
          <p:nvPr>
            <p:ph type="body" idx="1"/>
          </p:nvPr>
        </p:nvSpPr>
        <p:spPr>
          <a:xfrm>
            <a:off x="373054" y="1751199"/>
            <a:ext cx="8397890" cy="4798059"/>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18-Feb-23</a:t>
            </a:fld>
            <a:endParaRPr lang="en-US"/>
          </a:p>
        </p:txBody>
      </p:sp>
      <p:sp>
        <p:nvSpPr>
          <p:cNvPr id="6" name="Holder 6"/>
          <p:cNvSpPr>
            <a:spLocks noGrp="1"/>
          </p:cNvSpPr>
          <p:nvPr>
            <p:ph type="sldNum" sz="quarter" idx="7"/>
          </p:nvPr>
        </p:nvSpPr>
        <p:spPr>
          <a:xfrm>
            <a:off x="8408491" y="6466763"/>
            <a:ext cx="23114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1071" y="490601"/>
            <a:ext cx="5956935" cy="1640205"/>
          </a:xfrm>
          <a:prstGeom prst="rect">
            <a:avLst/>
          </a:prstGeom>
        </p:spPr>
        <p:txBody>
          <a:bodyPr vert="horz" wrap="square" lIns="0" tIns="12700" rIns="0" bIns="0" rtlCol="0">
            <a:spAutoFit/>
          </a:bodyPr>
          <a:lstStyle/>
          <a:p>
            <a:pPr marL="1706880" marR="425450" indent="-1123950">
              <a:lnSpc>
                <a:spcPct val="100000"/>
              </a:lnSpc>
              <a:spcBef>
                <a:spcPts val="100"/>
              </a:spcBef>
            </a:pPr>
            <a:r>
              <a:rPr sz="1800" b="1" spc="-5" dirty="0">
                <a:solidFill>
                  <a:srgbClr val="FFFFFF"/>
                </a:solidFill>
                <a:latin typeface="Cambria"/>
                <a:cs typeface="Cambria"/>
              </a:rPr>
              <a:t>SRM </a:t>
            </a:r>
            <a:r>
              <a:rPr sz="1800" b="1" spc="-10" dirty="0">
                <a:solidFill>
                  <a:srgbClr val="FFFFFF"/>
                </a:solidFill>
                <a:latin typeface="Cambria"/>
                <a:cs typeface="Cambria"/>
              </a:rPr>
              <a:t>INSTITUTE </a:t>
            </a:r>
            <a:r>
              <a:rPr sz="1800" b="1" spc="-5" dirty="0">
                <a:solidFill>
                  <a:srgbClr val="FFFFFF"/>
                </a:solidFill>
                <a:latin typeface="Cambria"/>
                <a:cs typeface="Cambria"/>
              </a:rPr>
              <a:t>OF SCIENCE AND </a:t>
            </a:r>
            <a:r>
              <a:rPr sz="1800" b="1" spc="-15" dirty="0">
                <a:solidFill>
                  <a:srgbClr val="FFFFFF"/>
                </a:solidFill>
                <a:latin typeface="Cambria"/>
                <a:cs typeface="Cambria"/>
              </a:rPr>
              <a:t>TECHNOLOGY </a:t>
            </a:r>
            <a:r>
              <a:rPr sz="1800" b="1" spc="-385" dirty="0">
                <a:solidFill>
                  <a:srgbClr val="FFFFFF"/>
                </a:solidFill>
                <a:latin typeface="Cambria"/>
                <a:cs typeface="Cambria"/>
              </a:rPr>
              <a:t> </a:t>
            </a:r>
            <a:r>
              <a:rPr sz="1800" b="1" spc="-5" dirty="0">
                <a:solidFill>
                  <a:srgbClr val="FFFFFF"/>
                </a:solidFill>
                <a:latin typeface="Cambria"/>
                <a:cs typeface="Cambria"/>
              </a:rPr>
              <a:t>SCHOOL</a:t>
            </a:r>
            <a:r>
              <a:rPr sz="1800" b="1" spc="-10" dirty="0">
                <a:solidFill>
                  <a:srgbClr val="FFFFFF"/>
                </a:solidFill>
                <a:latin typeface="Cambria"/>
                <a:cs typeface="Cambria"/>
              </a:rPr>
              <a:t> </a:t>
            </a:r>
            <a:r>
              <a:rPr sz="1800" b="1" spc="-5" dirty="0">
                <a:solidFill>
                  <a:srgbClr val="FFFFFF"/>
                </a:solidFill>
                <a:latin typeface="Cambria"/>
                <a:cs typeface="Cambria"/>
              </a:rPr>
              <a:t>OF </a:t>
            </a:r>
            <a:r>
              <a:rPr sz="1800" b="1" spc="-10" dirty="0">
                <a:solidFill>
                  <a:srgbClr val="FFFFFF"/>
                </a:solidFill>
                <a:latin typeface="Cambria"/>
                <a:cs typeface="Cambria"/>
              </a:rPr>
              <a:t>COMPUTING</a:t>
            </a:r>
            <a:endParaRPr sz="1800" dirty="0">
              <a:latin typeface="Cambria"/>
              <a:cs typeface="Cambria"/>
            </a:endParaRPr>
          </a:p>
          <a:p>
            <a:pPr marL="12700">
              <a:lnSpc>
                <a:spcPct val="100000"/>
              </a:lnSpc>
            </a:pPr>
            <a:r>
              <a:rPr sz="1800" b="1" spc="-5" dirty="0">
                <a:solidFill>
                  <a:srgbClr val="FFFFFF"/>
                </a:solidFill>
                <a:latin typeface="Cambria"/>
                <a:cs typeface="Cambria"/>
              </a:rPr>
              <a:t>DE</a:t>
            </a:r>
            <a:r>
              <a:rPr sz="1800" b="1" spc="-170" dirty="0">
                <a:solidFill>
                  <a:srgbClr val="FFFFFF"/>
                </a:solidFill>
                <a:latin typeface="Cambria"/>
                <a:cs typeface="Cambria"/>
              </a:rPr>
              <a:t>P</a:t>
            </a:r>
            <a:r>
              <a:rPr sz="1800" b="1" spc="-5" dirty="0">
                <a:solidFill>
                  <a:srgbClr val="FFFFFF"/>
                </a:solidFill>
                <a:latin typeface="Cambria"/>
                <a:cs typeface="Cambria"/>
              </a:rPr>
              <a:t>A</a:t>
            </a:r>
            <a:r>
              <a:rPr sz="1800" b="1" spc="-80" dirty="0">
                <a:solidFill>
                  <a:srgbClr val="FFFFFF"/>
                </a:solidFill>
                <a:latin typeface="Cambria"/>
                <a:cs typeface="Cambria"/>
              </a:rPr>
              <a:t>R</a:t>
            </a:r>
            <a:r>
              <a:rPr sz="1800" b="1" spc="-5" dirty="0">
                <a:solidFill>
                  <a:srgbClr val="FFFFFF"/>
                </a:solidFill>
                <a:latin typeface="Cambria"/>
                <a:cs typeface="Cambria"/>
              </a:rPr>
              <a:t>TMEN</a:t>
            </a:r>
            <a:r>
              <a:rPr sz="1800" b="1" dirty="0">
                <a:solidFill>
                  <a:srgbClr val="FFFFFF"/>
                </a:solidFill>
                <a:latin typeface="Cambria"/>
                <a:cs typeface="Cambria"/>
              </a:rPr>
              <a:t>T</a:t>
            </a:r>
            <a:r>
              <a:rPr sz="1800" b="1" spc="-5" dirty="0">
                <a:solidFill>
                  <a:srgbClr val="FFFFFF"/>
                </a:solidFill>
                <a:latin typeface="Cambria"/>
                <a:cs typeface="Cambria"/>
              </a:rPr>
              <a:t> O</a:t>
            </a:r>
            <a:r>
              <a:rPr sz="1800" b="1" dirty="0">
                <a:solidFill>
                  <a:srgbClr val="FFFFFF"/>
                </a:solidFill>
                <a:latin typeface="Cambria"/>
                <a:cs typeface="Cambria"/>
              </a:rPr>
              <a:t>F</a:t>
            </a:r>
            <a:r>
              <a:rPr sz="1800" b="1" spc="-5" dirty="0">
                <a:solidFill>
                  <a:srgbClr val="FFFFFF"/>
                </a:solidFill>
                <a:latin typeface="Cambria"/>
                <a:cs typeface="Cambria"/>
              </a:rPr>
              <a:t> </a:t>
            </a:r>
            <a:r>
              <a:rPr sz="1800" b="1" spc="-70" dirty="0">
                <a:solidFill>
                  <a:srgbClr val="FFFFFF"/>
                </a:solidFill>
                <a:latin typeface="Cambria"/>
                <a:cs typeface="Cambria"/>
              </a:rPr>
              <a:t>D</a:t>
            </a:r>
            <a:r>
              <a:rPr sz="1800" b="1" spc="-150" dirty="0">
                <a:solidFill>
                  <a:srgbClr val="FFFFFF"/>
                </a:solidFill>
                <a:latin typeface="Cambria"/>
                <a:cs typeface="Cambria"/>
              </a:rPr>
              <a:t>A</a:t>
            </a:r>
            <a:r>
              <a:rPr sz="1800" b="1" spc="-204" dirty="0">
                <a:solidFill>
                  <a:srgbClr val="FFFFFF"/>
                </a:solidFill>
                <a:latin typeface="Cambria"/>
                <a:cs typeface="Cambria"/>
              </a:rPr>
              <a:t>T</a:t>
            </a:r>
            <a:r>
              <a:rPr sz="1800" b="1" dirty="0">
                <a:solidFill>
                  <a:srgbClr val="FFFFFF"/>
                </a:solidFill>
                <a:latin typeface="Cambria"/>
                <a:cs typeface="Cambria"/>
              </a:rPr>
              <a:t>A</a:t>
            </a:r>
            <a:r>
              <a:rPr sz="1800" b="1" spc="-5" dirty="0">
                <a:solidFill>
                  <a:srgbClr val="FFFFFF"/>
                </a:solidFill>
                <a:latin typeface="Cambria"/>
                <a:cs typeface="Cambria"/>
              </a:rPr>
              <a:t> SCIENC</a:t>
            </a:r>
            <a:r>
              <a:rPr sz="1800" b="1" dirty="0">
                <a:solidFill>
                  <a:srgbClr val="FFFFFF"/>
                </a:solidFill>
                <a:latin typeface="Cambria"/>
                <a:cs typeface="Cambria"/>
              </a:rPr>
              <a:t>E</a:t>
            </a:r>
            <a:r>
              <a:rPr sz="1800" b="1" spc="-5" dirty="0">
                <a:solidFill>
                  <a:srgbClr val="FFFFFF"/>
                </a:solidFill>
                <a:latin typeface="Cambria"/>
                <a:cs typeface="Cambria"/>
              </a:rPr>
              <a:t> AN</a:t>
            </a:r>
            <a:r>
              <a:rPr sz="1800" b="1" dirty="0">
                <a:solidFill>
                  <a:srgbClr val="FFFFFF"/>
                </a:solidFill>
                <a:latin typeface="Cambria"/>
                <a:cs typeface="Cambria"/>
              </a:rPr>
              <a:t>D</a:t>
            </a:r>
            <a:r>
              <a:rPr sz="1800" b="1" spc="-5" dirty="0">
                <a:solidFill>
                  <a:srgbClr val="FFFFFF"/>
                </a:solidFill>
                <a:latin typeface="Cambria"/>
                <a:cs typeface="Cambria"/>
              </a:rPr>
              <a:t> BUSINES</a:t>
            </a:r>
            <a:r>
              <a:rPr sz="1800" b="1" dirty="0">
                <a:solidFill>
                  <a:srgbClr val="FFFFFF"/>
                </a:solidFill>
                <a:latin typeface="Cambria"/>
                <a:cs typeface="Cambria"/>
              </a:rPr>
              <a:t>S</a:t>
            </a:r>
            <a:r>
              <a:rPr sz="1800" b="1" spc="-5" dirty="0">
                <a:solidFill>
                  <a:srgbClr val="FFFFFF"/>
                </a:solidFill>
                <a:latin typeface="Cambria"/>
                <a:cs typeface="Cambria"/>
              </a:rPr>
              <a:t> </a:t>
            </a:r>
            <a:r>
              <a:rPr sz="1800" b="1" spc="-15" dirty="0">
                <a:solidFill>
                  <a:srgbClr val="FFFFFF"/>
                </a:solidFill>
                <a:latin typeface="Cambria"/>
                <a:cs typeface="Cambria"/>
              </a:rPr>
              <a:t>S</a:t>
            </a:r>
            <a:r>
              <a:rPr sz="1800" b="1" spc="-30" dirty="0">
                <a:solidFill>
                  <a:srgbClr val="FFFFFF"/>
                </a:solidFill>
                <a:latin typeface="Cambria"/>
                <a:cs typeface="Cambria"/>
              </a:rPr>
              <a:t>Y</a:t>
            </a:r>
            <a:r>
              <a:rPr sz="1800" b="1" spc="-25" dirty="0">
                <a:solidFill>
                  <a:srgbClr val="FFFFFF"/>
                </a:solidFill>
                <a:latin typeface="Cambria"/>
                <a:cs typeface="Cambria"/>
              </a:rPr>
              <a:t>S</a:t>
            </a:r>
            <a:r>
              <a:rPr sz="1800" b="1" spc="-5" dirty="0">
                <a:solidFill>
                  <a:srgbClr val="FFFFFF"/>
                </a:solidFill>
                <a:latin typeface="Cambria"/>
                <a:cs typeface="Cambria"/>
              </a:rPr>
              <a:t>TEMS</a:t>
            </a:r>
            <a:endParaRPr sz="1800" dirty="0">
              <a:latin typeface="Cambria"/>
              <a:cs typeface="Cambria"/>
            </a:endParaRPr>
          </a:p>
          <a:p>
            <a:pPr>
              <a:lnSpc>
                <a:spcPct val="100000"/>
              </a:lnSpc>
            </a:pPr>
            <a:endParaRPr sz="1800" dirty="0">
              <a:latin typeface="Cambria"/>
              <a:cs typeface="Cambria"/>
            </a:endParaRPr>
          </a:p>
          <a:p>
            <a:pPr>
              <a:lnSpc>
                <a:spcPct val="100000"/>
              </a:lnSpc>
              <a:spcBef>
                <a:spcPts val="20"/>
              </a:spcBef>
            </a:pPr>
            <a:endParaRPr sz="1450" dirty="0">
              <a:latin typeface="Cambria"/>
              <a:cs typeface="Cambria"/>
            </a:endParaRPr>
          </a:p>
          <a:p>
            <a:pPr marL="4445" algn="ctr">
              <a:lnSpc>
                <a:spcPct val="100000"/>
              </a:lnSpc>
            </a:pPr>
            <a:r>
              <a:rPr sz="2000" b="1" spc="-10" dirty="0">
                <a:solidFill>
                  <a:srgbClr val="FFFFFF"/>
                </a:solidFill>
                <a:latin typeface="Cambria"/>
                <a:cs typeface="Cambria"/>
              </a:rPr>
              <a:t>18CSP10</a:t>
            </a:r>
            <a:r>
              <a:rPr lang="en-US" sz="2000" b="1" spc="-10" dirty="0">
                <a:solidFill>
                  <a:srgbClr val="FFFFFF"/>
                </a:solidFill>
                <a:latin typeface="Cambria"/>
                <a:cs typeface="Cambria"/>
              </a:rPr>
              <a:t>9</a:t>
            </a:r>
            <a:r>
              <a:rPr sz="2000" b="1" spc="-10" dirty="0">
                <a:solidFill>
                  <a:srgbClr val="FFFFFF"/>
                </a:solidFill>
                <a:latin typeface="Cambria"/>
                <a:cs typeface="Cambria"/>
              </a:rPr>
              <a:t>L-</a:t>
            </a:r>
            <a:r>
              <a:rPr sz="2000" b="1" spc="-20" dirty="0">
                <a:solidFill>
                  <a:srgbClr val="FFFFFF"/>
                </a:solidFill>
                <a:latin typeface="Cambria"/>
                <a:cs typeface="Cambria"/>
              </a:rPr>
              <a:t> </a:t>
            </a:r>
            <a:r>
              <a:rPr sz="2000" b="1" spc="-5" dirty="0">
                <a:solidFill>
                  <a:srgbClr val="FFFFFF"/>
                </a:solidFill>
                <a:latin typeface="Cambria"/>
                <a:cs typeface="Cambria"/>
              </a:rPr>
              <a:t>M</a:t>
            </a:r>
            <a:r>
              <a:rPr lang="en-US" sz="2000" b="1" spc="-5" dirty="0">
                <a:solidFill>
                  <a:srgbClr val="FFFFFF"/>
                </a:solidFill>
                <a:latin typeface="Cambria"/>
                <a:cs typeface="Cambria"/>
              </a:rPr>
              <a:t>AJOR</a:t>
            </a:r>
            <a:r>
              <a:rPr sz="2000" b="1" spc="-15" dirty="0">
                <a:solidFill>
                  <a:srgbClr val="FFFFFF"/>
                </a:solidFill>
                <a:latin typeface="Cambria"/>
                <a:cs typeface="Cambria"/>
              </a:rPr>
              <a:t> PROJECT</a:t>
            </a:r>
            <a:endParaRPr sz="2000" dirty="0">
              <a:latin typeface="Cambria"/>
              <a:cs typeface="Cambria"/>
            </a:endParaRPr>
          </a:p>
        </p:txBody>
      </p:sp>
      <p:grpSp>
        <p:nvGrpSpPr>
          <p:cNvPr id="3" name="object 3"/>
          <p:cNvGrpSpPr/>
          <p:nvPr/>
        </p:nvGrpSpPr>
        <p:grpSpPr>
          <a:xfrm>
            <a:off x="0" y="248750"/>
            <a:ext cx="9144000" cy="4051300"/>
            <a:chOff x="0" y="248750"/>
            <a:chExt cx="9144000" cy="4051300"/>
          </a:xfrm>
        </p:grpSpPr>
        <p:pic>
          <p:nvPicPr>
            <p:cNvPr id="4" name="object 4"/>
            <p:cNvPicPr/>
            <p:nvPr/>
          </p:nvPicPr>
          <p:blipFill>
            <a:blip r:embed="rId2" cstate="print"/>
            <a:stretch>
              <a:fillRect/>
            </a:stretch>
          </p:blipFill>
          <p:spPr>
            <a:xfrm>
              <a:off x="7534923" y="248750"/>
              <a:ext cx="1609076" cy="1583649"/>
            </a:xfrm>
            <a:prstGeom prst="rect">
              <a:avLst/>
            </a:prstGeom>
          </p:spPr>
        </p:pic>
        <p:pic>
          <p:nvPicPr>
            <p:cNvPr id="5" name="object 5"/>
            <p:cNvPicPr/>
            <p:nvPr/>
          </p:nvPicPr>
          <p:blipFill>
            <a:blip r:embed="rId3" cstate="print"/>
            <a:stretch>
              <a:fillRect/>
            </a:stretch>
          </p:blipFill>
          <p:spPr>
            <a:xfrm>
              <a:off x="136850" y="357575"/>
              <a:ext cx="1398624" cy="1398624"/>
            </a:xfrm>
            <a:prstGeom prst="rect">
              <a:avLst/>
            </a:prstGeom>
          </p:spPr>
        </p:pic>
        <p:sp>
          <p:nvSpPr>
            <p:cNvPr id="6" name="object 6"/>
            <p:cNvSpPr/>
            <p:nvPr/>
          </p:nvSpPr>
          <p:spPr>
            <a:xfrm>
              <a:off x="0" y="2406650"/>
              <a:ext cx="9144000" cy="1893570"/>
            </a:xfrm>
            <a:custGeom>
              <a:avLst/>
              <a:gdLst/>
              <a:ahLst/>
              <a:cxnLst/>
              <a:rect l="l" t="t" r="r" b="b"/>
              <a:pathLst>
                <a:path w="9144000" h="1893570">
                  <a:moveTo>
                    <a:pt x="9143999" y="1893299"/>
                  </a:moveTo>
                  <a:lnTo>
                    <a:pt x="0" y="1893299"/>
                  </a:lnTo>
                  <a:lnTo>
                    <a:pt x="0" y="0"/>
                  </a:lnTo>
                  <a:lnTo>
                    <a:pt x="9143999" y="0"/>
                  </a:lnTo>
                  <a:lnTo>
                    <a:pt x="9143999" y="1893299"/>
                  </a:lnTo>
                  <a:close/>
                </a:path>
              </a:pathLst>
            </a:custGeom>
            <a:solidFill>
              <a:srgbClr val="1B4587"/>
            </a:solidFill>
          </p:spPr>
          <p:txBody>
            <a:bodyPr wrap="square" lIns="0" tIns="0" rIns="0" bIns="0" rtlCol="0"/>
            <a:lstStyle/>
            <a:p>
              <a:endParaRPr/>
            </a:p>
          </p:txBody>
        </p:sp>
      </p:grpSp>
      <p:sp>
        <p:nvSpPr>
          <p:cNvPr id="7" name="object 7"/>
          <p:cNvSpPr txBox="1"/>
          <p:nvPr/>
        </p:nvSpPr>
        <p:spPr>
          <a:xfrm>
            <a:off x="73025" y="2460879"/>
            <a:ext cx="8541385" cy="4465325"/>
          </a:xfrm>
          <a:prstGeom prst="rect">
            <a:avLst/>
          </a:prstGeom>
        </p:spPr>
        <p:txBody>
          <a:bodyPr vert="horz" wrap="square" lIns="0" tIns="12700" rIns="0" bIns="0" rtlCol="0">
            <a:spAutoFit/>
          </a:bodyPr>
          <a:lstStyle/>
          <a:p>
            <a:pPr marL="12700" marR="283845" algn="ctr">
              <a:lnSpc>
                <a:spcPct val="100000"/>
              </a:lnSpc>
              <a:spcBef>
                <a:spcPts val="100"/>
              </a:spcBef>
            </a:pPr>
            <a:r>
              <a:rPr lang="en-US" sz="3700" b="1" spc="40" dirty="0">
                <a:solidFill>
                  <a:srgbClr val="42FFB7"/>
                </a:solidFill>
                <a:latin typeface="Tahoma"/>
                <a:cs typeface="Tahoma"/>
              </a:rPr>
              <a:t>VEHICLE HEALTH ANALYSIS AND SPARE PARTS E-COMMERCE</a:t>
            </a:r>
          </a:p>
          <a:p>
            <a:pPr marL="12700" marR="283845">
              <a:lnSpc>
                <a:spcPct val="100000"/>
              </a:lnSpc>
              <a:spcBef>
                <a:spcPts val="100"/>
              </a:spcBef>
            </a:pPr>
            <a:endParaRPr lang="en-US" sz="3700" b="1" spc="40" dirty="0">
              <a:solidFill>
                <a:srgbClr val="42FFB7"/>
              </a:solidFill>
              <a:latin typeface="Tahoma"/>
              <a:cs typeface="Tahoma"/>
            </a:endParaRPr>
          </a:p>
          <a:p>
            <a:pPr marL="12700" marR="283845">
              <a:lnSpc>
                <a:spcPct val="100000"/>
              </a:lnSpc>
              <a:spcBef>
                <a:spcPts val="100"/>
              </a:spcBef>
            </a:pPr>
            <a:endParaRPr sz="800" dirty="0">
              <a:latin typeface="Tahoma"/>
              <a:cs typeface="Tahoma"/>
            </a:endParaRPr>
          </a:p>
          <a:p>
            <a:pPr marL="339090" algn="ctr">
              <a:lnSpc>
                <a:spcPts val="3525"/>
              </a:lnSpc>
            </a:pPr>
            <a:r>
              <a:rPr lang="en-US" sz="3300" b="1" spc="-5" dirty="0">
                <a:latin typeface="Calibri"/>
                <a:cs typeface="Calibri"/>
              </a:rPr>
              <a:t>Yuvraj Singh Chauhan</a:t>
            </a:r>
            <a:r>
              <a:rPr sz="3200" b="1" dirty="0">
                <a:solidFill>
                  <a:srgbClr val="434343"/>
                </a:solidFill>
                <a:latin typeface="Calibri"/>
                <a:cs typeface="Calibri"/>
              </a:rPr>
              <a:t>-</a:t>
            </a:r>
            <a:r>
              <a:rPr sz="3200" b="1" spc="-15" dirty="0">
                <a:solidFill>
                  <a:srgbClr val="434343"/>
                </a:solidFill>
                <a:latin typeface="Calibri"/>
                <a:cs typeface="Calibri"/>
              </a:rPr>
              <a:t> </a:t>
            </a:r>
            <a:r>
              <a:rPr sz="3200" b="1" spc="-5" dirty="0">
                <a:latin typeface="Calibri"/>
                <a:cs typeface="Calibri"/>
              </a:rPr>
              <a:t>RA19110270100</a:t>
            </a:r>
            <a:r>
              <a:rPr lang="en-US" sz="3200" b="1" spc="-5" dirty="0">
                <a:latin typeface="Calibri"/>
                <a:cs typeface="Calibri"/>
              </a:rPr>
              <a:t>58</a:t>
            </a:r>
            <a:endParaRPr sz="3200" dirty="0">
              <a:latin typeface="Calibri"/>
              <a:cs typeface="Calibri"/>
            </a:endParaRPr>
          </a:p>
          <a:p>
            <a:pPr marL="339090" algn="ctr">
              <a:lnSpc>
                <a:spcPct val="100000"/>
              </a:lnSpc>
              <a:spcBef>
                <a:spcPts val="610"/>
              </a:spcBef>
            </a:pPr>
            <a:r>
              <a:rPr lang="en-US" sz="3300" b="1" spc="-15" dirty="0" err="1">
                <a:latin typeface="Calibri"/>
                <a:cs typeface="Calibri"/>
              </a:rPr>
              <a:t>Avinash</a:t>
            </a:r>
            <a:r>
              <a:rPr lang="en-US" sz="3300" b="1" spc="-15" dirty="0">
                <a:latin typeface="Calibri"/>
                <a:cs typeface="Calibri"/>
              </a:rPr>
              <a:t> Reddy </a:t>
            </a:r>
            <a:r>
              <a:rPr lang="en-US" sz="3300" b="1" spc="-15" dirty="0" err="1">
                <a:latin typeface="Calibri"/>
                <a:cs typeface="Calibri"/>
              </a:rPr>
              <a:t>Vasipalli</a:t>
            </a:r>
            <a:r>
              <a:rPr sz="3200" b="1" dirty="0">
                <a:solidFill>
                  <a:srgbClr val="434343"/>
                </a:solidFill>
                <a:latin typeface="Calibri"/>
                <a:cs typeface="Calibri"/>
              </a:rPr>
              <a:t>-</a:t>
            </a:r>
            <a:r>
              <a:rPr sz="3200" b="1" spc="-20" dirty="0">
                <a:solidFill>
                  <a:srgbClr val="434343"/>
                </a:solidFill>
                <a:latin typeface="Calibri"/>
                <a:cs typeface="Calibri"/>
              </a:rPr>
              <a:t> </a:t>
            </a:r>
            <a:r>
              <a:rPr sz="3200" b="1" spc="-5" dirty="0">
                <a:latin typeface="Calibri"/>
                <a:cs typeface="Calibri"/>
              </a:rPr>
              <a:t>RA191102701000</a:t>
            </a:r>
            <a:r>
              <a:rPr lang="en-US" sz="3200" b="1" spc="-5" dirty="0">
                <a:latin typeface="Calibri"/>
                <a:cs typeface="Calibri"/>
              </a:rPr>
              <a:t>7</a:t>
            </a:r>
            <a:endParaRPr sz="3200" dirty="0">
              <a:latin typeface="Calibri"/>
              <a:cs typeface="Calibri"/>
            </a:endParaRPr>
          </a:p>
          <a:p>
            <a:pPr marL="342265" algn="ctr">
              <a:lnSpc>
                <a:spcPct val="100000"/>
              </a:lnSpc>
              <a:spcBef>
                <a:spcPts val="600"/>
              </a:spcBef>
            </a:pPr>
            <a:r>
              <a:rPr sz="3200" b="1" spc="-5" dirty="0">
                <a:solidFill>
                  <a:srgbClr val="434343"/>
                </a:solidFill>
                <a:latin typeface="Calibri"/>
                <a:cs typeface="Calibri"/>
              </a:rPr>
              <a:t>Guide:</a:t>
            </a:r>
            <a:r>
              <a:rPr sz="3200" b="1" spc="-25" dirty="0">
                <a:solidFill>
                  <a:srgbClr val="434343"/>
                </a:solidFill>
                <a:latin typeface="Calibri"/>
                <a:cs typeface="Calibri"/>
              </a:rPr>
              <a:t> </a:t>
            </a:r>
            <a:r>
              <a:rPr sz="3200" b="1" spc="-95" dirty="0">
                <a:latin typeface="Calibri"/>
                <a:cs typeface="Calibri"/>
              </a:rPr>
              <a:t>Dr.</a:t>
            </a:r>
            <a:r>
              <a:rPr sz="3200" b="1" spc="-25" dirty="0">
                <a:latin typeface="Calibri"/>
                <a:cs typeface="Calibri"/>
              </a:rPr>
              <a:t> </a:t>
            </a:r>
            <a:r>
              <a:rPr lang="en-US" sz="3200" b="1" spc="-5" dirty="0">
                <a:latin typeface="Calibri"/>
                <a:cs typeface="Calibri"/>
              </a:rPr>
              <a:t>T. Karthick</a:t>
            </a:r>
            <a:endParaRPr sz="3200" dirty="0">
              <a:latin typeface="Calibri"/>
              <a:cs typeface="Calibri"/>
            </a:endParaRPr>
          </a:p>
          <a:p>
            <a:pPr marL="535940" marR="5080" algn="ctr">
              <a:lnSpc>
                <a:spcPct val="100400"/>
              </a:lnSpc>
              <a:spcBef>
                <a:spcPts val="580"/>
              </a:spcBef>
            </a:pPr>
            <a:r>
              <a:rPr sz="3200" b="1" spc="-10" dirty="0">
                <a:solidFill>
                  <a:srgbClr val="434343"/>
                </a:solidFill>
                <a:latin typeface="Calibri"/>
                <a:cs typeface="Calibri"/>
              </a:rPr>
              <a:t>Designation:</a:t>
            </a:r>
            <a:r>
              <a:rPr sz="3200" b="1" spc="15" dirty="0">
                <a:solidFill>
                  <a:srgbClr val="434343"/>
                </a:solidFill>
                <a:latin typeface="Calibri"/>
                <a:cs typeface="Calibri"/>
              </a:rPr>
              <a:t> </a:t>
            </a:r>
            <a:r>
              <a:rPr sz="2750" b="1" spc="-15" dirty="0">
                <a:latin typeface="Calibri"/>
                <a:cs typeface="Calibri"/>
              </a:rPr>
              <a:t>Assistant</a:t>
            </a:r>
            <a:r>
              <a:rPr sz="2750" b="1" spc="-10" dirty="0">
                <a:latin typeface="Calibri"/>
                <a:cs typeface="Calibri"/>
              </a:rPr>
              <a:t> </a:t>
            </a:r>
            <a:r>
              <a:rPr sz="2750" b="1" spc="-35" dirty="0">
                <a:latin typeface="Calibri"/>
                <a:cs typeface="Calibri"/>
              </a:rPr>
              <a:t>Professor,</a:t>
            </a:r>
            <a:r>
              <a:rPr sz="2750" b="1" spc="-15" dirty="0">
                <a:latin typeface="Calibri"/>
                <a:cs typeface="Calibri"/>
              </a:rPr>
              <a:t> </a:t>
            </a:r>
            <a:r>
              <a:rPr sz="2750" b="1" spc="-10" dirty="0">
                <a:latin typeface="Calibri"/>
                <a:cs typeface="Calibri"/>
              </a:rPr>
              <a:t>Department </a:t>
            </a:r>
            <a:r>
              <a:rPr sz="2750" b="1" spc="-5" dirty="0">
                <a:latin typeface="Calibri"/>
                <a:cs typeface="Calibri"/>
              </a:rPr>
              <a:t>of</a:t>
            </a:r>
            <a:r>
              <a:rPr sz="2750" b="1" spc="-10" dirty="0">
                <a:latin typeface="Calibri"/>
                <a:cs typeface="Calibri"/>
              </a:rPr>
              <a:t> </a:t>
            </a:r>
            <a:r>
              <a:rPr sz="2750" b="1" spc="-20" dirty="0">
                <a:latin typeface="Calibri"/>
                <a:cs typeface="Calibri"/>
              </a:rPr>
              <a:t>Data </a:t>
            </a:r>
            <a:r>
              <a:rPr sz="2750" b="1" spc="-605" dirty="0">
                <a:latin typeface="Calibri"/>
                <a:cs typeface="Calibri"/>
              </a:rPr>
              <a:t> </a:t>
            </a:r>
            <a:r>
              <a:rPr sz="2750" b="1" spc="-10" dirty="0">
                <a:latin typeface="Calibri"/>
                <a:cs typeface="Calibri"/>
              </a:rPr>
              <a:t>Science and</a:t>
            </a:r>
            <a:r>
              <a:rPr sz="2750" b="1" spc="-5" dirty="0">
                <a:latin typeface="Calibri"/>
                <a:cs typeface="Calibri"/>
              </a:rPr>
              <a:t> </a:t>
            </a:r>
            <a:r>
              <a:rPr sz="2750" b="1" spc="-10" dirty="0">
                <a:latin typeface="Calibri"/>
                <a:cs typeface="Calibri"/>
              </a:rPr>
              <a:t>Business</a:t>
            </a:r>
            <a:r>
              <a:rPr sz="2750" b="1" spc="-5" dirty="0">
                <a:latin typeface="Calibri"/>
                <a:cs typeface="Calibri"/>
              </a:rPr>
              <a:t> </a:t>
            </a:r>
            <a:r>
              <a:rPr sz="2750" b="1" spc="-25" dirty="0">
                <a:latin typeface="Calibri"/>
                <a:cs typeface="Calibri"/>
              </a:rPr>
              <a:t>Systems</a:t>
            </a:r>
            <a:endParaRPr sz="275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2CDE-0D9A-D733-61E1-5325DD3F4EFD}"/>
              </a:ext>
            </a:extLst>
          </p:cNvPr>
          <p:cNvSpPr>
            <a:spLocks noGrp="1"/>
          </p:cNvSpPr>
          <p:nvPr>
            <p:ph type="title"/>
          </p:nvPr>
        </p:nvSpPr>
        <p:spPr>
          <a:xfrm>
            <a:off x="1871728" y="308743"/>
            <a:ext cx="6357872" cy="758058"/>
          </a:xfrm>
        </p:spPr>
        <p:txBody>
          <a:bodyPr/>
          <a:lstStyle/>
          <a:p>
            <a:r>
              <a:rPr lang="en-IN" altLang="en-US" sz="4400" b="1" dirty="0">
                <a:latin typeface="Tahoma" panose="020B0604030504040204" pitchFamily="34" charset="0"/>
                <a:ea typeface="Tahoma" panose="020B0604030504040204" pitchFamily="34" charset="0"/>
                <a:cs typeface="Tahoma" panose="020B0604030504040204" pitchFamily="34" charset="0"/>
              </a:rPr>
              <a:t>Modules Descriptions</a:t>
            </a:r>
            <a:br>
              <a:rPr lang="en-IN" altLang="en-US" sz="4400" b="1" dirty="0"/>
            </a:br>
            <a:endParaRPr lang="en-IN" dirty="0"/>
          </a:p>
        </p:txBody>
      </p:sp>
      <p:sp>
        <p:nvSpPr>
          <p:cNvPr id="3" name="Text Placeholder 2">
            <a:extLst>
              <a:ext uri="{FF2B5EF4-FFF2-40B4-BE49-F238E27FC236}">
                <a16:creationId xmlns:a16="http://schemas.microsoft.com/office/drawing/2014/main" id="{1B06E692-530B-F7BE-23A4-C01760B81CBA}"/>
              </a:ext>
            </a:extLst>
          </p:cNvPr>
          <p:cNvSpPr>
            <a:spLocks noGrp="1"/>
          </p:cNvSpPr>
          <p:nvPr>
            <p:ph type="body" idx="1"/>
          </p:nvPr>
        </p:nvSpPr>
        <p:spPr>
          <a:xfrm>
            <a:off x="373054" y="1371601"/>
            <a:ext cx="8397890" cy="5093702"/>
          </a:xfrm>
        </p:spPr>
        <p:txBody>
          <a:bodyPr/>
          <a:lstStyle/>
          <a:p>
            <a:pPr algn="l"/>
            <a:r>
              <a:rPr lang="en-IN" sz="1750" b="1" u="sng" dirty="0">
                <a:latin typeface="Tahoma" panose="020B0604030504040204" pitchFamily="34" charset="0"/>
                <a:ea typeface="Tahoma" panose="020B0604030504040204" pitchFamily="34" charset="0"/>
                <a:cs typeface="Tahoma" panose="020B0604030504040204" pitchFamily="34" charset="0"/>
              </a:rPr>
              <a:t>Module 1: Pandas</a:t>
            </a:r>
          </a:p>
          <a:p>
            <a:pPr algn="l"/>
            <a:r>
              <a:rPr lang="en-IN" sz="1750" b="1" dirty="0">
                <a:latin typeface="Tahoma" panose="020B0604030504040204" pitchFamily="34" charset="0"/>
                <a:ea typeface="Tahoma" panose="020B0604030504040204" pitchFamily="34" charset="0"/>
                <a:cs typeface="Tahoma" panose="020B0604030504040204" pitchFamily="34" charset="0"/>
              </a:rPr>
              <a:t>Data from a excel is integrated to the machine for data analysis. This data is then pre-processed using </a:t>
            </a:r>
            <a:r>
              <a:rPr lang="en-IN" sz="1750" b="1" dirty="0" err="1">
                <a:latin typeface="Tahoma" panose="020B0604030504040204" pitchFamily="34" charset="0"/>
                <a:ea typeface="Tahoma" panose="020B0604030504040204" pitchFamily="34" charset="0"/>
                <a:cs typeface="Tahoma" panose="020B0604030504040204" pitchFamily="34" charset="0"/>
              </a:rPr>
              <a:t>LabelEncoder</a:t>
            </a:r>
            <a:r>
              <a:rPr lang="en-IN" sz="1750" b="1" dirty="0">
                <a:latin typeface="Tahoma" panose="020B0604030504040204" pitchFamily="34" charset="0"/>
                <a:ea typeface="Tahoma" panose="020B0604030504040204" pitchFamily="34" charset="0"/>
                <a:cs typeface="Tahoma" panose="020B0604030504040204" pitchFamily="34" charset="0"/>
              </a:rPr>
              <a:t>(). Data of vehicles with attributes like engine volume, Mileage, Distance travelled, Horse Power, Stokes, Airbags, Bike company are integrated in to represent as a graph. </a:t>
            </a:r>
          </a:p>
          <a:p>
            <a:pPr algn="l"/>
            <a:endParaRPr lang="en-IN" sz="1750" b="1" dirty="0">
              <a:latin typeface="Tahoma" panose="020B0604030504040204" pitchFamily="34" charset="0"/>
              <a:ea typeface="Tahoma" panose="020B0604030504040204" pitchFamily="34" charset="0"/>
              <a:cs typeface="Tahoma" panose="020B0604030504040204" pitchFamily="34" charset="0"/>
            </a:endParaRPr>
          </a:p>
          <a:p>
            <a:pPr algn="l"/>
            <a:r>
              <a:rPr lang="en-IN" sz="1750" b="1" u="sng" dirty="0">
                <a:latin typeface="Tahoma" panose="020B0604030504040204" pitchFamily="34" charset="0"/>
                <a:ea typeface="Tahoma" panose="020B0604030504040204" pitchFamily="34" charset="0"/>
                <a:cs typeface="Tahoma" panose="020B0604030504040204" pitchFamily="34" charset="0"/>
              </a:rPr>
              <a:t>Module 2: </a:t>
            </a:r>
            <a:r>
              <a:rPr lang="en-IN" sz="1750" b="1" u="sng" dirty="0" err="1">
                <a:latin typeface="Tahoma" panose="020B0604030504040204" pitchFamily="34" charset="0"/>
                <a:ea typeface="Tahoma" panose="020B0604030504040204" pitchFamily="34" charset="0"/>
                <a:cs typeface="Tahoma" panose="020B0604030504040204" pitchFamily="34" charset="0"/>
              </a:rPr>
              <a:t>SKlearn</a:t>
            </a:r>
            <a:endParaRPr lang="en-IN" sz="1750" b="1" u="sng" dirty="0">
              <a:latin typeface="Tahoma" panose="020B0604030504040204" pitchFamily="34" charset="0"/>
              <a:ea typeface="Tahoma" panose="020B0604030504040204" pitchFamily="34" charset="0"/>
              <a:cs typeface="Tahoma" panose="020B0604030504040204" pitchFamily="34" charset="0"/>
            </a:endParaRPr>
          </a:p>
          <a:p>
            <a:pPr algn="l"/>
            <a:r>
              <a:rPr lang="en-IN" sz="1750" b="1" dirty="0">
                <a:latin typeface="Tahoma" panose="020B0604030504040204" pitchFamily="34" charset="0"/>
                <a:ea typeface="Tahoma" panose="020B0604030504040204" pitchFamily="34" charset="0"/>
                <a:cs typeface="Tahoma" panose="020B0604030504040204" pitchFamily="34" charset="0"/>
              </a:rPr>
              <a:t>Using python libraries we integrate ML algorithms like SVM, Liner regression and many others to analysis the data. In this project we used only liner but other algorithms are also possible in which we can predict the values but making a slight change in the source code.</a:t>
            </a:r>
          </a:p>
          <a:p>
            <a:pPr algn="l"/>
            <a:endParaRPr lang="en-IN" sz="1750" b="1" dirty="0">
              <a:latin typeface="Tahoma" panose="020B0604030504040204" pitchFamily="34" charset="0"/>
              <a:ea typeface="Tahoma" panose="020B0604030504040204" pitchFamily="34" charset="0"/>
              <a:cs typeface="Tahoma" panose="020B0604030504040204" pitchFamily="34" charset="0"/>
            </a:endParaRPr>
          </a:p>
          <a:p>
            <a:pPr algn="l"/>
            <a:r>
              <a:rPr lang="en-IN" sz="1750" b="1" u="sng" dirty="0">
                <a:latin typeface="Tahoma" panose="020B0604030504040204" pitchFamily="34" charset="0"/>
                <a:ea typeface="Tahoma" panose="020B0604030504040204" pitchFamily="34" charset="0"/>
                <a:cs typeface="Tahoma" panose="020B0604030504040204" pitchFamily="34" charset="0"/>
              </a:rPr>
              <a:t>Module 3: Matplotlib </a:t>
            </a:r>
          </a:p>
          <a:p>
            <a:pPr algn="l"/>
            <a:r>
              <a:rPr lang="en-IN" sz="1750" b="1" dirty="0">
                <a:latin typeface="Tahoma" panose="020B0604030504040204" pitchFamily="34" charset="0"/>
                <a:ea typeface="Tahoma" panose="020B0604030504040204" pitchFamily="34" charset="0"/>
                <a:cs typeface="Tahoma" panose="020B0604030504040204" pitchFamily="34" charset="0"/>
              </a:rPr>
              <a:t>In this module we have data visualization when in graphs are being introduced to show relation between the attributes but plotting the graphs using matplotlib library. And using ML we predict the value to be paid as well. This prediction is selected by analysis of the data in the CSV files we integrated.</a:t>
            </a:r>
          </a:p>
          <a:p>
            <a:endParaRPr lang="en-IN" dirty="0"/>
          </a:p>
        </p:txBody>
      </p:sp>
    </p:spTree>
    <p:extLst>
      <p:ext uri="{BB962C8B-B14F-4D97-AF65-F5344CB8AC3E}">
        <p14:creationId xmlns:p14="http://schemas.microsoft.com/office/powerpoint/2010/main" val="323304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407534-1DBC-8826-84DE-FE948666E827}"/>
              </a:ext>
            </a:extLst>
          </p:cNvPr>
          <p:cNvSpPr>
            <a:spLocks noGrp="1"/>
          </p:cNvSpPr>
          <p:nvPr>
            <p:ph type="body" idx="1"/>
          </p:nvPr>
        </p:nvSpPr>
        <p:spPr>
          <a:xfrm>
            <a:off x="373055" y="1219200"/>
            <a:ext cx="8397890" cy="3770263"/>
          </a:xfrm>
        </p:spPr>
        <p:txBody>
          <a:bodyPr/>
          <a:lstStyle/>
          <a:p>
            <a:pPr algn="l"/>
            <a:r>
              <a:rPr lang="en-IN" sz="1750" b="1" u="sng" dirty="0">
                <a:latin typeface="Tahoma" panose="020B0604030504040204" pitchFamily="34" charset="0"/>
                <a:ea typeface="Tahoma" panose="020B0604030504040204" pitchFamily="34" charset="0"/>
                <a:cs typeface="Tahoma" panose="020B0604030504040204" pitchFamily="34" charset="0"/>
              </a:rPr>
              <a:t>Module 4: PHP</a:t>
            </a:r>
          </a:p>
          <a:p>
            <a:pPr algn="l"/>
            <a:r>
              <a:rPr lang="en-US" sz="1750" b="1" dirty="0">
                <a:latin typeface="Tahoma" panose="020B0604030504040204" pitchFamily="34" charset="0"/>
                <a:ea typeface="Tahoma" panose="020B0604030504040204" pitchFamily="34" charset="0"/>
                <a:cs typeface="Tahoma" panose="020B0604030504040204" pitchFamily="34" charset="0"/>
              </a:rPr>
              <a:t>It is a HTML embedded scripting language that enhances static pages with functionality and the ability to generate on-demand responses, which makes it an excellent tool for e-commerce.  It gives us the ability to create, read, edit, and delete data in stores. Customers, discounts, events, items, inventory, shipping, orders, payments, billing, marketing events, and other features can be accessed using this API.</a:t>
            </a:r>
          </a:p>
          <a:p>
            <a:pPr algn="l"/>
            <a:endParaRPr lang="en-IN" sz="1750" b="1" dirty="0">
              <a:latin typeface="Tahoma" panose="020B0604030504040204" pitchFamily="34" charset="0"/>
              <a:ea typeface="Tahoma" panose="020B0604030504040204" pitchFamily="34" charset="0"/>
              <a:cs typeface="Tahoma" panose="020B0604030504040204" pitchFamily="34" charset="0"/>
            </a:endParaRPr>
          </a:p>
          <a:p>
            <a:pPr algn="l"/>
            <a:r>
              <a:rPr lang="en-IN" sz="1750" b="1" u="sng" dirty="0">
                <a:latin typeface="Tahoma" panose="020B0604030504040204" pitchFamily="34" charset="0"/>
                <a:ea typeface="Tahoma" panose="020B0604030504040204" pitchFamily="34" charset="0"/>
                <a:cs typeface="Tahoma" panose="020B0604030504040204" pitchFamily="34" charset="0"/>
              </a:rPr>
              <a:t>Module 5: MySQL </a:t>
            </a:r>
          </a:p>
          <a:p>
            <a:pPr algn="l"/>
            <a:r>
              <a:rPr lang="en-US" sz="1750" b="1" dirty="0">
                <a:latin typeface="Tahoma" panose="020B0604030504040204" pitchFamily="34" charset="0"/>
                <a:ea typeface="Tahoma" panose="020B0604030504040204" pitchFamily="34" charset="0"/>
                <a:cs typeface="Tahoma" panose="020B0604030504040204" pitchFamily="34" charset="0"/>
              </a:rPr>
              <a:t>MySQL is extremely scalable, a characteristic that coincides with the needs of an eCommerce website. As seasonal demands fluctuate, resource use can be customized to minimize waste and maximize performance. Financial transactions performed by MySQL are secured by being treated as a unified entity.</a:t>
            </a:r>
            <a:endParaRPr lang="en-IN" sz="175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986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5569" y="2776219"/>
            <a:ext cx="6582409" cy="1473200"/>
          </a:xfrm>
          <a:prstGeom prst="rect">
            <a:avLst/>
          </a:prstGeom>
        </p:spPr>
        <p:txBody>
          <a:bodyPr vert="horz" wrap="square" lIns="0" tIns="12700" rIns="0" bIns="0" rtlCol="0">
            <a:spAutoFit/>
          </a:bodyPr>
          <a:lstStyle/>
          <a:p>
            <a:pPr marL="12700">
              <a:lnSpc>
                <a:spcPct val="100000"/>
              </a:lnSpc>
              <a:spcBef>
                <a:spcPts val="100"/>
              </a:spcBef>
            </a:pPr>
            <a:r>
              <a:rPr sz="9500" spc="210" dirty="0">
                <a:latin typeface="Tahoma"/>
                <a:cs typeface="Tahoma"/>
              </a:rPr>
              <a:t>Thank</a:t>
            </a:r>
            <a:r>
              <a:rPr sz="9500" spc="-430" dirty="0">
                <a:latin typeface="Tahoma"/>
                <a:cs typeface="Tahoma"/>
              </a:rPr>
              <a:t> </a:t>
            </a:r>
            <a:r>
              <a:rPr sz="9500" spc="130" dirty="0">
                <a:latin typeface="Tahoma"/>
                <a:cs typeface="Tahoma"/>
              </a:rPr>
              <a:t>You</a:t>
            </a:r>
            <a:endParaRPr sz="9500">
              <a:latin typeface="Tahoma"/>
              <a:cs typeface="Tahoma"/>
            </a:endParaRPr>
          </a:p>
        </p:txBody>
      </p:sp>
      <p:pic>
        <p:nvPicPr>
          <p:cNvPr id="3" name="object 3"/>
          <p:cNvPicPr/>
          <p:nvPr/>
        </p:nvPicPr>
        <p:blipFill>
          <a:blip r:embed="rId2" cstate="print"/>
          <a:stretch>
            <a:fillRect/>
          </a:stretch>
        </p:blipFill>
        <p:spPr>
          <a:xfrm>
            <a:off x="136850" y="357575"/>
            <a:ext cx="1398624" cy="139862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6804" y="475805"/>
            <a:ext cx="4852035"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1B4587"/>
                </a:solidFill>
                <a:latin typeface="Tahoma"/>
                <a:cs typeface="Tahoma"/>
              </a:rPr>
              <a:t>Table</a:t>
            </a:r>
            <a:r>
              <a:rPr spc="-190" dirty="0">
                <a:solidFill>
                  <a:srgbClr val="1B4587"/>
                </a:solidFill>
                <a:latin typeface="Tahoma"/>
                <a:cs typeface="Tahoma"/>
              </a:rPr>
              <a:t> </a:t>
            </a:r>
            <a:r>
              <a:rPr spc="10" dirty="0">
                <a:solidFill>
                  <a:srgbClr val="1B4587"/>
                </a:solidFill>
                <a:latin typeface="Tahoma"/>
                <a:cs typeface="Tahoma"/>
              </a:rPr>
              <a:t>of</a:t>
            </a:r>
            <a:r>
              <a:rPr spc="-185" dirty="0">
                <a:solidFill>
                  <a:srgbClr val="1B4587"/>
                </a:solidFill>
                <a:latin typeface="Tahoma"/>
                <a:cs typeface="Tahoma"/>
              </a:rPr>
              <a:t> </a:t>
            </a:r>
            <a:r>
              <a:rPr spc="15" dirty="0">
                <a:solidFill>
                  <a:srgbClr val="1B4587"/>
                </a:solidFill>
                <a:latin typeface="Tahoma"/>
                <a:cs typeface="Tahoma"/>
              </a:rPr>
              <a:t>contents</a:t>
            </a:r>
          </a:p>
        </p:txBody>
      </p:sp>
      <p:sp>
        <p:nvSpPr>
          <p:cNvPr id="3" name="object 3"/>
          <p:cNvSpPr txBox="1"/>
          <p:nvPr/>
        </p:nvSpPr>
        <p:spPr>
          <a:xfrm>
            <a:off x="931862" y="1976678"/>
            <a:ext cx="5553710" cy="3739485"/>
          </a:xfrm>
          <a:prstGeom prst="rect">
            <a:avLst/>
          </a:prstGeom>
        </p:spPr>
        <p:txBody>
          <a:bodyPr vert="horz" wrap="square" lIns="0" tIns="218440" rIns="0" bIns="0" rtlCol="0">
            <a:spAutoFit/>
          </a:bodyPr>
          <a:lstStyle/>
          <a:p>
            <a:pPr marL="448309" indent="-436245">
              <a:lnSpc>
                <a:spcPct val="100000"/>
              </a:lnSpc>
              <a:spcBef>
                <a:spcPts val="1720"/>
              </a:spcBef>
              <a:buFont typeface="Arial"/>
              <a:buChar char="●"/>
              <a:tabLst>
                <a:tab pos="448309" algn="l"/>
                <a:tab pos="448945" algn="l"/>
              </a:tabLst>
            </a:pPr>
            <a:r>
              <a:rPr lang="en-US" sz="2700" b="1" spc="-20" dirty="0">
                <a:latin typeface="Tahoma"/>
                <a:cs typeface="Tahoma"/>
              </a:rPr>
              <a:t>Abstract</a:t>
            </a:r>
            <a:endParaRPr sz="2700" dirty="0">
              <a:latin typeface="Tahoma"/>
              <a:cs typeface="Tahoma"/>
            </a:endParaRPr>
          </a:p>
          <a:p>
            <a:pPr marL="448309" indent="-436245">
              <a:lnSpc>
                <a:spcPct val="100000"/>
              </a:lnSpc>
              <a:spcBef>
                <a:spcPts val="1620"/>
              </a:spcBef>
              <a:buFont typeface="Arial"/>
              <a:buChar char="●"/>
              <a:tabLst>
                <a:tab pos="448309" algn="l"/>
                <a:tab pos="448945" algn="l"/>
              </a:tabLst>
            </a:pPr>
            <a:r>
              <a:rPr lang="en-US" sz="2700" b="1" spc="20" dirty="0">
                <a:latin typeface="Tahoma"/>
                <a:cs typeface="Tahoma"/>
              </a:rPr>
              <a:t>Introduction</a:t>
            </a:r>
            <a:endParaRPr sz="2700" dirty="0">
              <a:latin typeface="Tahoma"/>
              <a:cs typeface="Tahoma"/>
            </a:endParaRPr>
          </a:p>
          <a:p>
            <a:pPr marL="448309" indent="-436245">
              <a:lnSpc>
                <a:spcPct val="100000"/>
              </a:lnSpc>
              <a:spcBef>
                <a:spcPts val="1620"/>
              </a:spcBef>
              <a:buFont typeface="Arial"/>
              <a:buChar char="●"/>
              <a:tabLst>
                <a:tab pos="448309" algn="l"/>
                <a:tab pos="448945" algn="l"/>
              </a:tabLst>
            </a:pPr>
            <a:r>
              <a:rPr lang="en-US" sz="2700" b="1" spc="-30" dirty="0">
                <a:latin typeface="Tahoma"/>
                <a:cs typeface="Tahoma"/>
              </a:rPr>
              <a:t>Existing System</a:t>
            </a:r>
            <a:endParaRPr sz="2700" dirty="0">
              <a:latin typeface="Tahoma"/>
              <a:cs typeface="Tahoma"/>
            </a:endParaRPr>
          </a:p>
          <a:p>
            <a:pPr marL="448309" indent="-436245">
              <a:lnSpc>
                <a:spcPct val="100000"/>
              </a:lnSpc>
              <a:spcBef>
                <a:spcPts val="1620"/>
              </a:spcBef>
              <a:buFont typeface="Arial"/>
              <a:buChar char="●"/>
              <a:tabLst>
                <a:tab pos="448309" algn="l"/>
                <a:tab pos="448945" algn="l"/>
              </a:tabLst>
            </a:pPr>
            <a:r>
              <a:rPr lang="en-US" sz="2700" b="1" spc="-10" dirty="0">
                <a:latin typeface="Tahoma"/>
                <a:cs typeface="Tahoma"/>
              </a:rPr>
              <a:t>Proposed System</a:t>
            </a:r>
          </a:p>
          <a:p>
            <a:pPr marL="448309" indent="-436245">
              <a:lnSpc>
                <a:spcPct val="100000"/>
              </a:lnSpc>
              <a:spcBef>
                <a:spcPts val="1620"/>
              </a:spcBef>
              <a:buFont typeface="Arial"/>
              <a:buChar char="●"/>
              <a:tabLst>
                <a:tab pos="448309" algn="l"/>
                <a:tab pos="448945" algn="l"/>
              </a:tabLst>
            </a:pPr>
            <a:r>
              <a:rPr lang="en-US" sz="2700" b="1" spc="-10" dirty="0">
                <a:latin typeface="Tahoma"/>
                <a:cs typeface="Tahoma"/>
              </a:rPr>
              <a:t>Literature Survey</a:t>
            </a:r>
          </a:p>
          <a:p>
            <a:pPr marL="448309" indent="-436245">
              <a:lnSpc>
                <a:spcPct val="100000"/>
              </a:lnSpc>
              <a:spcBef>
                <a:spcPts val="1620"/>
              </a:spcBef>
              <a:buFont typeface="Arial"/>
              <a:buChar char="●"/>
              <a:tabLst>
                <a:tab pos="448309" algn="l"/>
                <a:tab pos="448945" algn="l"/>
              </a:tabLst>
            </a:pPr>
            <a:r>
              <a:rPr lang="en-US" sz="2700" b="1" spc="-10" dirty="0">
                <a:latin typeface="Tahoma"/>
                <a:cs typeface="Tahoma"/>
              </a:rPr>
              <a:t>Modules Descriptions</a:t>
            </a:r>
            <a:endParaRPr sz="2700" dirty="0">
              <a:latin typeface="Tahoma"/>
              <a:cs typeface="Tahoma"/>
            </a:endParaRPr>
          </a:p>
        </p:txBody>
      </p:sp>
      <p:pic>
        <p:nvPicPr>
          <p:cNvPr id="4" name="object 4"/>
          <p:cNvPicPr/>
          <p:nvPr/>
        </p:nvPicPr>
        <p:blipFill>
          <a:blip r:embed="rId2" cstate="print"/>
          <a:stretch>
            <a:fillRect/>
          </a:stretch>
        </p:blipFill>
        <p:spPr>
          <a:xfrm>
            <a:off x="116537" y="124473"/>
            <a:ext cx="1398624" cy="139862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A551-CBCD-C333-1F3D-929290EFCE18}"/>
              </a:ext>
            </a:extLst>
          </p:cNvPr>
          <p:cNvSpPr>
            <a:spLocks noGrp="1"/>
          </p:cNvSpPr>
          <p:nvPr>
            <p:ph type="title"/>
          </p:nvPr>
        </p:nvSpPr>
        <p:spPr>
          <a:xfrm>
            <a:off x="3355213" y="457200"/>
            <a:ext cx="2433571" cy="715468"/>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Abstract</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F045C1BB-7FB4-6D4B-7419-CF5DA507C050}"/>
              </a:ext>
            </a:extLst>
          </p:cNvPr>
          <p:cNvSpPr>
            <a:spLocks noGrp="1"/>
          </p:cNvSpPr>
          <p:nvPr>
            <p:ph type="body" idx="1"/>
          </p:nvPr>
        </p:nvSpPr>
        <p:spPr>
          <a:xfrm>
            <a:off x="373054" y="1752600"/>
            <a:ext cx="8397890" cy="4847481"/>
          </a:xfrm>
        </p:spPr>
        <p:txBody>
          <a:bodyPr/>
          <a:lstStyle/>
          <a:p>
            <a:pPr marL="285750" indent="-285750">
              <a:buFont typeface="Arial" panose="020B0604020202020204" pitchFamily="34" charset="0"/>
              <a:buChar char="•"/>
            </a:pPr>
            <a:r>
              <a:rPr lang="en-US" sz="1750" b="1" dirty="0">
                <a:latin typeface="Tahoma" panose="020B0604030504040204" pitchFamily="34" charset="0"/>
                <a:ea typeface="Tahoma" panose="020B0604030504040204" pitchFamily="34" charset="0"/>
                <a:cs typeface="Tahoma" panose="020B0604030504040204" pitchFamily="34" charset="0"/>
              </a:rPr>
              <a:t>In many automobile industries, predictive maintenance has become more important. It is hard to diagnose failure in advance in the vehicle industry because of the limited availability of sensors and some of the designing exertions. However, it looks feasible today to analyze sensor’s data along with machine learning techniques for failure prediction.</a:t>
            </a:r>
          </a:p>
          <a:p>
            <a:pPr marL="285750" indent="-285750">
              <a:buFont typeface="Arial" panose="020B0604020202020204" pitchFamily="34" charset="0"/>
              <a:buChar char="•"/>
            </a:pPr>
            <a:r>
              <a:rPr lang="en-US" sz="1750" b="1" dirty="0">
                <a:latin typeface="Tahoma" panose="020B0604030504040204" pitchFamily="34" charset="0"/>
                <a:ea typeface="Tahoma" panose="020B0604030504040204" pitchFamily="34" charset="0"/>
                <a:cs typeface="Tahoma" panose="020B0604030504040204" pitchFamily="34" charset="0"/>
              </a:rPr>
              <a:t>the main objective is to determine the optimal allocation of spares for replacement of defective parts at a minimal total cost as possible by formulating a solution for the problems and providing the best solution that could rectify the problem.</a:t>
            </a:r>
          </a:p>
          <a:p>
            <a:pPr marL="285750" indent="-285750">
              <a:buFont typeface="Arial" panose="020B0604020202020204" pitchFamily="34" charset="0"/>
              <a:buChar char="•"/>
            </a:pPr>
            <a:r>
              <a:rPr lang="en-US" sz="1750" b="1" dirty="0">
                <a:latin typeface="Tahoma" panose="020B0604030504040204" pitchFamily="34" charset="0"/>
                <a:ea typeface="Tahoma" panose="020B0604030504040204" pitchFamily="34" charset="0"/>
                <a:cs typeface="Tahoma" panose="020B0604030504040204" pitchFamily="34" charset="0"/>
              </a:rPr>
              <a:t>Vehicle Health Analysis and spare parts E- commerce application aims to analyze the informations to estimate the total maintenance cost and insurance amount.</a:t>
            </a:r>
          </a:p>
          <a:p>
            <a:pPr marL="285750" indent="-285750">
              <a:buFont typeface="Arial" panose="020B0604020202020204" pitchFamily="34" charset="0"/>
              <a:buChar char="•"/>
            </a:pPr>
            <a:r>
              <a:rPr lang="en-US" sz="1750" b="1" dirty="0">
                <a:latin typeface="Tahoma" panose="020B0604030504040204" pitchFamily="34" charset="0"/>
                <a:ea typeface="Tahoma" panose="020B0604030504040204" pitchFamily="34" charset="0"/>
                <a:cs typeface="Tahoma" panose="020B0604030504040204" pitchFamily="34" charset="0"/>
              </a:rPr>
              <a:t>The system also suggests the insurance sum that could be received for the unforeseen circumstances such as bumper damage, engine hold etc.</a:t>
            </a:r>
          </a:p>
          <a:p>
            <a:pPr marL="285750" indent="-285750">
              <a:buFont typeface="Arial" panose="020B0604020202020204" pitchFamily="34" charset="0"/>
              <a:buChar char="•"/>
            </a:pPr>
            <a:r>
              <a:rPr lang="en-US" sz="1750" b="1" dirty="0">
                <a:latin typeface="Tahoma" panose="020B0604030504040204" pitchFamily="34" charset="0"/>
                <a:ea typeface="Tahoma" panose="020B0604030504040204" pitchFamily="34" charset="0"/>
                <a:cs typeface="Tahoma" panose="020B0604030504040204" pitchFamily="34" charset="0"/>
              </a:rPr>
              <a:t>The system is also expected to provide the e commerce support where in, if the issue is with carbonator then it provide the best available online - with the model in mind - carbonators that will solve it problem using NLP.</a:t>
            </a:r>
          </a:p>
        </p:txBody>
      </p:sp>
      <p:pic>
        <p:nvPicPr>
          <p:cNvPr id="4" name="object 4">
            <a:extLst>
              <a:ext uri="{FF2B5EF4-FFF2-40B4-BE49-F238E27FC236}">
                <a16:creationId xmlns:a16="http://schemas.microsoft.com/office/drawing/2014/main" id="{2DCFC5C6-C7E1-41C2-279F-C92CDBA123C6}"/>
              </a:ext>
            </a:extLst>
          </p:cNvPr>
          <p:cNvPicPr/>
          <p:nvPr/>
        </p:nvPicPr>
        <p:blipFill>
          <a:blip r:embed="rId2" cstate="print"/>
          <a:stretch>
            <a:fillRect/>
          </a:stretch>
        </p:blipFill>
        <p:spPr>
          <a:xfrm>
            <a:off x="76200" y="115622"/>
            <a:ext cx="1398624" cy="1398624"/>
          </a:xfrm>
          <a:prstGeom prst="rect">
            <a:avLst/>
          </a:prstGeom>
        </p:spPr>
      </p:pic>
    </p:spTree>
    <p:extLst>
      <p:ext uri="{BB962C8B-B14F-4D97-AF65-F5344CB8AC3E}">
        <p14:creationId xmlns:p14="http://schemas.microsoft.com/office/powerpoint/2010/main" val="381629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8146" y="475805"/>
            <a:ext cx="3554095" cy="695960"/>
          </a:xfrm>
          <a:prstGeom prst="rect">
            <a:avLst/>
          </a:prstGeom>
        </p:spPr>
        <p:txBody>
          <a:bodyPr vert="horz" wrap="square" lIns="0" tIns="12700" rIns="0" bIns="0" rtlCol="0">
            <a:spAutoFit/>
          </a:bodyPr>
          <a:lstStyle/>
          <a:p>
            <a:pPr marL="12700">
              <a:lnSpc>
                <a:spcPct val="100000"/>
              </a:lnSpc>
              <a:spcBef>
                <a:spcPts val="100"/>
              </a:spcBef>
            </a:pPr>
            <a:r>
              <a:rPr spc="-25" dirty="0">
                <a:solidFill>
                  <a:srgbClr val="1B4587"/>
                </a:solidFill>
                <a:latin typeface="Tahoma"/>
                <a:cs typeface="Tahoma"/>
              </a:rPr>
              <a:t>Introduction</a:t>
            </a:r>
          </a:p>
        </p:txBody>
      </p:sp>
      <p:sp>
        <p:nvSpPr>
          <p:cNvPr id="3" name="object 3"/>
          <p:cNvSpPr txBox="1"/>
          <p:nvPr/>
        </p:nvSpPr>
        <p:spPr>
          <a:xfrm>
            <a:off x="399737" y="1693257"/>
            <a:ext cx="8590915" cy="4315669"/>
          </a:xfrm>
          <a:prstGeom prst="rect">
            <a:avLst/>
          </a:prstGeom>
        </p:spPr>
        <p:txBody>
          <a:bodyPr vert="horz" wrap="square" lIns="0" tIns="12700" rIns="0" bIns="0" rtlCol="0">
            <a:spAutoFit/>
          </a:bodyPr>
          <a:lstStyle/>
          <a:p>
            <a:pPr marL="297815" indent="-285750">
              <a:lnSpc>
                <a:spcPct val="100000"/>
              </a:lnSpc>
              <a:spcBef>
                <a:spcPts val="100"/>
              </a:spcBef>
              <a:buFont typeface="Arial" panose="020B0604020202020204" pitchFamily="34" charset="0"/>
              <a:buChar char="•"/>
              <a:tabLst>
                <a:tab pos="401955" algn="l"/>
                <a:tab pos="402590" algn="l"/>
              </a:tabLst>
            </a:pPr>
            <a:r>
              <a:rPr lang="en-US" sz="1750" b="1" dirty="0">
                <a:latin typeface="Tahoma" panose="020B0604030504040204" pitchFamily="34" charset="0"/>
                <a:ea typeface="Tahoma" panose="020B0604030504040204" pitchFamily="34" charset="0"/>
                <a:cs typeface="Tahoma" panose="020B0604030504040204" pitchFamily="34" charset="0"/>
              </a:rPr>
              <a:t>The global e-commerce automotive aftermarket size was valued at USD 53.78 billion in 2020 and is expected to expand at a compound annual growth rate (CAGR) of 14.6 % from 2021 to 2028.</a:t>
            </a:r>
            <a:endParaRPr sz="1750" b="1" dirty="0">
              <a:latin typeface="Tahoma" panose="020B0604030504040204" pitchFamily="34" charset="0"/>
              <a:ea typeface="Tahoma" panose="020B0604030504040204" pitchFamily="34" charset="0"/>
              <a:cs typeface="Tahoma" panose="020B0604030504040204" pitchFamily="34" charset="0"/>
            </a:endParaRPr>
          </a:p>
          <a:p>
            <a:pPr marL="297815" marR="813435" indent="-285750">
              <a:lnSpc>
                <a:spcPct val="114999"/>
              </a:lnSpc>
              <a:buFont typeface="Arial" panose="020B0604020202020204" pitchFamily="34" charset="0"/>
              <a:buChar char="•"/>
              <a:tabLst>
                <a:tab pos="401955" algn="l"/>
                <a:tab pos="402590" algn="l"/>
              </a:tabLst>
            </a:pPr>
            <a:r>
              <a:rPr lang="en-US" sz="1750" b="1" dirty="0">
                <a:latin typeface="Tahoma" panose="020B0604030504040204" pitchFamily="34" charset="0"/>
                <a:ea typeface="Tahoma" panose="020B0604030504040204" pitchFamily="34" charset="0"/>
                <a:cs typeface="Tahoma" panose="020B0604030504040204" pitchFamily="34" charset="0"/>
              </a:rPr>
              <a:t>The rising need for people and independent retailers to access more affordable automotive parts for sale in the aftermarket offers an impetus to the market.</a:t>
            </a:r>
            <a:endParaRPr sz="1750" b="1" dirty="0">
              <a:latin typeface="Tahoma" panose="020B0604030504040204" pitchFamily="34" charset="0"/>
              <a:ea typeface="Tahoma" panose="020B0604030504040204" pitchFamily="34" charset="0"/>
              <a:cs typeface="Tahoma" panose="020B0604030504040204" pitchFamily="34" charset="0"/>
            </a:endParaRPr>
          </a:p>
          <a:p>
            <a:pPr marL="297815" marR="5080" indent="-285750">
              <a:lnSpc>
                <a:spcPct val="114999"/>
              </a:lnSpc>
              <a:buFont typeface="Arial" panose="020B0604020202020204" pitchFamily="34" charset="0"/>
              <a:buChar char="•"/>
              <a:tabLst>
                <a:tab pos="401955" algn="l"/>
                <a:tab pos="402590" algn="l"/>
              </a:tabLst>
            </a:pPr>
            <a:r>
              <a:rPr lang="en-US" sz="1750"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Vehicle systems are complex both in hardware and software so their maintenance is challenging.</a:t>
            </a:r>
          </a:p>
          <a:p>
            <a:pPr marL="297815" marR="5080" indent="-285750">
              <a:lnSpc>
                <a:spcPct val="114999"/>
              </a:lnSpc>
              <a:buFont typeface="Arial" panose="020B0604020202020204" pitchFamily="34" charset="0"/>
              <a:buChar char="•"/>
              <a:tabLst>
                <a:tab pos="401955" algn="l"/>
                <a:tab pos="402590" algn="l"/>
              </a:tabLst>
            </a:pPr>
            <a:r>
              <a:rPr lang="en-US" sz="1750"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Maintenance strategy being used in vehicle industry is normally reactive that results in reduction of lifetime of vehicle and also loss of money, thus predictive maintenance is required on this stage to overcome these issues.</a:t>
            </a:r>
          </a:p>
          <a:p>
            <a:pPr marL="297815" marR="5080" indent="-285750">
              <a:lnSpc>
                <a:spcPct val="114999"/>
              </a:lnSpc>
              <a:buFont typeface="Arial" panose="020B0604020202020204" pitchFamily="34" charset="0"/>
              <a:buChar char="•"/>
              <a:tabLst>
                <a:tab pos="401955" algn="l"/>
                <a:tab pos="402590" algn="l"/>
              </a:tabLst>
            </a:pPr>
            <a:r>
              <a:rPr lang="en-US" sz="1750" b="1" dirty="0">
                <a:latin typeface="Tahoma" panose="020B0604030504040204" pitchFamily="34" charset="0"/>
                <a:ea typeface="Tahoma" panose="020B0604030504040204" pitchFamily="34" charset="0"/>
                <a:cs typeface="Tahoma" panose="020B0604030504040204" pitchFamily="34" charset="0"/>
              </a:rPr>
              <a:t>This ongoing trend of pure-play retailers deploying e-commerce strategies is projected to fuel the growth of the market.</a:t>
            </a:r>
          </a:p>
        </p:txBody>
      </p:sp>
      <p:pic>
        <p:nvPicPr>
          <p:cNvPr id="4" name="object 4"/>
          <p:cNvPicPr/>
          <p:nvPr/>
        </p:nvPicPr>
        <p:blipFill>
          <a:blip r:embed="rId2" cstate="print"/>
          <a:stretch>
            <a:fillRect/>
          </a:stretch>
        </p:blipFill>
        <p:spPr>
          <a:xfrm>
            <a:off x="26276" y="124473"/>
            <a:ext cx="1383074" cy="139862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 e-commerce automotive aftermarket size, by replacement parts, 2017 - 2028 (USD Billion)">
            <a:extLst>
              <a:ext uri="{FF2B5EF4-FFF2-40B4-BE49-F238E27FC236}">
                <a16:creationId xmlns:a16="http://schemas.microsoft.com/office/drawing/2014/main" id="{E5BA0DD3-148D-E4B7-C9F5-003AA3654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2057400"/>
            <a:ext cx="8972550" cy="4486275"/>
          </a:xfrm>
          <a:prstGeom prst="rect">
            <a:avLst/>
          </a:prstGeom>
          <a:noFill/>
          <a:extLst>
            <a:ext uri="{909E8E84-426E-40DD-AFC4-6F175D3DCCD1}">
              <a14:hiddenFill xmlns:a14="http://schemas.microsoft.com/office/drawing/2010/main">
                <a:solidFill>
                  <a:srgbClr val="FFFFFF"/>
                </a:solidFill>
              </a14:hiddenFill>
            </a:ext>
          </a:extLst>
        </p:spPr>
      </p:pic>
      <p:pic>
        <p:nvPicPr>
          <p:cNvPr id="4" name="object 4">
            <a:extLst>
              <a:ext uri="{FF2B5EF4-FFF2-40B4-BE49-F238E27FC236}">
                <a16:creationId xmlns:a16="http://schemas.microsoft.com/office/drawing/2014/main" id="{DF2A869A-1E56-E644-00DD-FF0EB275F056}"/>
              </a:ext>
            </a:extLst>
          </p:cNvPr>
          <p:cNvPicPr/>
          <p:nvPr/>
        </p:nvPicPr>
        <p:blipFill>
          <a:blip r:embed="rId3" cstate="print"/>
          <a:stretch>
            <a:fillRect/>
          </a:stretch>
        </p:blipFill>
        <p:spPr>
          <a:xfrm>
            <a:off x="26276" y="124473"/>
            <a:ext cx="1383074" cy="1398624"/>
          </a:xfrm>
          <a:prstGeom prst="rect">
            <a:avLst/>
          </a:prstGeom>
        </p:spPr>
      </p:pic>
    </p:spTree>
    <p:extLst>
      <p:ext uri="{BB962C8B-B14F-4D97-AF65-F5344CB8AC3E}">
        <p14:creationId xmlns:p14="http://schemas.microsoft.com/office/powerpoint/2010/main" val="111356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3184" y="494846"/>
            <a:ext cx="4876800" cy="689932"/>
          </a:xfrm>
          <a:prstGeom prst="rect">
            <a:avLst/>
          </a:prstGeom>
        </p:spPr>
        <p:txBody>
          <a:bodyPr vert="horz" wrap="square" lIns="0" tIns="12700" rIns="0" bIns="0" rtlCol="0">
            <a:spAutoFit/>
          </a:bodyPr>
          <a:lstStyle/>
          <a:p>
            <a:pPr marL="12700" algn="l">
              <a:lnSpc>
                <a:spcPct val="100000"/>
              </a:lnSpc>
              <a:spcBef>
                <a:spcPts val="100"/>
              </a:spcBef>
            </a:pPr>
            <a:r>
              <a:rPr lang="en-US" spc="40" dirty="0">
                <a:solidFill>
                  <a:srgbClr val="1B4587"/>
                </a:solidFill>
                <a:latin typeface="Tahoma"/>
                <a:cs typeface="Tahoma"/>
              </a:rPr>
              <a:t>Existing Systems</a:t>
            </a:r>
            <a:endParaRPr spc="40" dirty="0">
              <a:solidFill>
                <a:srgbClr val="1B4587"/>
              </a:solidFill>
              <a:latin typeface="Tahoma"/>
              <a:cs typeface="Tahoma"/>
            </a:endParaRPr>
          </a:p>
        </p:txBody>
      </p:sp>
      <p:sp>
        <p:nvSpPr>
          <p:cNvPr id="3" name="object 3"/>
          <p:cNvSpPr txBox="1"/>
          <p:nvPr/>
        </p:nvSpPr>
        <p:spPr>
          <a:xfrm>
            <a:off x="229552" y="1888035"/>
            <a:ext cx="8684895" cy="4667945"/>
          </a:xfrm>
          <a:prstGeom prst="rect">
            <a:avLst/>
          </a:prstGeom>
        </p:spPr>
        <p:txBody>
          <a:bodyPr vert="horz" wrap="square" lIns="0" tIns="12700" rIns="0" bIns="0" rtlCol="0">
            <a:spAutoFit/>
          </a:bodyPr>
          <a:lstStyle/>
          <a:p>
            <a:pPr marL="297815" indent="-285750">
              <a:lnSpc>
                <a:spcPct val="100000"/>
              </a:lnSpc>
              <a:spcBef>
                <a:spcPts val="100"/>
              </a:spcBef>
              <a:buFont typeface="Arial" panose="020B0604020202020204" pitchFamily="34" charset="0"/>
              <a:buChar char="•"/>
              <a:tabLst>
                <a:tab pos="401955" algn="l"/>
                <a:tab pos="402590" algn="l"/>
              </a:tabLst>
            </a:pPr>
            <a:r>
              <a:rPr lang="en-US" sz="1750" b="1" dirty="0">
                <a:latin typeface="Tahoma"/>
                <a:cs typeface="Tahoma"/>
              </a:rPr>
              <a:t>Historically, technicians were called in order to assess the problems which the car has and they would suggest the estimated cost for fixing the issue as well.</a:t>
            </a:r>
          </a:p>
          <a:p>
            <a:pPr marL="297815" indent="-285750">
              <a:lnSpc>
                <a:spcPct val="100000"/>
              </a:lnSpc>
              <a:spcBef>
                <a:spcPts val="100"/>
              </a:spcBef>
              <a:buFont typeface="Arial" panose="020B0604020202020204" pitchFamily="34" charset="0"/>
              <a:buChar char="•"/>
              <a:tabLst>
                <a:tab pos="401955" algn="l"/>
                <a:tab pos="402590" algn="l"/>
              </a:tabLst>
            </a:pPr>
            <a:r>
              <a:rPr lang="en-US" sz="1750" b="1" dirty="0">
                <a:latin typeface="Tahoma"/>
                <a:cs typeface="Tahoma"/>
              </a:rPr>
              <a:t>In that system the chances of scamming the customers, not properly fixing the fault, not paying the insurance money to the customer due to lack of evidence and asking money way too much than the actual amount was common.</a:t>
            </a:r>
          </a:p>
          <a:p>
            <a:pPr marL="297815" indent="-285750">
              <a:lnSpc>
                <a:spcPct val="100000"/>
              </a:lnSpc>
              <a:spcBef>
                <a:spcPts val="100"/>
              </a:spcBef>
              <a:buFont typeface="Arial" panose="020B0604020202020204" pitchFamily="34" charset="0"/>
              <a:buChar char="•"/>
              <a:tabLst>
                <a:tab pos="401955" algn="l"/>
                <a:tab pos="402590" algn="l"/>
              </a:tabLst>
            </a:pPr>
            <a:r>
              <a:rPr lang="en-US" sz="1750" b="1" dirty="0">
                <a:latin typeface="Tahoma"/>
                <a:cs typeface="Tahoma"/>
              </a:rPr>
              <a:t>E-vehicle health monitoring and commerce systems were thus introduced to combat this problem from the market and provide a fair assessment for the problem at the best cost.</a:t>
            </a:r>
          </a:p>
          <a:p>
            <a:pPr marL="297815" indent="-285750">
              <a:lnSpc>
                <a:spcPct val="100000"/>
              </a:lnSpc>
              <a:spcBef>
                <a:spcPts val="100"/>
              </a:spcBef>
              <a:buFont typeface="Arial" panose="020B0604020202020204" pitchFamily="34" charset="0"/>
              <a:buChar char="•"/>
              <a:tabLst>
                <a:tab pos="401955" algn="l"/>
                <a:tab pos="402590" algn="l"/>
              </a:tabLst>
            </a:pPr>
            <a:r>
              <a:rPr lang="en-US" sz="1750" b="1" dirty="0">
                <a:latin typeface="Tahoma"/>
                <a:cs typeface="Tahoma"/>
              </a:rPr>
              <a:t>The current vehicle health monitoring systems uses ML algorithms to determine the condition of the vehicle and provide diagnosis for the same.</a:t>
            </a:r>
          </a:p>
          <a:p>
            <a:pPr marL="297815" indent="-285750">
              <a:lnSpc>
                <a:spcPct val="100000"/>
              </a:lnSpc>
              <a:spcBef>
                <a:spcPts val="100"/>
              </a:spcBef>
              <a:buFont typeface="Arial" panose="020B0604020202020204" pitchFamily="34" charset="0"/>
              <a:buChar char="•"/>
              <a:tabLst>
                <a:tab pos="401955" algn="l"/>
                <a:tab pos="402590" algn="l"/>
              </a:tabLst>
            </a:pPr>
            <a:r>
              <a:rPr lang="en-US" sz="1750" b="1" dirty="0">
                <a:latin typeface="Tahoma"/>
                <a:cs typeface="Tahoma"/>
              </a:rPr>
              <a:t>The replacement for the faulty parts is provided by the system at a minimum cost which is then installed by the technician.</a:t>
            </a:r>
          </a:p>
          <a:p>
            <a:pPr marL="297815" indent="-285750">
              <a:lnSpc>
                <a:spcPct val="100000"/>
              </a:lnSpc>
              <a:spcBef>
                <a:spcPts val="100"/>
              </a:spcBef>
              <a:buFont typeface="Arial" panose="020B0604020202020204" pitchFamily="34" charset="0"/>
              <a:buChar char="•"/>
              <a:tabLst>
                <a:tab pos="401955" algn="l"/>
                <a:tab pos="402590" algn="l"/>
              </a:tabLst>
            </a:pPr>
            <a:r>
              <a:rPr lang="en-US" sz="1750" b="1" dirty="0">
                <a:latin typeface="Tahoma"/>
                <a:cs typeface="Tahoma"/>
              </a:rPr>
              <a:t>If however the fault is there due to some unforeseen circumstances, diagnosis is done and the insurance money is paid to the customer.</a:t>
            </a:r>
          </a:p>
          <a:p>
            <a:pPr marL="354965" indent="-342900">
              <a:lnSpc>
                <a:spcPct val="100000"/>
              </a:lnSpc>
              <a:spcBef>
                <a:spcPts val="100"/>
              </a:spcBef>
              <a:buFont typeface="Arial" panose="020B0604020202020204" pitchFamily="34" charset="0"/>
              <a:buChar char="•"/>
              <a:tabLst>
                <a:tab pos="401955" algn="l"/>
                <a:tab pos="402590" algn="l"/>
              </a:tabLst>
            </a:pPr>
            <a:endParaRPr sz="1750" b="1" dirty="0">
              <a:latin typeface="Tahoma"/>
              <a:cs typeface="Tahoma"/>
            </a:endParaRPr>
          </a:p>
        </p:txBody>
      </p:sp>
      <p:pic>
        <p:nvPicPr>
          <p:cNvPr id="4" name="object 4"/>
          <p:cNvPicPr/>
          <p:nvPr/>
        </p:nvPicPr>
        <p:blipFill>
          <a:blip r:embed="rId2" cstate="print"/>
          <a:stretch>
            <a:fillRect/>
          </a:stretch>
        </p:blipFill>
        <p:spPr>
          <a:xfrm>
            <a:off x="76200" y="140500"/>
            <a:ext cx="1398624" cy="139862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8505" y="390754"/>
            <a:ext cx="5126990" cy="695960"/>
          </a:xfrm>
          <a:prstGeom prst="rect">
            <a:avLst/>
          </a:prstGeom>
        </p:spPr>
        <p:txBody>
          <a:bodyPr vert="horz" wrap="square" lIns="0" tIns="12700" rIns="0" bIns="0" rtlCol="0">
            <a:spAutoFit/>
          </a:bodyPr>
          <a:lstStyle/>
          <a:p>
            <a:pPr marL="12700">
              <a:lnSpc>
                <a:spcPct val="100000"/>
              </a:lnSpc>
              <a:spcBef>
                <a:spcPts val="100"/>
              </a:spcBef>
            </a:pPr>
            <a:r>
              <a:rPr lang="en-US" spc="-15" dirty="0">
                <a:latin typeface="Tahoma"/>
                <a:cs typeface="Tahoma"/>
              </a:rPr>
              <a:t>Proposed Systems</a:t>
            </a:r>
            <a:endParaRPr spc="-45" dirty="0">
              <a:latin typeface="Tahoma"/>
              <a:cs typeface="Tahoma"/>
            </a:endParaRPr>
          </a:p>
        </p:txBody>
      </p:sp>
      <p:sp>
        <p:nvSpPr>
          <p:cNvPr id="3" name="object 3"/>
          <p:cNvSpPr txBox="1"/>
          <p:nvPr/>
        </p:nvSpPr>
        <p:spPr>
          <a:xfrm>
            <a:off x="96458" y="1438046"/>
            <a:ext cx="8905875" cy="5209375"/>
          </a:xfrm>
          <a:prstGeom prst="rect">
            <a:avLst/>
          </a:prstGeom>
        </p:spPr>
        <p:txBody>
          <a:bodyPr vert="horz" wrap="square" lIns="0" tIns="12700" rIns="0" bIns="0" rtlCol="0">
            <a:spAutoFit/>
          </a:bodyPr>
          <a:lstStyle/>
          <a:p>
            <a:pPr marL="297815" marR="1022350" indent="-285750">
              <a:lnSpc>
                <a:spcPct val="150000"/>
              </a:lnSpc>
              <a:buFont typeface="Arial" panose="020B0604020202020204" pitchFamily="34" charset="0"/>
              <a:buChar char="•"/>
              <a:tabLst>
                <a:tab pos="401955" algn="l"/>
                <a:tab pos="402590" algn="l"/>
              </a:tabLst>
            </a:pPr>
            <a:r>
              <a:rPr lang="en-US" sz="1750" b="1" spc="-15" dirty="0">
                <a:latin typeface="Tahoma"/>
                <a:cs typeface="Tahoma"/>
              </a:rPr>
              <a:t>It will analyze the information such as distance travelled since the time it is active, years used, model of car, and other factors to estimate the insurance amount to be paid and give maintenance alerts if required.</a:t>
            </a:r>
          </a:p>
          <a:p>
            <a:pPr marL="297815" marR="1022350" indent="-285750">
              <a:lnSpc>
                <a:spcPct val="150000"/>
              </a:lnSpc>
              <a:buFont typeface="Arial" panose="020B0604020202020204" pitchFamily="34" charset="0"/>
              <a:buChar char="•"/>
              <a:tabLst>
                <a:tab pos="401955" algn="l"/>
                <a:tab pos="402590" algn="l"/>
              </a:tabLst>
            </a:pPr>
            <a:r>
              <a:rPr lang="en-US" sz="1750" b="1" spc="-10" dirty="0">
                <a:latin typeface="Tahoma"/>
                <a:cs typeface="Tahoma"/>
              </a:rPr>
              <a:t>It will also give an option to the customer whether they like to order a technician to do the work or the customer themselves do it if they have the knowledge, however choosing the later will not give any warranty or free replacement if anything goes wrong.</a:t>
            </a:r>
          </a:p>
          <a:p>
            <a:pPr marL="297815" marR="5080" indent="-285750">
              <a:lnSpc>
                <a:spcPct val="150000"/>
              </a:lnSpc>
              <a:buFont typeface="Arial" panose="020B0604020202020204" pitchFamily="34" charset="0"/>
              <a:buChar char="•"/>
              <a:tabLst>
                <a:tab pos="401955" algn="l"/>
                <a:tab pos="402590" algn="l"/>
              </a:tabLst>
            </a:pPr>
            <a:r>
              <a:rPr lang="en-US" sz="1750" b="1" spc="-10" dirty="0">
                <a:latin typeface="Tahoma"/>
                <a:cs typeface="Tahoma"/>
              </a:rPr>
              <a:t>It will also estimate the insurance claim that would be received by the customer due to faults caused by some unforeseen circumstances.</a:t>
            </a:r>
          </a:p>
          <a:p>
            <a:pPr marL="297815" marR="5080" indent="-285750">
              <a:lnSpc>
                <a:spcPct val="150000"/>
              </a:lnSpc>
              <a:buFont typeface="Arial" panose="020B0604020202020204" pitchFamily="34" charset="0"/>
              <a:buChar char="•"/>
              <a:tabLst>
                <a:tab pos="401955" algn="l"/>
                <a:tab pos="402590" algn="l"/>
              </a:tabLst>
            </a:pPr>
            <a:r>
              <a:rPr lang="en-US" sz="1750" b="1" dirty="0">
                <a:latin typeface="Tahoma" panose="020B0604030504040204" pitchFamily="34" charset="0"/>
                <a:ea typeface="Tahoma" panose="020B0604030504040204" pitchFamily="34" charset="0"/>
                <a:cs typeface="Tahoma" panose="020B0604030504040204" pitchFamily="34" charset="0"/>
              </a:rPr>
              <a:t>The system will also provide e-commerce support where in, if the issue is with a particular part then that particular part will be searched online and displayed to the customer by using the NLP model.</a:t>
            </a:r>
          </a:p>
        </p:txBody>
      </p:sp>
      <p:pic>
        <p:nvPicPr>
          <p:cNvPr id="4" name="object 4"/>
          <p:cNvPicPr/>
          <p:nvPr/>
        </p:nvPicPr>
        <p:blipFill>
          <a:blip r:embed="rId2" cstate="print"/>
          <a:stretch>
            <a:fillRect/>
          </a:stretch>
        </p:blipFill>
        <p:spPr>
          <a:xfrm>
            <a:off x="101123" y="39422"/>
            <a:ext cx="1398624" cy="139862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6" name="Text Box 5"/>
          <p:cNvSpPr txBox="1"/>
          <p:nvPr/>
        </p:nvSpPr>
        <p:spPr>
          <a:xfrm>
            <a:off x="538480" y="22170"/>
            <a:ext cx="8067040" cy="646331"/>
          </a:xfrm>
          <a:prstGeom prst="rect">
            <a:avLst/>
          </a:prstGeom>
          <a:noFill/>
        </p:spPr>
        <p:txBody>
          <a:bodyPr wrap="square" rtlCol="0">
            <a:spAutoFit/>
          </a:bodyPr>
          <a:lstStyle/>
          <a:p>
            <a:pPr algn="ctr"/>
            <a:r>
              <a:rPr lang="en-IN" altLang="en-US" sz="3600" b="1" dirty="0"/>
              <a:t>Literature Review</a:t>
            </a:r>
          </a:p>
        </p:txBody>
      </p:sp>
      <p:graphicFrame>
        <p:nvGraphicFramePr>
          <p:cNvPr id="3" name="Table 2"/>
          <p:cNvGraphicFramePr/>
          <p:nvPr/>
        </p:nvGraphicFramePr>
        <p:xfrm>
          <a:off x="785812" y="668501"/>
          <a:ext cx="7572375" cy="5766398"/>
        </p:xfrm>
        <a:graphic>
          <a:graphicData uri="http://schemas.openxmlformats.org/drawingml/2006/table">
            <a:tbl>
              <a:tblPr firstRow="1" bandRow="1">
                <a:tableStyleId>{5C22544A-7EE6-4342-B048-85BDC9FD1C3A}</a:tableStyleId>
              </a:tblPr>
              <a:tblGrid>
                <a:gridCol w="2524125">
                  <a:extLst>
                    <a:ext uri="{9D8B030D-6E8A-4147-A177-3AD203B41FA5}">
                      <a16:colId xmlns:a16="http://schemas.microsoft.com/office/drawing/2014/main" val="20000"/>
                    </a:ext>
                  </a:extLst>
                </a:gridCol>
                <a:gridCol w="2524125">
                  <a:extLst>
                    <a:ext uri="{9D8B030D-6E8A-4147-A177-3AD203B41FA5}">
                      <a16:colId xmlns:a16="http://schemas.microsoft.com/office/drawing/2014/main" val="20001"/>
                    </a:ext>
                  </a:extLst>
                </a:gridCol>
                <a:gridCol w="2524125">
                  <a:extLst>
                    <a:ext uri="{9D8B030D-6E8A-4147-A177-3AD203B41FA5}">
                      <a16:colId xmlns:a16="http://schemas.microsoft.com/office/drawing/2014/main" val="20002"/>
                    </a:ext>
                  </a:extLst>
                </a:gridCol>
              </a:tblGrid>
              <a:tr h="1301619">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925983">
                <a:tc>
                  <a:txBody>
                    <a:bodyPr/>
                    <a:lstStyle/>
                    <a:p>
                      <a:pPr algn="ctr">
                        <a:buNone/>
                      </a:pPr>
                      <a:r>
                        <a:rPr lang="en-IN" altLang="en-US" sz="1400" dirty="0"/>
                        <a:t> Vehicle Health Monitoring and Analysis May 2016, </a:t>
                      </a:r>
                      <a:r>
                        <a:rPr lang="en-IN" altLang="en-US" sz="1400" dirty="0" err="1"/>
                        <a:t>Parmesh</a:t>
                      </a:r>
                      <a:r>
                        <a:rPr lang="en-IN" altLang="en-US" sz="1400" dirty="0"/>
                        <a:t> K. R</a:t>
                      </a:r>
                    </a:p>
                  </a:txBody>
                  <a:tcPr/>
                </a:tc>
                <a:tc>
                  <a:txBody>
                    <a:bodyPr/>
                    <a:lstStyle/>
                    <a:p>
                      <a:pPr algn="ctr">
                        <a:buNone/>
                      </a:pPr>
                      <a:r>
                        <a:rPr lang="en-US" sz="1400" b="0" i="0" kern="1200" dirty="0">
                          <a:solidFill>
                            <a:schemeClr val="dk1"/>
                          </a:solidFill>
                          <a:effectLst/>
                          <a:latin typeface="+mn-lt"/>
                          <a:ea typeface="+mn-ea"/>
                          <a:cs typeface="+mn-cs"/>
                        </a:rPr>
                        <a:t>Modern vehicles are integrated with more number of ECUs and sensors which make them smarter in terms of engine decisions, performance, fuel efficiency, security and stability.</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ECUs provides useful data in the form of diagnostic codes via OBDII (on-board diagnostics) protocol, these codes determine a specific issue in the vehicular system which is used by service technicians to address the issues occurred.</a:t>
                      </a:r>
                      <a:endParaRPr lang="en-IN" altLang="en-US" sz="1400" dirty="0"/>
                    </a:p>
                  </a:txBody>
                  <a:tcPr/>
                </a:tc>
                <a:extLst>
                  <a:ext uri="{0D108BD9-81ED-4DB2-BD59-A6C34878D82A}">
                    <a16:rowId xmlns:a16="http://schemas.microsoft.com/office/drawing/2014/main" val="10001"/>
                  </a:ext>
                </a:extLst>
              </a:tr>
              <a:tr h="2538796">
                <a:tc>
                  <a:txBody>
                    <a:bodyPr/>
                    <a:lstStyle/>
                    <a:p>
                      <a:pPr algn="ctr">
                        <a:buNone/>
                      </a:pPr>
                      <a:r>
                        <a:rPr lang="en-US" altLang="en-US" sz="1400" dirty="0"/>
                        <a:t>A Vehicle Health Monitoring System Evaluated Experimentally on a Passenger Vehicle October 2006, </a:t>
                      </a:r>
                      <a:r>
                        <a:rPr lang="en-US" altLang="en-US" sz="1400" dirty="0" err="1"/>
                        <a:t>Hok</a:t>
                      </a:r>
                      <a:r>
                        <a:rPr lang="en-US" altLang="en-US" sz="1400" dirty="0"/>
                        <a:t> K. Ng, Robert H. Chen, Jason Speyer</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residual generator and a residual processor are designed together to detect and identify actuator and sensor faults of the Buick </a:t>
                      </a:r>
                      <a:r>
                        <a:rPr lang="en-US" sz="1400" b="0" i="0" kern="1200" dirty="0" err="1">
                          <a:solidFill>
                            <a:schemeClr val="dk1"/>
                          </a:solidFill>
                          <a:effectLst/>
                          <a:latin typeface="+mn-lt"/>
                          <a:ea typeface="+mn-ea"/>
                          <a:cs typeface="+mn-cs"/>
                        </a:rPr>
                        <a:t>LeSabre</a:t>
                      </a:r>
                      <a:r>
                        <a:rPr lang="en-US" sz="1400" b="0" i="0" kern="1200" dirty="0">
                          <a:solidFill>
                            <a:schemeClr val="dk1"/>
                          </a:solidFill>
                          <a:effectLst/>
                          <a:latin typeface="+mn-lt"/>
                          <a:ea typeface="+mn-ea"/>
                          <a:cs typeface="+mn-cs"/>
                        </a:rPr>
                        <a:t> rapidly. The residual generator includes fault detection filters and parity equations.</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real intermittent sensor fault occurred and was immediately detected and identified. The real-time evaluation demonstrates that the vehicle health monitoring system can detect and identify actuator and sensor faults under various disturbances and uncertainties with almost minimal detection latency.</a:t>
                      </a:r>
                      <a:endParaRPr lang="en-IN" altLang="en-US"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7" name="Slide Number Placeholder 4"/>
          <p:cNvSpPr>
            <a:spLocks noGrp="1"/>
          </p:cNvSpPr>
          <p:nvPr/>
        </p:nvSpPr>
        <p:spPr>
          <a:xfrm>
            <a:off x="6680200" y="6372225"/>
            <a:ext cx="2133600" cy="476250"/>
          </a:xfrm>
          <a:prstGeom prst="rect">
            <a:avLst/>
          </a:prstGeom>
          <a:noFill/>
          <a:ln>
            <a:noFill/>
          </a:ln>
          <a:effec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r" rtl="0">
              <a:spcBef>
                <a:spcPts val="0"/>
              </a:spcBef>
              <a:spcAft>
                <a:spcPts val="0"/>
              </a:spcAft>
              <a:buNone/>
            </a:pPr>
            <a:endParaRPr lang="en-US"/>
          </a:p>
        </p:txBody>
      </p:sp>
      <p:graphicFrame>
        <p:nvGraphicFramePr>
          <p:cNvPr id="4" name="Content Placeholder 3"/>
          <p:cNvGraphicFramePr>
            <a:graphicFrameLocks noGrp="1"/>
          </p:cNvGraphicFramePr>
          <p:nvPr>
            <p:ph idx="1"/>
          </p:nvPr>
        </p:nvGraphicFramePr>
        <p:xfrm>
          <a:off x="811530" y="367982"/>
          <a:ext cx="7520940" cy="5695315"/>
        </p:xfrm>
        <a:graphic>
          <a:graphicData uri="http://schemas.openxmlformats.org/drawingml/2006/table">
            <a:tbl>
              <a:tblPr firstRow="1" bandRow="1">
                <a:tableStyleId>{5C22544A-7EE6-4342-B048-85BDC9FD1C3A}</a:tableStyleId>
              </a:tblPr>
              <a:tblGrid>
                <a:gridCol w="2506980">
                  <a:extLst>
                    <a:ext uri="{9D8B030D-6E8A-4147-A177-3AD203B41FA5}">
                      <a16:colId xmlns:a16="http://schemas.microsoft.com/office/drawing/2014/main" val="20000"/>
                    </a:ext>
                  </a:extLst>
                </a:gridCol>
                <a:gridCol w="2506980">
                  <a:extLst>
                    <a:ext uri="{9D8B030D-6E8A-4147-A177-3AD203B41FA5}">
                      <a16:colId xmlns:a16="http://schemas.microsoft.com/office/drawing/2014/main" val="20001"/>
                    </a:ext>
                  </a:extLst>
                </a:gridCol>
                <a:gridCol w="2506980">
                  <a:extLst>
                    <a:ext uri="{9D8B030D-6E8A-4147-A177-3AD203B41FA5}">
                      <a16:colId xmlns:a16="http://schemas.microsoft.com/office/drawing/2014/main" val="20002"/>
                    </a:ext>
                  </a:extLst>
                </a:gridCol>
              </a:tblGrid>
              <a:tr h="1397635">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296035">
                <a:tc>
                  <a:txBody>
                    <a:bodyPr/>
                    <a:lstStyle/>
                    <a:p>
                      <a:pPr algn="ctr">
                        <a:buNone/>
                      </a:pPr>
                      <a:r>
                        <a:rPr lang="en-US" altLang="en-US" sz="1400" dirty="0"/>
                        <a:t>Automotive vehicle Health Monitoring and Damage Detection System February 2022, Shankar D. </a:t>
                      </a:r>
                      <a:r>
                        <a:rPr lang="en-US" altLang="en-US" sz="1400" dirty="0" err="1"/>
                        <a:t>Birajdar</a:t>
                      </a:r>
                      <a:r>
                        <a:rPr lang="en-US" altLang="en-US" sz="1400" dirty="0"/>
                        <a:t>, Atul R. Saraf, Nilesh G Patil </a:t>
                      </a:r>
                      <a:endParaRPr lang="en-I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damage detector is affixed to a surface of a material for detecting a damage or crack inside the material or vehicle body. In response to detecting a damage, a damage indicator is generated, </a:t>
                      </a:r>
                      <a:r>
                        <a:rPr lang="en-IN" sz="1400" b="0" i="0" kern="1200" dirty="0">
                          <a:solidFill>
                            <a:schemeClr val="dk1"/>
                          </a:solidFill>
                          <a:effectLst/>
                          <a:latin typeface="+mn-lt"/>
                          <a:ea typeface="+mn-ea"/>
                          <a:cs typeface="+mn-cs"/>
                        </a:rPr>
                        <a:t>A microstrip antenna /nanostrip antenna communicates the damage indicator to an external device. </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The microstrip antenna detects the damage and the time when the damage was detected. Additionally, the antenna may associate other information with the damage indicator such as temperature and acceleration information.</a:t>
                      </a:r>
                      <a:endParaRPr lang="en-IN" altLang="en-US" sz="1400" dirty="0"/>
                    </a:p>
                  </a:txBody>
                  <a:tcPr/>
                </a:tc>
                <a:extLst>
                  <a:ext uri="{0D108BD9-81ED-4DB2-BD59-A6C34878D82A}">
                    <a16:rowId xmlns:a16="http://schemas.microsoft.com/office/drawing/2014/main" val="10001"/>
                  </a:ext>
                </a:extLst>
              </a:tr>
              <a:tr h="1240790">
                <a:tc>
                  <a:txBody>
                    <a:bodyPr/>
                    <a:lstStyle/>
                    <a:p>
                      <a:pPr algn="ctr">
                        <a:buNone/>
                      </a:pPr>
                      <a:r>
                        <a:rPr lang="en-US" sz="1400" dirty="0"/>
                        <a:t>Demand Forecasting for Motor Vehicle Spare Parts January 2012, J. J. </a:t>
                      </a:r>
                      <a:r>
                        <a:rPr lang="en-US" sz="1400" dirty="0" err="1"/>
                        <a:t>Strasheim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A variety of alternative forecasting techniques were evaluated for this purpose with the aim of selecting one optimal technique to be implemented in an automatic reordering module of a real time computerized inventory management system.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Vehicle spare parts selected the optimal technique to forecast vehicle parts for the upcoming future so that the stock for those parts can be replenished.</a:t>
                      </a:r>
                      <a:endParaRPr lang="en-US"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TotalTime>
  <Words>1426</Words>
  <Application>Microsoft Office PowerPoint</Application>
  <PresentationFormat>On-screen Show (4:3)</PresentationFormat>
  <Paragraphs>90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Tahoma</vt:lpstr>
      <vt:lpstr>Times New Roman</vt:lpstr>
      <vt:lpstr>Office Theme</vt:lpstr>
      <vt:lpstr>PowerPoint Presentation</vt:lpstr>
      <vt:lpstr>Table of contents</vt:lpstr>
      <vt:lpstr>Abstract</vt:lpstr>
      <vt:lpstr>Introduction</vt:lpstr>
      <vt:lpstr>PowerPoint Presentation</vt:lpstr>
      <vt:lpstr>Existing Systems</vt:lpstr>
      <vt:lpstr>Proposed Systems</vt:lpstr>
      <vt:lpstr>PowerPoint Presentation</vt:lpstr>
      <vt:lpstr>PowerPoint Presentation</vt:lpstr>
      <vt:lpstr>Modules Descriptions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 ppt </dc:title>
  <cp:lastModifiedBy>Yuvraj Singh</cp:lastModifiedBy>
  <cp:revision>4</cp:revision>
  <dcterms:created xsi:type="dcterms:W3CDTF">2022-08-11T13:22:39Z</dcterms:created>
  <dcterms:modified xsi:type="dcterms:W3CDTF">2023-02-18T15:42:04Z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