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60" r:id="rId1"/>
  </p:sldMasterIdLst>
  <p:notesMasterIdLst>
    <p:notesMasterId r:id="rId27"/>
  </p:notesMasterIdLst>
  <p:sldIdLst>
    <p:sldId id="256" r:id="rId2"/>
    <p:sldId id="313" r:id="rId3"/>
    <p:sldId id="315" r:id="rId4"/>
    <p:sldId id="259" r:id="rId5"/>
    <p:sldId id="273" r:id="rId6"/>
    <p:sldId id="289" r:id="rId7"/>
    <p:sldId id="304" r:id="rId8"/>
    <p:sldId id="316" r:id="rId9"/>
    <p:sldId id="267" r:id="rId10"/>
    <p:sldId id="318" r:id="rId11"/>
    <p:sldId id="319" r:id="rId12"/>
    <p:sldId id="275" r:id="rId13"/>
    <p:sldId id="310" r:id="rId14"/>
    <p:sldId id="314" r:id="rId15"/>
    <p:sldId id="312" r:id="rId16"/>
    <p:sldId id="311" r:id="rId17"/>
    <p:sldId id="321" r:id="rId18"/>
    <p:sldId id="320" r:id="rId19"/>
    <p:sldId id="322" r:id="rId20"/>
    <p:sldId id="323" r:id="rId21"/>
    <p:sldId id="324" r:id="rId22"/>
    <p:sldId id="325" r:id="rId23"/>
    <p:sldId id="326" r:id="rId24"/>
    <p:sldId id="327" r:id="rId25"/>
    <p:sldId id="25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13" autoAdjust="0"/>
  </p:normalViewPr>
  <p:slideViewPr>
    <p:cSldViewPr snapToGrid="0">
      <p:cViewPr varScale="1">
        <p:scale>
          <a:sx n="71" d="100"/>
          <a:sy n="71" d="100"/>
        </p:scale>
        <p:origin x="52" y="588"/>
      </p:cViewPr>
      <p:guideLst>
        <p:guide orient="horz" pos="219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4450-5F53-E842-1F45-DAE6DE7EA37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E50C67A-02AC-D6BE-3AB6-76A7A17E8C9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B17974-2330-34B1-D83F-6178C4D4B26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C86E0AF-4E1B-9267-FE41-EE0DFC23CF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8EFF4-A22F-73A1-4C0F-C65FC9732C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5294240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31D9-17DB-FB33-5AF7-C1D32C600F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43D775-0C84-243B-6B6D-090332F07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CDDAE3-2053-571A-3BE4-DFA913FD1BE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2D0207F-53E8-2749-D449-27B20C6765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03A576-B56B-3EC6-E4CD-E72F195FC0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050049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E10D24-2908-9FE9-4AF0-850925497BC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A096C-04CC-6C24-37CE-812C14AEC00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08B6AB-B84C-C145-5243-B796C88C3D29}"/>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F7336AA-7F2F-7E3F-30DE-E9148269EC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321E7D-BC3E-9271-E4A7-FE9167013B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5625434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DEEEF-1E41-9523-7417-7D1DDF22B8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64B9A5-ADBA-3CD8-CBDF-B713B5C5A8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ABF62B-72C5-3386-AAAB-A0F7A044EEB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8BABEFF-FC31-5188-A2F7-09E61A7AA5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EC968B-2382-F872-330D-FB7448DD2B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5105845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9854-357E-7CC4-B46D-C1BF48A51AA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9A21AD-C902-0ED7-61D2-9891F9B008F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EAFDCE-8747-1C46-0DBA-8E49820B7A7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36D8139-ABF5-7312-44FC-CF67F8D633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C001F3-28E6-602D-4326-F290BCCAD87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0001250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59A9-8072-ECF4-61CE-DE77A3730B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FC9BC1-E1DE-AE9D-928E-6D9F8418C63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1675BE-92F4-5334-78C7-5D4D1E61F7E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85153A-5A3F-15AD-052D-340DC6E553F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EA9B0292-9A12-F6AA-8D17-F4CA6B3FC1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8A73F8-C9A2-38E8-4E9E-6060C57D84D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61178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BC2B-25B0-692E-B72F-1E9BDA9CA27C}"/>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858A6C-CC08-DA65-D9BA-69EAC502ED5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AACEF5D-656C-D98B-7395-A715C8E8B01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C3A89A-2657-253B-9CC7-4A1374ED21D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8E5A94C-C3B9-EC36-0583-895E6A60C84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E4B31D-1D95-A01E-D432-C23081845D54}"/>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4FBADE0B-E2F7-7AD2-F647-456511BAB0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B30862-460C-1CAB-48CE-F67E002EEE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081214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EDDB-7BBB-071A-1372-016358D990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D9D47D-FB31-E669-36AB-A9FA771DDA2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56B1E9DD-6BA6-75C9-67A3-AA05452281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C9E191-84C8-1C59-3531-0F9DDF80C72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8760899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253D5-4377-0D9E-2C94-493F42D9CDD3}"/>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B3EB461-6C0E-E6D5-C002-11BD6B0F31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1C3549-CE20-18EA-4F7B-AADC9FBD431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603464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79F2-F88E-3F83-6628-B338FCB19AA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0952E9-6F00-D461-3409-45051DA814C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8CFE9C-33EC-65B4-E9BF-0EBC3AC26E9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6AFAA79-8CD4-5FE2-C14D-662F45F3042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DDB850F4-9434-7942-72E4-227E26C446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9B7F15-C874-367C-5FDB-A136E60762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2668796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102B-E89F-1551-8ED4-8F04A89E512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BA8924-EC95-2138-E209-445E1992722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8A5CABB-CE07-A3B8-9300-3DBA72E1405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91A9257-618E-4B7E-4E57-553F471CD33E}"/>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727AE22B-7105-0096-2B58-29D69C50E9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3CF3EF-9273-9850-B70A-CA8EF9A0B8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910319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4B9A2D-6C38-608C-405F-A3B8CD9D972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A6F808-97F0-6D38-5A62-07BEB8B6B47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28B55F-A114-99F2-4BC6-28943CC54D7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F7D87761-BD07-989F-71F6-90F0E1B2C23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FB05DE-5011-BC28-C3C6-F4E24A72317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17672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853758" y="2503984"/>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IN" dirty="0"/>
              <a:t>Vehicle Health Analysis and Spare Parts E-Commerce</a:t>
            </a:r>
          </a:p>
        </p:txBody>
      </p:sp>
      <p:sp>
        <p:nvSpPr>
          <p:cNvPr id="89" name="Google Shape;89;p1"/>
          <p:cNvSpPr txBox="1">
            <a:spLocks noGrp="1"/>
          </p:cNvSpPr>
          <p:nvPr>
            <p:ph type="subTitle" idx="1"/>
          </p:nvPr>
        </p:nvSpPr>
        <p:spPr>
          <a:xfrm>
            <a:off x="4386263" y="4507155"/>
            <a:ext cx="4605337" cy="2139721"/>
          </a:xfrm>
          <a:prstGeom prst="rect">
            <a:avLst/>
          </a:prstGeom>
          <a:noFill/>
          <a:ln>
            <a:noFill/>
          </a:ln>
        </p:spPr>
        <p:txBody>
          <a:bodyPr spcFirstLastPara="1" wrap="square" lIns="91425" tIns="45700" rIns="91425" bIns="45700" anchor="t" anchorCtr="0">
            <a:normAutofit/>
          </a:bodyPr>
          <a:lstStyle/>
          <a:p>
            <a:pPr marL="0" indent="0">
              <a:spcBef>
                <a:spcPts val="0"/>
              </a:spcBef>
              <a:buSzPct val="100000"/>
            </a:pPr>
            <a:endParaRPr lang="en-US" dirty="0">
              <a:solidFill>
                <a:schemeClr val="tx1"/>
              </a:solidFill>
            </a:endParaRPr>
          </a:p>
          <a:p>
            <a:pPr marL="0" lvl="0" indent="0" algn="ctr" rtl="0">
              <a:spcBef>
                <a:spcPts val="0"/>
              </a:spcBef>
              <a:spcAft>
                <a:spcPts val="0"/>
              </a:spcAft>
              <a:buClr>
                <a:srgbClr val="888888"/>
              </a:buClr>
              <a:buSzPct val="100000"/>
              <a:buNone/>
            </a:pPr>
            <a:endParaRPr lang="en-US" dirty="0">
              <a:solidFill>
                <a:schemeClr val="tx1"/>
              </a:solidFill>
            </a:endParaRPr>
          </a:p>
          <a:p>
            <a:pPr marL="0" lvl="0" indent="0" algn="ctr" rtl="0">
              <a:spcBef>
                <a:spcPts val="0"/>
              </a:spcBef>
              <a:spcAft>
                <a:spcPts val="0"/>
              </a:spcAft>
              <a:buClr>
                <a:srgbClr val="888888"/>
              </a:buClr>
              <a:buSzPct val="100000"/>
              <a:buNone/>
            </a:pPr>
            <a:r>
              <a:rPr lang="en-US" dirty="0">
                <a:solidFill>
                  <a:schemeClr val="tx1"/>
                </a:solidFill>
                <a:latin typeface="Calibri" panose="020F0502020204030204" pitchFamily="34" charset="0"/>
                <a:cs typeface="Calibri" panose="020F0502020204030204" pitchFamily="34" charset="0"/>
              </a:rPr>
              <a:t>Student 1 Reg. No: </a:t>
            </a:r>
            <a:r>
              <a:rPr lang="en-IN" altLang="en-US" dirty="0">
                <a:solidFill>
                  <a:schemeClr val="tx1"/>
                </a:solidFill>
                <a:latin typeface="Calibri" panose="020F0502020204030204" pitchFamily="34" charset="0"/>
                <a:cs typeface="Calibri" panose="020F0502020204030204" pitchFamily="34" charset="0"/>
              </a:rPr>
              <a:t>RA1911027010058</a:t>
            </a:r>
            <a:endParaRPr dirty="0">
              <a:solidFill>
                <a:schemeClr val="tx1"/>
              </a:solidFill>
              <a:latin typeface="Calibri" panose="020F0502020204030204" pitchFamily="34" charset="0"/>
              <a:cs typeface="Calibri" panose="020F0502020204030204" pitchFamily="34" charset="0"/>
            </a:endParaRPr>
          </a:p>
          <a:p>
            <a:pPr marL="0" indent="0">
              <a:spcBef>
                <a:spcPts val="590"/>
              </a:spcBef>
              <a:buSzPct val="100000"/>
            </a:pPr>
            <a:r>
              <a:rPr lang="en-US" dirty="0">
                <a:solidFill>
                  <a:schemeClr val="tx1"/>
                </a:solidFill>
                <a:latin typeface="Calibri" panose="020F0502020204030204" pitchFamily="34" charset="0"/>
                <a:cs typeface="Calibri" panose="020F0502020204030204" pitchFamily="34" charset="0"/>
              </a:rPr>
              <a:t>Student 1 Name:</a:t>
            </a:r>
            <a:r>
              <a:rPr lang="en-IN" altLang="en-US" dirty="0">
                <a:solidFill>
                  <a:schemeClr val="tx1"/>
                </a:solidFill>
                <a:latin typeface="Calibri" panose="020F0502020204030204" pitchFamily="34" charset="0"/>
                <a:cs typeface="Calibri" panose="020F0502020204030204" pitchFamily="34" charset="0"/>
              </a:rPr>
              <a:t> YUVRAJ SINGH CHAUHAN</a:t>
            </a:r>
            <a:endParaRPr lang="en-US" dirty="0">
              <a:solidFill>
                <a:schemeClr val="tx1"/>
              </a:solidFill>
              <a:latin typeface="Calibri" panose="020F0502020204030204" pitchFamily="34" charset="0"/>
              <a:cs typeface="Calibri" panose="020F0502020204030204" pitchFamily="34" charset="0"/>
            </a:endParaRPr>
          </a:p>
          <a:p>
            <a:pPr marL="0" lvl="0" indent="0" algn="ctr" rtl="0">
              <a:spcBef>
                <a:spcPts val="590"/>
              </a:spcBef>
              <a:spcAft>
                <a:spcPts val="0"/>
              </a:spcAft>
              <a:buClr>
                <a:srgbClr val="888888"/>
              </a:buClr>
              <a:buSzPct val="100000"/>
              <a:buNone/>
            </a:pPr>
            <a:endParaRPr lang="en-US" dirty="0">
              <a:solidFill>
                <a:schemeClr val="tx1"/>
              </a:solidFill>
              <a:latin typeface="Calibri" panose="020F0502020204030204" pitchFamily="34" charset="0"/>
              <a:cs typeface="Calibri" panose="020F0502020204030204" pitchFamily="34" charset="0"/>
            </a:endParaRPr>
          </a:p>
          <a:p>
            <a:pPr marL="0" lvl="0" indent="0" algn="ctr" rtl="0">
              <a:spcBef>
                <a:spcPts val="590"/>
              </a:spcBef>
              <a:spcAft>
                <a:spcPts val="0"/>
              </a:spcAft>
              <a:buClr>
                <a:srgbClr val="888888"/>
              </a:buClr>
              <a:buSzPct val="100000"/>
              <a:buNone/>
            </a:pPr>
            <a:r>
              <a:rPr lang="en-US" dirty="0">
                <a:solidFill>
                  <a:schemeClr val="tx1"/>
                </a:solidFill>
                <a:latin typeface="Calibri" panose="020F0502020204030204" pitchFamily="34" charset="0"/>
                <a:cs typeface="Calibri" panose="020F0502020204030204" pitchFamily="34" charset="0"/>
              </a:rPr>
              <a:t>Student 2 Reg. No:</a:t>
            </a:r>
            <a:r>
              <a:rPr lang="en-IN" altLang="en-US" dirty="0">
                <a:solidFill>
                  <a:schemeClr val="tx1"/>
                </a:solidFill>
                <a:latin typeface="Calibri" panose="020F0502020204030204" pitchFamily="34" charset="0"/>
                <a:cs typeface="Calibri" panose="020F0502020204030204" pitchFamily="34" charset="0"/>
              </a:rPr>
              <a:t> RA1911027010007</a:t>
            </a:r>
            <a:endParaRPr lang="en-US" dirty="0">
              <a:solidFill>
                <a:schemeClr val="tx1"/>
              </a:solidFill>
              <a:latin typeface="Calibri" panose="020F0502020204030204" pitchFamily="34" charset="0"/>
              <a:cs typeface="Calibri" panose="020F0502020204030204" pitchFamily="34" charset="0"/>
            </a:endParaRPr>
          </a:p>
          <a:p>
            <a:pPr marL="0" lvl="0" indent="0">
              <a:spcBef>
                <a:spcPts val="590"/>
              </a:spcBef>
              <a:buSzPct val="100000"/>
            </a:pPr>
            <a:r>
              <a:rPr lang="en-US" dirty="0">
                <a:solidFill>
                  <a:schemeClr val="tx1"/>
                </a:solidFill>
                <a:latin typeface="Calibri" panose="020F0502020204030204" pitchFamily="34" charset="0"/>
                <a:cs typeface="Calibri" panose="020F0502020204030204" pitchFamily="34" charset="0"/>
              </a:rPr>
              <a:t>Student 2 Name:</a:t>
            </a:r>
            <a:r>
              <a:rPr lang="en-IN" altLang="en-US" dirty="0">
                <a:solidFill>
                  <a:schemeClr val="tx1"/>
                </a:solidFill>
                <a:latin typeface="Calibri" panose="020F0502020204030204" pitchFamily="34" charset="0"/>
                <a:cs typeface="Calibri" panose="020F0502020204030204" pitchFamily="34" charset="0"/>
              </a:rPr>
              <a:t> AVINASH REDDY VASIPALLI</a:t>
            </a:r>
          </a:p>
        </p:txBody>
      </p:sp>
      <p:pic>
        <p:nvPicPr>
          <p:cNvPr id="90" name="Google Shape;90;p1"/>
          <p:cNvPicPr preferRelativeResize="0"/>
          <p:nvPr/>
        </p:nvPicPr>
        <p:blipFill rotWithShape="1">
          <a:blip r:embed="rId3"/>
          <a:srcRect/>
          <a:stretch>
            <a:fillRect/>
          </a:stretch>
        </p:blipFill>
        <p:spPr>
          <a:xfrm>
            <a:off x="228600" y="553353"/>
            <a:ext cx="2237740" cy="755015"/>
          </a:xfrm>
          <a:prstGeom prst="rect">
            <a:avLst/>
          </a:prstGeom>
          <a:noFill/>
          <a:ln>
            <a:noFill/>
          </a:ln>
        </p:spPr>
      </p:pic>
      <p:sp>
        <p:nvSpPr>
          <p:cNvPr id="91" name="Google Shape;91;p1"/>
          <p:cNvSpPr/>
          <p:nvPr/>
        </p:nvSpPr>
        <p:spPr>
          <a:xfrm>
            <a:off x="2819400" y="457200"/>
            <a:ext cx="6172200" cy="1197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SRM INSTITUTE OF SCIENCE AND TECHNOLOGY </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SCHOOL OF COMPUTING</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DEPARTMENT OF </a:t>
            </a:r>
            <a:r>
              <a:rPr lang="en-IN" alt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DATA SCIENCE AND BUSINESS SYSTEMS</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18CSP109L </a:t>
            </a:r>
            <a:r>
              <a:rPr lang="en-IN" alt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MAJOR PROJECT </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Google Shape;89;p1"/>
          <p:cNvSpPr txBox="1"/>
          <p:nvPr/>
        </p:nvSpPr>
        <p:spPr>
          <a:xfrm>
            <a:off x="228600" y="4981702"/>
            <a:ext cx="3471862" cy="1190625"/>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panose="020B0604020202020204"/>
              <a:buNone/>
              <a:defRPr sz="3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406400" algn="ctr" rtl="0">
              <a:lnSpc>
                <a:spcPct val="100000"/>
              </a:lnSpc>
              <a:spcBef>
                <a:spcPts val="560"/>
              </a:spcBef>
              <a:spcAft>
                <a:spcPts val="0"/>
              </a:spcAft>
              <a:buClr>
                <a:srgbClr val="888888"/>
              </a:buClr>
              <a:buSzPts val="2800"/>
              <a:buFont typeface="Arial" panose="020B0604020202020204"/>
              <a:buNone/>
              <a:defRPr sz="2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381000" algn="ctr" rtl="0">
              <a:lnSpc>
                <a:spcPct val="100000"/>
              </a:lnSpc>
              <a:spcBef>
                <a:spcPts val="48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indent="0">
              <a:lnSpc>
                <a:spcPct val="170000"/>
              </a:lnSpc>
              <a:spcBef>
                <a:spcPts val="590"/>
              </a:spcBef>
              <a:buSzPct val="100000"/>
            </a:pPr>
            <a:r>
              <a:rPr lang="en-US" sz="1800" b="1" dirty="0">
                <a:solidFill>
                  <a:schemeClr val="tx1"/>
                </a:solidFill>
              </a:rPr>
              <a:t>Guide name: </a:t>
            </a:r>
            <a:r>
              <a:rPr lang="en-IN" altLang="en-US" sz="1800" b="1" dirty="0">
                <a:solidFill>
                  <a:schemeClr val="tx1"/>
                </a:solidFill>
              </a:rPr>
              <a:t> </a:t>
            </a:r>
            <a:r>
              <a:rPr lang="en-IN" altLang="en-US" sz="1800" b="1">
                <a:solidFill>
                  <a:schemeClr val="tx1"/>
                </a:solidFill>
              </a:rPr>
              <a:t>Dr. T</a:t>
            </a:r>
            <a:r>
              <a:rPr lang="en-IN" altLang="en-US" sz="1800" b="1" dirty="0">
                <a:solidFill>
                  <a:schemeClr val="tx1"/>
                </a:solidFill>
              </a:rPr>
              <a:t>. KARTHICK</a:t>
            </a:r>
            <a:endParaRPr lang="en-US" sz="1800" b="1" dirty="0">
              <a:solidFill>
                <a:schemeClr val="tx1"/>
              </a:solidFill>
            </a:endParaRPr>
          </a:p>
          <a:p>
            <a:pPr marL="0" indent="0">
              <a:lnSpc>
                <a:spcPct val="170000"/>
              </a:lnSpc>
              <a:spcBef>
                <a:spcPts val="590"/>
              </a:spcBef>
              <a:buSzPct val="100000"/>
            </a:pPr>
            <a:r>
              <a:rPr lang="en-US" sz="1800" b="1" dirty="0">
                <a:solidFill>
                  <a:schemeClr val="tx1"/>
                </a:solidFill>
              </a:rPr>
              <a:t>Designation:</a:t>
            </a:r>
            <a:r>
              <a:rPr lang="en-IN" altLang="en-US" sz="1800" b="1" dirty="0">
                <a:solidFill>
                  <a:schemeClr val="tx1"/>
                </a:solidFill>
              </a:rPr>
              <a:t> Assistant Professor</a:t>
            </a:r>
            <a:br>
              <a:rPr lang="en-US" sz="1800" b="1" dirty="0">
                <a:solidFill>
                  <a:schemeClr val="tx1"/>
                </a:solidFill>
              </a:rPr>
            </a:br>
            <a:r>
              <a:rPr lang="en-US" sz="1800" b="1" dirty="0">
                <a:solidFill>
                  <a:schemeClr val="tx1"/>
                </a:solidFill>
              </a:rPr>
              <a:t>Department:</a:t>
            </a:r>
            <a:r>
              <a:rPr lang="en-IN" altLang="en-US" sz="1800" b="1" dirty="0">
                <a:solidFill>
                  <a:schemeClr val="tx1"/>
                </a:solidFill>
              </a:rPr>
              <a:t> DSBS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D521-3B3C-ABC2-7B3C-4BF76C20C167}"/>
              </a:ext>
            </a:extLst>
          </p:cNvPr>
          <p:cNvSpPr>
            <a:spLocks noGrp="1"/>
          </p:cNvSpPr>
          <p:nvPr>
            <p:ph type="title"/>
          </p:nvPr>
        </p:nvSpPr>
        <p:spPr>
          <a:xfrm>
            <a:off x="628650" y="473348"/>
            <a:ext cx="7886700" cy="549274"/>
          </a:xfrm>
        </p:spPr>
        <p:txBody>
          <a:bodyPr/>
          <a:lstStyle/>
          <a:p>
            <a:pPr algn="ctr"/>
            <a:r>
              <a:rPr lang="en-US" sz="3200" b="1" dirty="0"/>
              <a:t>Innovation in Project</a:t>
            </a:r>
            <a:endParaRPr lang="en-IN" sz="3200" b="1" dirty="0"/>
          </a:p>
        </p:txBody>
      </p:sp>
      <p:sp>
        <p:nvSpPr>
          <p:cNvPr id="3" name="Content Placeholder 2">
            <a:extLst>
              <a:ext uri="{FF2B5EF4-FFF2-40B4-BE49-F238E27FC236}">
                <a16:creationId xmlns:a16="http://schemas.microsoft.com/office/drawing/2014/main" id="{2A87BB32-AC27-C08F-B6EA-E9930AF67FCC}"/>
              </a:ext>
            </a:extLst>
          </p:cNvPr>
          <p:cNvSpPr>
            <a:spLocks noGrp="1"/>
          </p:cNvSpPr>
          <p:nvPr>
            <p:ph idx="1"/>
          </p:nvPr>
        </p:nvSpPr>
        <p:spPr>
          <a:xfrm>
            <a:off x="457200" y="1543596"/>
            <a:ext cx="8229600" cy="3770807"/>
          </a:xfrm>
        </p:spPr>
        <p:txBody>
          <a:bodyPr>
            <a:normAutofit/>
          </a:bodyPr>
          <a:lstStyle/>
          <a:p>
            <a:pPr>
              <a:lnSpc>
                <a:spcPct val="150000"/>
              </a:lnSpc>
              <a:buSzPct val="150000"/>
            </a:pPr>
            <a:r>
              <a:rPr lang="en-US" sz="1500" dirty="0">
                <a:cs typeface="Times New Roman" panose="02020603050405020304" pitchFamily="18" charset="0"/>
              </a:rPr>
              <a:t>The innovation idea behind the website lies in its combination of machine learning algorithms, E-commerce, and a user-friendly interface to provide an all-in-one solution for vehicle owners. </a:t>
            </a:r>
          </a:p>
          <a:p>
            <a:pPr>
              <a:lnSpc>
                <a:spcPct val="150000"/>
              </a:lnSpc>
              <a:buSzPct val="150000"/>
            </a:pPr>
            <a:r>
              <a:rPr lang="en-US" sz="1500" dirty="0">
                <a:cs typeface="Times New Roman" panose="02020603050405020304" pitchFamily="18" charset="0"/>
              </a:rPr>
              <a:t>Moreover, the use of machine learning algorithms for vehicle health analysis and insurance prediction is an innovative approach that provides users with intelligent recommendations for maintenance and repairs.</a:t>
            </a:r>
          </a:p>
          <a:p>
            <a:pPr>
              <a:lnSpc>
                <a:spcPct val="150000"/>
              </a:lnSpc>
              <a:buSzPct val="150000"/>
            </a:pPr>
            <a:r>
              <a:rPr lang="en-US" sz="1500" dirty="0">
                <a:cs typeface="Times New Roman" panose="02020603050405020304" pitchFamily="18" charset="0"/>
              </a:rPr>
              <a:t>It can help vehicle owners to get the best possible insurance amount for their vehicles, prevent costly repairs and breakdowns, and save time and money in the long run.</a:t>
            </a:r>
          </a:p>
          <a:p>
            <a:pPr>
              <a:lnSpc>
                <a:spcPct val="150000"/>
              </a:lnSpc>
              <a:buSzPct val="150000"/>
            </a:pPr>
            <a:r>
              <a:rPr lang="en-US" sz="1500" dirty="0">
                <a:cs typeface="Times New Roman" panose="02020603050405020304" pitchFamily="18" charset="0"/>
              </a:rPr>
              <a:t>Additionally, the use of a secure and convenient E-commerce platform for the purchase of genuine spare parts is another innovative feature of the website. </a:t>
            </a:r>
          </a:p>
        </p:txBody>
      </p:sp>
      <p:sp>
        <p:nvSpPr>
          <p:cNvPr id="4" name="Slide Number Placeholder 3">
            <a:extLst>
              <a:ext uri="{FF2B5EF4-FFF2-40B4-BE49-F238E27FC236}">
                <a16:creationId xmlns:a16="http://schemas.microsoft.com/office/drawing/2014/main" id="{1F120000-1323-7F76-CD19-789BAB85CF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82288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8B0E-B81A-3821-0196-66341CF95B10}"/>
              </a:ext>
            </a:extLst>
          </p:cNvPr>
          <p:cNvSpPr>
            <a:spLocks noGrp="1"/>
          </p:cNvSpPr>
          <p:nvPr>
            <p:ph type="title"/>
          </p:nvPr>
        </p:nvSpPr>
        <p:spPr>
          <a:xfrm>
            <a:off x="457200" y="682412"/>
            <a:ext cx="8229600" cy="582613"/>
          </a:xfrm>
        </p:spPr>
        <p:txBody>
          <a:bodyPr/>
          <a:lstStyle/>
          <a:p>
            <a:pPr algn="ctr"/>
            <a:r>
              <a:rPr lang="en-US" sz="3200" b="1" dirty="0"/>
              <a:t>Proposed System</a:t>
            </a:r>
            <a:endParaRPr lang="en-IN" sz="3200" b="1" dirty="0"/>
          </a:p>
        </p:txBody>
      </p:sp>
      <p:sp>
        <p:nvSpPr>
          <p:cNvPr id="3" name="Content Placeholder 2">
            <a:extLst>
              <a:ext uri="{FF2B5EF4-FFF2-40B4-BE49-F238E27FC236}">
                <a16:creationId xmlns:a16="http://schemas.microsoft.com/office/drawing/2014/main" id="{7628BF63-2F77-3770-0707-B472A833FF74}"/>
              </a:ext>
            </a:extLst>
          </p:cNvPr>
          <p:cNvSpPr>
            <a:spLocks noGrp="1"/>
          </p:cNvSpPr>
          <p:nvPr>
            <p:ph idx="1"/>
          </p:nvPr>
        </p:nvSpPr>
        <p:spPr>
          <a:xfrm>
            <a:off x="257452" y="1813247"/>
            <a:ext cx="8629096" cy="4441505"/>
          </a:xfrm>
        </p:spPr>
        <p:txBody>
          <a:bodyPr>
            <a:normAutofit/>
          </a:bodyPr>
          <a:lstStyle/>
          <a:p>
            <a:pPr>
              <a:lnSpc>
                <a:spcPct val="150000"/>
              </a:lnSpc>
              <a:buSzPct val="150000"/>
            </a:pPr>
            <a:r>
              <a:rPr lang="en-US" sz="1600" dirty="0">
                <a:cs typeface="Times New Roman" panose="02020603050405020304" pitchFamily="18" charset="0"/>
              </a:rPr>
              <a:t>The machine learning algorithms used by the website can help vehicle owners to get the highest insurance coverage for their vehicle and.</a:t>
            </a:r>
          </a:p>
          <a:p>
            <a:pPr>
              <a:lnSpc>
                <a:spcPct val="150000"/>
              </a:lnSpc>
              <a:buSzPct val="150000"/>
            </a:pPr>
            <a:r>
              <a:rPr lang="en-US" sz="1600" dirty="0">
                <a:cs typeface="Times New Roman" panose="02020603050405020304" pitchFamily="18" charset="0"/>
              </a:rPr>
              <a:t>The insurance prediction feature of the website can also be beneficial for vehicle owners, as it can provide an estimate of their insurance costs based on the analysis of their vehicle's health and driving patterns. </a:t>
            </a:r>
          </a:p>
          <a:p>
            <a:pPr>
              <a:lnSpc>
                <a:spcPct val="150000"/>
              </a:lnSpc>
              <a:buSzPct val="150000"/>
            </a:pPr>
            <a:r>
              <a:rPr lang="en-US" sz="1600" dirty="0">
                <a:cs typeface="Times New Roman" panose="02020603050405020304" pitchFamily="18" charset="0"/>
              </a:rPr>
              <a:t>The spare parts E-commerce component of the website provides a secure and convenient platform for the purchase of genuine spare parts, which can be used by individual vehicle owners, mechanics, and fleet managers. </a:t>
            </a:r>
          </a:p>
          <a:p>
            <a:pPr marL="0" indent="0">
              <a:buNone/>
            </a:pPr>
            <a:endParaRPr lang="en-IN" sz="1600" dirty="0"/>
          </a:p>
        </p:txBody>
      </p:sp>
      <p:sp>
        <p:nvSpPr>
          <p:cNvPr id="4" name="Slide Number Placeholder 3">
            <a:extLst>
              <a:ext uri="{FF2B5EF4-FFF2-40B4-BE49-F238E27FC236}">
                <a16:creationId xmlns:a16="http://schemas.microsoft.com/office/drawing/2014/main" id="{AABBBC26-5F32-199B-4490-65AC13A9E44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55120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7570"/>
            <a:ext cx="8229600" cy="740096"/>
          </a:xfrm>
        </p:spPr>
        <p:txBody>
          <a:bodyPr/>
          <a:lstStyle/>
          <a:p>
            <a:pPr algn="ctr"/>
            <a:r>
              <a:rPr lang="en-IN" altLang="en-US" sz="3200" b="1" dirty="0"/>
              <a:t>Architecture Diagram</a:t>
            </a:r>
          </a:p>
        </p:txBody>
      </p:sp>
      <p:pic>
        <p:nvPicPr>
          <p:cNvPr id="5" name="Picture 4">
            <a:extLst>
              <a:ext uri="{FF2B5EF4-FFF2-40B4-BE49-F238E27FC236}">
                <a16:creationId xmlns:a16="http://schemas.microsoft.com/office/drawing/2014/main" id="{D04262DA-0CE2-805D-A207-D05BD704B056}"/>
              </a:ext>
            </a:extLst>
          </p:cNvPr>
          <p:cNvPicPr>
            <a:picLocks noChangeAspect="1"/>
          </p:cNvPicPr>
          <p:nvPr/>
        </p:nvPicPr>
        <p:blipFill>
          <a:blip r:embed="rId2"/>
          <a:stretch>
            <a:fillRect/>
          </a:stretch>
        </p:blipFill>
        <p:spPr>
          <a:xfrm>
            <a:off x="0" y="982980"/>
            <a:ext cx="9144000" cy="48920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4280"/>
            <a:ext cx="8229600" cy="865943"/>
          </a:xfrm>
        </p:spPr>
        <p:txBody>
          <a:bodyPr>
            <a:normAutofit fontScale="90000"/>
          </a:bodyPr>
          <a:lstStyle/>
          <a:p>
            <a:pPr algn="ctr"/>
            <a:r>
              <a:rPr lang="en-US" altLang="en-US" sz="3200" b="1" dirty="0"/>
              <a:t>Proposed Modules and their Algorithm Description</a:t>
            </a:r>
            <a:endParaRPr lang="en-IN" altLang="en-US" sz="3200" b="1" dirty="0"/>
          </a:p>
        </p:txBody>
      </p:sp>
      <p:sp>
        <p:nvSpPr>
          <p:cNvPr id="3" name="Content Placeholder 2"/>
          <p:cNvSpPr>
            <a:spLocks noGrp="1"/>
          </p:cNvSpPr>
          <p:nvPr>
            <p:ph idx="1"/>
          </p:nvPr>
        </p:nvSpPr>
        <p:spPr>
          <a:xfrm>
            <a:off x="457200" y="1943286"/>
            <a:ext cx="8229600" cy="4080002"/>
          </a:xfrm>
        </p:spPr>
        <p:txBody>
          <a:bodyPr>
            <a:normAutofit/>
          </a:bodyPr>
          <a:lstStyle/>
          <a:p>
            <a:pPr>
              <a:lnSpc>
                <a:spcPct val="150000"/>
              </a:lnSpc>
              <a:buSzPct val="150000"/>
              <a:buFont typeface="Arial" panose="020B0604020202020204" pitchFamily="34" charset="0"/>
              <a:buChar char="•"/>
            </a:pPr>
            <a:r>
              <a:rPr lang="en-US" sz="1500" dirty="0">
                <a:cs typeface="Times New Roman" panose="02020603050405020304" pitchFamily="18" charset="0"/>
              </a:rPr>
              <a:t>The vehicle health analysis component, the website is built using Python and the </a:t>
            </a:r>
            <a:r>
              <a:rPr lang="en-US" sz="1500" dirty="0" err="1">
                <a:cs typeface="Times New Roman" panose="02020603050405020304" pitchFamily="18" charset="0"/>
              </a:rPr>
              <a:t>Streamlit</a:t>
            </a:r>
            <a:r>
              <a:rPr lang="en-US" sz="1500" dirty="0">
                <a:cs typeface="Times New Roman" panose="02020603050405020304" pitchFamily="18" charset="0"/>
              </a:rPr>
              <a:t> framework. The following are some of the modules and algorithms used in this component:</a:t>
            </a:r>
          </a:p>
          <a:p>
            <a:pPr lvl="1" indent="-342900">
              <a:lnSpc>
                <a:spcPct val="150000"/>
              </a:lnSpc>
              <a:buSzPct val="100000"/>
              <a:buFont typeface="+mj-lt"/>
              <a:buAutoNum type="arabicPeriod"/>
            </a:pPr>
            <a:r>
              <a:rPr lang="en-US" sz="1500" dirty="0">
                <a:cs typeface="Times New Roman" panose="02020603050405020304" pitchFamily="18" charset="0"/>
              </a:rPr>
              <a:t>Pandas - for data manipulation and analysis</a:t>
            </a:r>
          </a:p>
          <a:p>
            <a:pPr lvl="1" indent="-342900">
              <a:lnSpc>
                <a:spcPct val="150000"/>
              </a:lnSpc>
              <a:buSzPct val="100000"/>
              <a:buFont typeface="+mj-lt"/>
              <a:buAutoNum type="arabicPeriod"/>
            </a:pPr>
            <a:r>
              <a:rPr lang="en-US" sz="1500" dirty="0">
                <a:cs typeface="Times New Roman" panose="02020603050405020304" pitchFamily="18" charset="0"/>
              </a:rPr>
              <a:t>NumPy - for numerical computation</a:t>
            </a:r>
          </a:p>
          <a:p>
            <a:pPr lvl="1" indent="-342900">
              <a:lnSpc>
                <a:spcPct val="150000"/>
              </a:lnSpc>
              <a:buSzPct val="100000"/>
              <a:buFont typeface="+mj-lt"/>
              <a:buAutoNum type="arabicPeriod"/>
            </a:pPr>
            <a:r>
              <a:rPr lang="en-US" sz="1500" dirty="0">
                <a:cs typeface="Times New Roman" panose="02020603050405020304" pitchFamily="18" charset="0"/>
              </a:rPr>
              <a:t>Scikit-learn - for machine learning algorithms such as regression, classification, and clustering</a:t>
            </a:r>
          </a:p>
          <a:p>
            <a:pPr lvl="1" indent="-342900">
              <a:lnSpc>
                <a:spcPct val="150000"/>
              </a:lnSpc>
              <a:buSzPct val="100000"/>
              <a:buFont typeface="+mj-lt"/>
              <a:buAutoNum type="arabicPeriod"/>
            </a:pPr>
            <a:r>
              <a:rPr lang="en-US" sz="1500" dirty="0">
                <a:cs typeface="Times New Roman" panose="02020603050405020304" pitchFamily="18" charset="0"/>
              </a:rPr>
              <a:t>Matplotlib - for data visualization</a:t>
            </a:r>
          </a:p>
          <a:p>
            <a:pPr>
              <a:lnSpc>
                <a:spcPct val="150000"/>
              </a:lnSpc>
              <a:buSzPct val="150000"/>
              <a:buFont typeface="Arial" panose="020B0604020202020204" pitchFamily="34" charset="0"/>
              <a:buChar char="•"/>
            </a:pPr>
            <a:r>
              <a:rPr lang="en-US" sz="1500" dirty="0">
                <a:cs typeface="Times New Roman" panose="02020603050405020304" pitchFamily="18" charset="0"/>
              </a:rPr>
              <a:t>The vehicle health analysis component uses machine learning algorithms to predict premium and price of vehicle this is trained on historical data.</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0C6EF-5A7B-7E37-0C93-C372B20B217A}"/>
              </a:ext>
            </a:extLst>
          </p:cNvPr>
          <p:cNvSpPr>
            <a:spLocks noGrp="1"/>
          </p:cNvSpPr>
          <p:nvPr>
            <p:ph idx="1"/>
          </p:nvPr>
        </p:nvSpPr>
        <p:spPr>
          <a:xfrm>
            <a:off x="403934" y="1649288"/>
            <a:ext cx="8336132" cy="4527612"/>
          </a:xfrm>
        </p:spPr>
        <p:txBody>
          <a:bodyPr>
            <a:normAutofit/>
          </a:bodyPr>
          <a:lstStyle/>
          <a:p>
            <a:pPr>
              <a:lnSpc>
                <a:spcPct val="150000"/>
              </a:lnSpc>
              <a:buSzPct val="150000"/>
              <a:buFont typeface="Arial" panose="020B0604020202020204" pitchFamily="34" charset="0"/>
              <a:buChar char="•"/>
            </a:pPr>
            <a:r>
              <a:rPr lang="en-US" sz="1500" dirty="0">
                <a:cs typeface="Times New Roman" panose="02020603050405020304" pitchFamily="18" charset="0"/>
              </a:rPr>
              <a:t>For the spare parts E-commerce component, the website is built using PHP and the MySQL database management system. The following are some of the modules and algorithms used in this component:</a:t>
            </a:r>
          </a:p>
          <a:p>
            <a:pPr marL="800100" lvl="1" indent="-342900">
              <a:lnSpc>
                <a:spcPct val="150000"/>
              </a:lnSpc>
              <a:buSzPct val="100000"/>
              <a:buFont typeface="+mj-lt"/>
              <a:buAutoNum type="arabicPeriod"/>
            </a:pPr>
            <a:r>
              <a:rPr lang="en-US" sz="1500" dirty="0">
                <a:cs typeface="Times New Roman" panose="02020603050405020304" pitchFamily="18" charset="0"/>
              </a:rPr>
              <a:t>HTML/CSS - for website design and layout</a:t>
            </a:r>
          </a:p>
          <a:p>
            <a:pPr marL="800100" lvl="1" indent="-342900">
              <a:lnSpc>
                <a:spcPct val="150000"/>
              </a:lnSpc>
              <a:buSzPct val="100000"/>
              <a:buFont typeface="+mj-lt"/>
              <a:buAutoNum type="arabicPeriod"/>
            </a:pPr>
            <a:r>
              <a:rPr lang="en-US" sz="1500" dirty="0">
                <a:cs typeface="Times New Roman" panose="02020603050405020304" pitchFamily="18" charset="0"/>
              </a:rPr>
              <a:t>JavaScript - for front-end functionality</a:t>
            </a:r>
          </a:p>
          <a:p>
            <a:pPr marL="800100" lvl="1" indent="-342900">
              <a:lnSpc>
                <a:spcPct val="150000"/>
              </a:lnSpc>
              <a:buSzPct val="100000"/>
              <a:buFont typeface="+mj-lt"/>
              <a:buAutoNum type="arabicPeriod"/>
            </a:pPr>
            <a:r>
              <a:rPr lang="en-US" sz="1500" dirty="0">
                <a:cs typeface="Times New Roman" panose="02020603050405020304" pitchFamily="18" charset="0"/>
              </a:rPr>
              <a:t>PHP - for server-side scripting</a:t>
            </a:r>
          </a:p>
          <a:p>
            <a:pPr marL="800100" lvl="1" indent="-342900">
              <a:lnSpc>
                <a:spcPct val="150000"/>
              </a:lnSpc>
              <a:buSzPct val="100000"/>
              <a:buFont typeface="+mj-lt"/>
              <a:buAutoNum type="arabicPeriod"/>
            </a:pPr>
            <a:r>
              <a:rPr lang="en-US" sz="1500" dirty="0" err="1">
                <a:cs typeface="Times New Roman" panose="02020603050405020304" pitchFamily="18" charset="0"/>
              </a:rPr>
              <a:t>Xampp</a:t>
            </a:r>
            <a:r>
              <a:rPr lang="en-US" sz="1500" dirty="0">
                <a:cs typeface="Times New Roman" panose="02020603050405020304" pitchFamily="18" charset="0"/>
              </a:rPr>
              <a:t> Server – Host the website </a:t>
            </a:r>
          </a:p>
          <a:p>
            <a:pPr marL="800100" lvl="1" indent="-342900">
              <a:lnSpc>
                <a:spcPct val="150000"/>
              </a:lnSpc>
              <a:buSzPct val="100000"/>
              <a:buFont typeface="+mj-lt"/>
              <a:buAutoNum type="arabicPeriod"/>
            </a:pPr>
            <a:r>
              <a:rPr lang="en-US" sz="1500" dirty="0">
                <a:cs typeface="Times New Roman" panose="02020603050405020304" pitchFamily="18" charset="0"/>
              </a:rPr>
              <a:t>MySQL - for database management and storage</a:t>
            </a:r>
          </a:p>
          <a:p>
            <a:pPr marL="800100" lvl="1" indent="-342900">
              <a:lnSpc>
                <a:spcPct val="150000"/>
              </a:lnSpc>
              <a:buSzPct val="100000"/>
              <a:buFont typeface="+mj-lt"/>
              <a:buAutoNum type="arabicPeriod"/>
            </a:pPr>
            <a:r>
              <a:rPr lang="en-US" sz="1500" dirty="0">
                <a:cs typeface="Times New Roman" panose="02020603050405020304" pitchFamily="18" charset="0"/>
              </a:rPr>
              <a:t>Stripe - for secure online payments</a:t>
            </a:r>
          </a:p>
        </p:txBody>
      </p:sp>
      <p:sp>
        <p:nvSpPr>
          <p:cNvPr id="4" name="Slide Number Placeholder 3">
            <a:extLst>
              <a:ext uri="{FF2B5EF4-FFF2-40B4-BE49-F238E27FC236}">
                <a16:creationId xmlns:a16="http://schemas.microsoft.com/office/drawing/2014/main" id="{FC889F03-8347-0D60-9F1F-D03E889C331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32179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527"/>
            <a:ext cx="8229600" cy="582613"/>
          </a:xfrm>
        </p:spPr>
        <p:txBody>
          <a:bodyPr/>
          <a:lstStyle/>
          <a:p>
            <a:pPr algn="ctr"/>
            <a:r>
              <a:rPr lang="en-IN" altLang="en-US" sz="3200" b="1" dirty="0"/>
              <a:t>UML Diagrams</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15</a:t>
            </a:fld>
            <a:endParaRPr lang="en-US"/>
          </a:p>
        </p:txBody>
      </p:sp>
      <p:pic>
        <p:nvPicPr>
          <p:cNvPr id="12" name="Picture 11">
            <a:extLst>
              <a:ext uri="{FF2B5EF4-FFF2-40B4-BE49-F238E27FC236}">
                <a16:creationId xmlns:a16="http://schemas.microsoft.com/office/drawing/2014/main" id="{70A008D1-0DD9-FD2D-223A-C4F3759D6295}"/>
              </a:ext>
            </a:extLst>
          </p:cNvPr>
          <p:cNvPicPr>
            <a:picLocks noChangeAspect="1"/>
          </p:cNvPicPr>
          <p:nvPr/>
        </p:nvPicPr>
        <p:blipFill>
          <a:blip r:embed="rId2"/>
          <a:stretch>
            <a:fillRect/>
          </a:stretch>
        </p:blipFill>
        <p:spPr>
          <a:xfrm>
            <a:off x="1143667" y="901930"/>
            <a:ext cx="6856666" cy="5054140"/>
          </a:xfrm>
          <a:prstGeom prst="rect">
            <a:avLst/>
          </a:prstGeom>
        </p:spPr>
      </p:pic>
      <p:sp>
        <p:nvSpPr>
          <p:cNvPr id="5" name="Text Box 3">
            <a:extLst>
              <a:ext uri="{FF2B5EF4-FFF2-40B4-BE49-F238E27FC236}">
                <a16:creationId xmlns:a16="http://schemas.microsoft.com/office/drawing/2014/main" id="{52F0BA6D-5FC3-2D4F-2CA0-62CAD9A43FC4}"/>
              </a:ext>
            </a:extLst>
          </p:cNvPr>
          <p:cNvSpPr txBox="1"/>
          <p:nvPr/>
        </p:nvSpPr>
        <p:spPr>
          <a:xfrm>
            <a:off x="2840854" y="6014392"/>
            <a:ext cx="3462292" cy="461665"/>
          </a:xfrm>
          <a:prstGeom prst="rect">
            <a:avLst/>
          </a:prstGeom>
          <a:noFill/>
        </p:spPr>
        <p:txBody>
          <a:bodyPr wrap="square" rtlCol="0">
            <a:spAutoFit/>
          </a:bodyPr>
          <a:lstStyle/>
          <a:p>
            <a:pPr algn="ctr"/>
            <a:r>
              <a:rPr lang="en-US" altLang="en-US" sz="2400" u="sng" dirty="0"/>
              <a:t>Activity Diagram</a:t>
            </a:r>
            <a:endParaRPr lang="en-IN" altLang="en-US" sz="2400" u="sn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16</a:t>
            </a:fld>
            <a:endParaRPr lang="en-US" dirty="0"/>
          </a:p>
        </p:txBody>
      </p:sp>
      <p:pic>
        <p:nvPicPr>
          <p:cNvPr id="9" name="Picture 8">
            <a:extLst>
              <a:ext uri="{FF2B5EF4-FFF2-40B4-BE49-F238E27FC236}">
                <a16:creationId xmlns:a16="http://schemas.microsoft.com/office/drawing/2014/main" id="{717448B6-1C3D-DADB-E9A8-52AF652B44FE}"/>
              </a:ext>
            </a:extLst>
          </p:cNvPr>
          <p:cNvPicPr>
            <a:picLocks noChangeAspect="1"/>
          </p:cNvPicPr>
          <p:nvPr/>
        </p:nvPicPr>
        <p:blipFill>
          <a:blip r:embed="rId2"/>
          <a:stretch>
            <a:fillRect/>
          </a:stretch>
        </p:blipFill>
        <p:spPr>
          <a:xfrm>
            <a:off x="841013" y="248291"/>
            <a:ext cx="7461973" cy="5557705"/>
          </a:xfrm>
          <a:prstGeom prst="rect">
            <a:avLst/>
          </a:prstGeom>
        </p:spPr>
      </p:pic>
      <p:sp>
        <p:nvSpPr>
          <p:cNvPr id="10" name="Text Box 3">
            <a:extLst>
              <a:ext uri="{FF2B5EF4-FFF2-40B4-BE49-F238E27FC236}">
                <a16:creationId xmlns:a16="http://schemas.microsoft.com/office/drawing/2014/main" id="{D0648AB8-A664-939A-FE31-FCE38A4CEC17}"/>
              </a:ext>
            </a:extLst>
          </p:cNvPr>
          <p:cNvSpPr txBox="1"/>
          <p:nvPr/>
        </p:nvSpPr>
        <p:spPr>
          <a:xfrm>
            <a:off x="2840853" y="5934492"/>
            <a:ext cx="3462292" cy="461665"/>
          </a:xfrm>
          <a:prstGeom prst="rect">
            <a:avLst/>
          </a:prstGeom>
          <a:noFill/>
        </p:spPr>
        <p:txBody>
          <a:bodyPr wrap="square" rtlCol="0">
            <a:spAutoFit/>
          </a:bodyPr>
          <a:lstStyle/>
          <a:p>
            <a:pPr algn="ctr"/>
            <a:r>
              <a:rPr lang="en-US" altLang="en-US" sz="2400" u="sng" dirty="0"/>
              <a:t>Use Case Diagram</a:t>
            </a:r>
            <a:endParaRPr lang="en-IN" altLang="en-US" sz="2400" u="sng"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Diagram&#10;&#10;Description automatically generated">
            <a:extLst>
              <a:ext uri="{FF2B5EF4-FFF2-40B4-BE49-F238E27FC236}">
                <a16:creationId xmlns:a16="http://schemas.microsoft.com/office/drawing/2014/main" id="{79DB5643-F417-B890-3ADA-2D93ADC92B20}"/>
              </a:ext>
            </a:extLst>
          </p:cNvPr>
          <p:cNvPicPr>
            <a:picLocks noGrp="1" noChangeAspect="1"/>
          </p:cNvPicPr>
          <p:nvPr>
            <p:ph idx="1"/>
          </p:nvPr>
        </p:nvPicPr>
        <p:blipFill>
          <a:blip r:embed="rId2"/>
          <a:stretch>
            <a:fillRect/>
          </a:stretch>
        </p:blipFill>
        <p:spPr>
          <a:xfrm>
            <a:off x="1376999" y="136524"/>
            <a:ext cx="6390001" cy="5566324"/>
          </a:xfrm>
        </p:spPr>
      </p:pic>
      <p:sp>
        <p:nvSpPr>
          <p:cNvPr id="4" name="Slide Number Placeholder 3">
            <a:extLst>
              <a:ext uri="{FF2B5EF4-FFF2-40B4-BE49-F238E27FC236}">
                <a16:creationId xmlns:a16="http://schemas.microsoft.com/office/drawing/2014/main" id="{7C67A113-530B-1A2F-486F-94F1AEE7B0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15" name="TextBox 14">
            <a:extLst>
              <a:ext uri="{FF2B5EF4-FFF2-40B4-BE49-F238E27FC236}">
                <a16:creationId xmlns:a16="http://schemas.microsoft.com/office/drawing/2014/main" id="{01A3B10C-547C-5DE3-AB2F-9450F8644867}"/>
              </a:ext>
            </a:extLst>
          </p:cNvPr>
          <p:cNvSpPr txBox="1"/>
          <p:nvPr/>
        </p:nvSpPr>
        <p:spPr>
          <a:xfrm>
            <a:off x="2126202" y="5844933"/>
            <a:ext cx="4572000" cy="461665"/>
          </a:xfrm>
          <a:prstGeom prst="rect">
            <a:avLst/>
          </a:prstGeom>
          <a:noFill/>
        </p:spPr>
        <p:txBody>
          <a:bodyPr wrap="square">
            <a:spAutoFit/>
          </a:bodyPr>
          <a:lstStyle/>
          <a:p>
            <a:pPr algn="ctr"/>
            <a:r>
              <a:rPr lang="en-US" altLang="en-US" sz="2400" u="sng" dirty="0"/>
              <a:t>ER Diagram</a:t>
            </a:r>
            <a:endParaRPr lang="en-IN" altLang="en-US" sz="2400" u="sng" dirty="0"/>
          </a:p>
        </p:txBody>
      </p:sp>
    </p:spTree>
    <p:extLst>
      <p:ext uri="{BB962C8B-B14F-4D97-AF65-F5344CB8AC3E}">
        <p14:creationId xmlns:p14="http://schemas.microsoft.com/office/powerpoint/2010/main" val="2614827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FB04-3D23-7BCB-64E5-195CFEF598FA}"/>
              </a:ext>
            </a:extLst>
          </p:cNvPr>
          <p:cNvSpPr>
            <a:spLocks noGrp="1"/>
          </p:cNvSpPr>
          <p:nvPr>
            <p:ph type="title"/>
          </p:nvPr>
        </p:nvSpPr>
        <p:spPr>
          <a:xfrm>
            <a:off x="628650" y="136524"/>
            <a:ext cx="7886700" cy="593662"/>
          </a:xfrm>
        </p:spPr>
        <p:txBody>
          <a:bodyPr>
            <a:normAutofit/>
          </a:bodyPr>
          <a:lstStyle/>
          <a:p>
            <a:pPr algn="ctr"/>
            <a:r>
              <a:rPr lang="en-US" sz="2900" b="1" dirty="0"/>
              <a:t>Testing /Initial Result</a:t>
            </a:r>
            <a:endParaRPr lang="en-IN" sz="2900" b="1" dirty="0"/>
          </a:p>
        </p:txBody>
      </p:sp>
      <p:sp>
        <p:nvSpPr>
          <p:cNvPr id="4" name="Slide Number Placeholder 3">
            <a:extLst>
              <a:ext uri="{FF2B5EF4-FFF2-40B4-BE49-F238E27FC236}">
                <a16:creationId xmlns:a16="http://schemas.microsoft.com/office/drawing/2014/main" id="{316A0B38-E560-FE82-BC54-617019B787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10" name="Content Placeholder 9" descr="Graphical user interface&#10;&#10;Description automatically generated">
            <a:extLst>
              <a:ext uri="{FF2B5EF4-FFF2-40B4-BE49-F238E27FC236}">
                <a16:creationId xmlns:a16="http://schemas.microsoft.com/office/drawing/2014/main" id="{1348A036-B309-F4B1-FD11-75F61B3DA942}"/>
              </a:ext>
            </a:extLst>
          </p:cNvPr>
          <p:cNvPicPr>
            <a:picLocks noGrp="1" noChangeAspect="1"/>
          </p:cNvPicPr>
          <p:nvPr>
            <p:ph idx="1"/>
          </p:nvPr>
        </p:nvPicPr>
        <p:blipFill>
          <a:blip r:embed="rId2"/>
          <a:stretch>
            <a:fillRect/>
          </a:stretch>
        </p:blipFill>
        <p:spPr>
          <a:xfrm>
            <a:off x="149255" y="1233997"/>
            <a:ext cx="8826069" cy="4495778"/>
          </a:xfrm>
        </p:spPr>
      </p:pic>
    </p:spTree>
    <p:extLst>
      <p:ext uri="{BB962C8B-B14F-4D97-AF65-F5344CB8AC3E}">
        <p14:creationId xmlns:p14="http://schemas.microsoft.com/office/powerpoint/2010/main" val="45495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application&#10;&#10;Description automatically generated">
            <a:extLst>
              <a:ext uri="{FF2B5EF4-FFF2-40B4-BE49-F238E27FC236}">
                <a16:creationId xmlns:a16="http://schemas.microsoft.com/office/drawing/2014/main" id="{E5E49971-2144-6A17-A293-1E13B07963DC}"/>
              </a:ext>
            </a:extLst>
          </p:cNvPr>
          <p:cNvPicPr>
            <a:picLocks noGrp="1" noChangeAspect="1"/>
          </p:cNvPicPr>
          <p:nvPr>
            <p:ph idx="1"/>
          </p:nvPr>
        </p:nvPicPr>
        <p:blipFill>
          <a:blip r:embed="rId2"/>
          <a:stretch>
            <a:fillRect/>
          </a:stretch>
        </p:blipFill>
        <p:spPr>
          <a:xfrm>
            <a:off x="184614" y="1205144"/>
            <a:ext cx="8774771" cy="4447712"/>
          </a:xfrm>
        </p:spPr>
      </p:pic>
      <p:sp>
        <p:nvSpPr>
          <p:cNvPr id="4" name="Slide Number Placeholder 3">
            <a:extLst>
              <a:ext uri="{FF2B5EF4-FFF2-40B4-BE49-F238E27FC236}">
                <a16:creationId xmlns:a16="http://schemas.microsoft.com/office/drawing/2014/main" id="{A35D717F-47D0-6B63-5556-D7A0A1B313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244626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0A58-D9F6-9409-7143-8C8E07156487}"/>
              </a:ext>
            </a:extLst>
          </p:cNvPr>
          <p:cNvSpPr>
            <a:spLocks noGrp="1"/>
          </p:cNvSpPr>
          <p:nvPr>
            <p:ph type="title"/>
          </p:nvPr>
        </p:nvSpPr>
        <p:spPr>
          <a:xfrm>
            <a:off x="457200" y="233362"/>
            <a:ext cx="8229600" cy="582613"/>
          </a:xfrm>
        </p:spPr>
        <p:txBody>
          <a:bodyPr/>
          <a:lstStyle/>
          <a:p>
            <a:pPr algn="ctr"/>
            <a:r>
              <a:rPr lang="en-US" sz="3200" b="1" dirty="0">
                <a:sym typeface="+mn-ea"/>
              </a:rPr>
              <a:t>Table of Contents</a:t>
            </a:r>
            <a:endParaRPr lang="en-IN" sz="3200" dirty="0"/>
          </a:p>
        </p:txBody>
      </p:sp>
      <p:sp>
        <p:nvSpPr>
          <p:cNvPr id="3" name="Content Placeholder 2">
            <a:extLst>
              <a:ext uri="{FF2B5EF4-FFF2-40B4-BE49-F238E27FC236}">
                <a16:creationId xmlns:a16="http://schemas.microsoft.com/office/drawing/2014/main" id="{3E2105CB-9D29-4B9C-295B-E2873AFC1614}"/>
              </a:ext>
            </a:extLst>
          </p:cNvPr>
          <p:cNvSpPr>
            <a:spLocks noGrp="1"/>
          </p:cNvSpPr>
          <p:nvPr>
            <p:ph idx="1"/>
          </p:nvPr>
        </p:nvSpPr>
        <p:spPr>
          <a:xfrm>
            <a:off x="457200" y="1109663"/>
            <a:ext cx="8229600" cy="4953000"/>
          </a:xfrm>
        </p:spPr>
        <p:txBody>
          <a:bodyPr>
            <a:normAutofit lnSpcReduction="10000"/>
          </a:bodyPr>
          <a:lstStyle/>
          <a:p>
            <a:r>
              <a:rPr lang="en-US" sz="2400" dirty="0">
                <a:latin typeface="Calibri" panose="020F0502020204030204" pitchFamily="34" charset="0"/>
                <a:cs typeface="Calibri" panose="020F0502020204030204" pitchFamily="34" charset="0"/>
              </a:rPr>
              <a:t>Abstract</a:t>
            </a:r>
          </a:p>
          <a:p>
            <a:r>
              <a:rPr lang="en-US" sz="2400" dirty="0">
                <a:latin typeface="Calibri" panose="020F0502020204030204" pitchFamily="34" charset="0"/>
                <a:cs typeface="Calibri" panose="020F0502020204030204" pitchFamily="34" charset="0"/>
              </a:rPr>
              <a:t>Introduction</a:t>
            </a:r>
          </a:p>
          <a:p>
            <a:r>
              <a:rPr lang="en-US" sz="2400" dirty="0">
                <a:latin typeface="Calibri" panose="020F0502020204030204" pitchFamily="34" charset="0"/>
                <a:cs typeface="Calibri" panose="020F0502020204030204" pitchFamily="34" charset="0"/>
              </a:rPr>
              <a:t>Motivation</a:t>
            </a:r>
          </a:p>
          <a:p>
            <a:r>
              <a:rPr lang="en-US" sz="2400" dirty="0">
                <a:latin typeface="Calibri" panose="020F0502020204030204" pitchFamily="34" charset="0"/>
                <a:cs typeface="Calibri" panose="020F0502020204030204" pitchFamily="34" charset="0"/>
              </a:rPr>
              <a:t>Literature Survey</a:t>
            </a:r>
          </a:p>
          <a:p>
            <a:r>
              <a:rPr lang="en-US" sz="2400" dirty="0">
                <a:latin typeface="Calibri" panose="020F0502020204030204" pitchFamily="34" charset="0"/>
                <a:cs typeface="Calibri" panose="020F0502020204030204" pitchFamily="34" charset="0"/>
              </a:rPr>
              <a:t>Problems with Existing Systems</a:t>
            </a:r>
          </a:p>
          <a:p>
            <a:r>
              <a:rPr lang="en-US" sz="2400" dirty="0">
                <a:latin typeface="Calibri" panose="020F0502020204030204" pitchFamily="34" charset="0"/>
                <a:cs typeface="Calibri" panose="020F0502020204030204" pitchFamily="34" charset="0"/>
              </a:rPr>
              <a:t>Objectives</a:t>
            </a:r>
          </a:p>
          <a:p>
            <a:r>
              <a:rPr lang="en-US" sz="2400" dirty="0">
                <a:latin typeface="Calibri" panose="020F0502020204030204" pitchFamily="34" charset="0"/>
                <a:cs typeface="Calibri" panose="020F0502020204030204" pitchFamily="34" charset="0"/>
              </a:rPr>
              <a:t>Innovation in project</a:t>
            </a:r>
          </a:p>
          <a:p>
            <a:r>
              <a:rPr lang="en-US" sz="2400" dirty="0">
                <a:latin typeface="Calibri" panose="020F0502020204030204" pitchFamily="34" charset="0"/>
                <a:cs typeface="Calibri" panose="020F0502020204030204" pitchFamily="34" charset="0"/>
              </a:rPr>
              <a:t>Proposed System</a:t>
            </a:r>
          </a:p>
          <a:p>
            <a:r>
              <a:rPr lang="en-US" sz="2400" dirty="0">
                <a:latin typeface="Calibri" panose="020F0502020204030204" pitchFamily="34" charset="0"/>
                <a:cs typeface="Calibri" panose="020F0502020204030204" pitchFamily="34" charset="0"/>
              </a:rPr>
              <a:t>Architecture</a:t>
            </a:r>
          </a:p>
          <a:p>
            <a:r>
              <a:rPr lang="en-US" sz="2400" dirty="0">
                <a:latin typeface="Calibri" panose="020F0502020204030204" pitchFamily="34" charset="0"/>
                <a:cs typeface="Calibri" panose="020F0502020204030204" pitchFamily="34" charset="0"/>
              </a:rPr>
              <a:t>Proposed Modules and their Algorithm Description</a:t>
            </a:r>
          </a:p>
          <a:p>
            <a:r>
              <a:rPr lang="en-US" sz="2400" dirty="0">
                <a:latin typeface="Calibri" panose="020F0502020204030204" pitchFamily="34" charset="0"/>
                <a:cs typeface="Calibri" panose="020F0502020204030204" pitchFamily="34" charset="0"/>
              </a:rPr>
              <a:t>UML Diagrams</a:t>
            </a: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Testing /Initial Result Analysis</a:t>
            </a:r>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7B89549-6A1A-4EB4-BCD0-9ABA4579494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013967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10;&#10;Description automatically generated with medium confidence">
            <a:extLst>
              <a:ext uri="{FF2B5EF4-FFF2-40B4-BE49-F238E27FC236}">
                <a16:creationId xmlns:a16="http://schemas.microsoft.com/office/drawing/2014/main" id="{D03E165B-538C-54F7-2674-BE86076DA38B}"/>
              </a:ext>
            </a:extLst>
          </p:cNvPr>
          <p:cNvPicPr>
            <a:picLocks noGrp="1" noChangeAspect="1"/>
          </p:cNvPicPr>
          <p:nvPr>
            <p:ph idx="1"/>
          </p:nvPr>
        </p:nvPicPr>
        <p:blipFill>
          <a:blip r:embed="rId2"/>
          <a:stretch>
            <a:fillRect/>
          </a:stretch>
        </p:blipFill>
        <p:spPr>
          <a:xfrm>
            <a:off x="312198" y="1261826"/>
            <a:ext cx="8519604" cy="4334348"/>
          </a:xfrm>
        </p:spPr>
      </p:pic>
      <p:sp>
        <p:nvSpPr>
          <p:cNvPr id="4" name="Slide Number Placeholder 3">
            <a:extLst>
              <a:ext uri="{FF2B5EF4-FFF2-40B4-BE49-F238E27FC236}">
                <a16:creationId xmlns:a16="http://schemas.microsoft.com/office/drawing/2014/main" id="{2B762ED4-AEC3-2F2E-0B2F-865B35BF4C3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3311874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EB52C1-AC77-93D2-5631-02C083E7F19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7" name="Content Placeholder 6">
            <a:extLst>
              <a:ext uri="{FF2B5EF4-FFF2-40B4-BE49-F238E27FC236}">
                <a16:creationId xmlns:a16="http://schemas.microsoft.com/office/drawing/2014/main" id="{492B9C08-DE3D-FB2F-E9B0-C6FBD1B3D38C}"/>
              </a:ext>
            </a:extLst>
          </p:cNvPr>
          <p:cNvPicPr>
            <a:picLocks noGrp="1" noChangeAspect="1"/>
          </p:cNvPicPr>
          <p:nvPr>
            <p:ph idx="1"/>
          </p:nvPr>
        </p:nvPicPr>
        <p:blipFill>
          <a:blip r:embed="rId2"/>
          <a:stretch>
            <a:fillRect/>
          </a:stretch>
        </p:blipFill>
        <p:spPr>
          <a:xfrm>
            <a:off x="628650" y="1337982"/>
            <a:ext cx="7886700" cy="4489077"/>
          </a:xfrm>
        </p:spPr>
      </p:pic>
    </p:spTree>
    <p:extLst>
      <p:ext uri="{BB962C8B-B14F-4D97-AF65-F5344CB8AC3E}">
        <p14:creationId xmlns:p14="http://schemas.microsoft.com/office/powerpoint/2010/main" val="201177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2046AF-1CF3-D58A-5146-826BB54251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9" name="Content Placeholder 8">
            <a:extLst>
              <a:ext uri="{FF2B5EF4-FFF2-40B4-BE49-F238E27FC236}">
                <a16:creationId xmlns:a16="http://schemas.microsoft.com/office/drawing/2014/main" id="{727B8D8B-CD5F-6FB6-69E5-6431F9F65673}"/>
              </a:ext>
            </a:extLst>
          </p:cNvPr>
          <p:cNvPicPr>
            <a:picLocks noGrp="1" noChangeAspect="1"/>
          </p:cNvPicPr>
          <p:nvPr>
            <p:ph idx="1"/>
          </p:nvPr>
        </p:nvPicPr>
        <p:blipFill>
          <a:blip r:embed="rId2"/>
          <a:stretch>
            <a:fillRect/>
          </a:stretch>
        </p:blipFill>
        <p:spPr>
          <a:xfrm>
            <a:off x="628650" y="1269407"/>
            <a:ext cx="7886700" cy="3903916"/>
          </a:xfrm>
        </p:spPr>
      </p:pic>
    </p:spTree>
    <p:extLst>
      <p:ext uri="{BB962C8B-B14F-4D97-AF65-F5344CB8AC3E}">
        <p14:creationId xmlns:p14="http://schemas.microsoft.com/office/powerpoint/2010/main" val="1924899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27A88C-4E84-1262-49CA-DC6861F61B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7" name="Content Placeholder 6">
            <a:extLst>
              <a:ext uri="{FF2B5EF4-FFF2-40B4-BE49-F238E27FC236}">
                <a16:creationId xmlns:a16="http://schemas.microsoft.com/office/drawing/2014/main" id="{10CC61C1-C07F-2C0C-2A93-D6CFEC51EC0A}"/>
              </a:ext>
            </a:extLst>
          </p:cNvPr>
          <p:cNvPicPr>
            <a:picLocks noGrp="1" noChangeAspect="1"/>
          </p:cNvPicPr>
          <p:nvPr>
            <p:ph idx="1"/>
          </p:nvPr>
        </p:nvPicPr>
        <p:blipFill>
          <a:blip r:embed="rId2"/>
          <a:stretch>
            <a:fillRect/>
          </a:stretch>
        </p:blipFill>
        <p:spPr>
          <a:xfrm>
            <a:off x="628650" y="1277261"/>
            <a:ext cx="7886700" cy="3977854"/>
          </a:xfrm>
        </p:spPr>
      </p:pic>
    </p:spTree>
    <p:extLst>
      <p:ext uri="{BB962C8B-B14F-4D97-AF65-F5344CB8AC3E}">
        <p14:creationId xmlns:p14="http://schemas.microsoft.com/office/powerpoint/2010/main" val="3920265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B53B04-243C-3BEC-D081-585264E4FF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7" name="Content Placeholder 6">
            <a:extLst>
              <a:ext uri="{FF2B5EF4-FFF2-40B4-BE49-F238E27FC236}">
                <a16:creationId xmlns:a16="http://schemas.microsoft.com/office/drawing/2014/main" id="{50E44440-BF69-F912-B989-F8CC6E83B711}"/>
              </a:ext>
            </a:extLst>
          </p:cNvPr>
          <p:cNvPicPr>
            <a:picLocks noGrp="1" noChangeAspect="1"/>
          </p:cNvPicPr>
          <p:nvPr>
            <p:ph idx="1"/>
          </p:nvPr>
        </p:nvPicPr>
        <p:blipFill>
          <a:blip r:embed="rId2"/>
          <a:stretch>
            <a:fillRect/>
          </a:stretch>
        </p:blipFill>
        <p:spPr>
          <a:xfrm>
            <a:off x="628650" y="1325416"/>
            <a:ext cx="7886700" cy="3756040"/>
          </a:xfrm>
        </p:spPr>
      </p:pic>
    </p:spTree>
    <p:extLst>
      <p:ext uri="{BB962C8B-B14F-4D97-AF65-F5344CB8AC3E}">
        <p14:creationId xmlns:p14="http://schemas.microsoft.com/office/powerpoint/2010/main" val="3185990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lang="en-IN" altLang="en-US" sz="7000" dirty="0"/>
          </a:p>
          <a:p>
            <a:pPr marL="0" lvl="0" indent="0" algn="ctr" rtl="0">
              <a:spcBef>
                <a:spcPts val="0"/>
              </a:spcBef>
              <a:spcAft>
                <a:spcPts val="0"/>
              </a:spcAft>
              <a:buClr>
                <a:schemeClr val="dk1"/>
              </a:buClr>
              <a:buSzPts val="3200"/>
              <a:buNone/>
            </a:pPr>
            <a:r>
              <a:rPr lang="en-IN" altLang="en-US" sz="7000" dirty="0"/>
              <a:t>Thank You</a:t>
            </a:r>
            <a:endParaRPr sz="7000" dirty="0"/>
          </a:p>
        </p:txBody>
      </p:sp>
      <p:sp>
        <p:nvSpPr>
          <p:cNvPr id="110" name="Google Shape;110;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5FF5-8B1E-298B-E0FE-A76D49D5C511}"/>
              </a:ext>
            </a:extLst>
          </p:cNvPr>
          <p:cNvSpPr>
            <a:spLocks noGrp="1"/>
          </p:cNvSpPr>
          <p:nvPr>
            <p:ph type="title"/>
          </p:nvPr>
        </p:nvSpPr>
        <p:spPr>
          <a:xfrm>
            <a:off x="628650" y="365126"/>
            <a:ext cx="7886700" cy="507205"/>
          </a:xfrm>
        </p:spPr>
        <p:txBody>
          <a:bodyPr>
            <a:normAutofit fontScale="90000"/>
          </a:bodyPr>
          <a:lstStyle/>
          <a:p>
            <a:pPr algn="ctr"/>
            <a:r>
              <a:rPr lang="en-US" sz="3200" b="1" dirty="0"/>
              <a:t>Abstract</a:t>
            </a:r>
            <a:endParaRPr lang="en-IN" sz="3200" b="1" dirty="0"/>
          </a:p>
        </p:txBody>
      </p:sp>
      <p:sp>
        <p:nvSpPr>
          <p:cNvPr id="3" name="Content Placeholder 2">
            <a:extLst>
              <a:ext uri="{FF2B5EF4-FFF2-40B4-BE49-F238E27FC236}">
                <a16:creationId xmlns:a16="http://schemas.microsoft.com/office/drawing/2014/main" id="{DBECC41D-C6D3-1CB1-8506-3473D500591E}"/>
              </a:ext>
            </a:extLst>
          </p:cNvPr>
          <p:cNvSpPr>
            <a:spLocks noGrp="1"/>
          </p:cNvSpPr>
          <p:nvPr>
            <p:ph idx="1"/>
          </p:nvPr>
        </p:nvSpPr>
        <p:spPr>
          <a:xfrm>
            <a:off x="457200" y="1508761"/>
            <a:ext cx="8229600" cy="3377006"/>
          </a:xfrm>
        </p:spPr>
        <p:txBody>
          <a:bodyPr>
            <a:normAutofit/>
          </a:bodyPr>
          <a:lstStyle/>
          <a:p>
            <a:pPr algn="just">
              <a:lnSpc>
                <a:spcPct val="150000"/>
              </a:lnSpc>
              <a:buSzPct val="150000"/>
            </a:pPr>
            <a:r>
              <a:rPr lang="en-US" sz="1500" dirty="0">
                <a:cs typeface="Times New Roman" panose="02020603050405020304" pitchFamily="18" charset="0"/>
              </a:rPr>
              <a:t>The automotive industry has witnessed a surge in the use of technology to improve efficiency and accuracy in various aspects of vehicle maintenance. </a:t>
            </a:r>
          </a:p>
          <a:p>
            <a:pPr algn="just">
              <a:lnSpc>
                <a:spcPct val="150000"/>
              </a:lnSpc>
              <a:buSzPct val="150000"/>
            </a:pPr>
            <a:r>
              <a:rPr lang="en-US" sz="1500" dirty="0">
                <a:cs typeface="Times New Roman" panose="02020603050405020304" pitchFamily="18" charset="0"/>
              </a:rPr>
              <a:t>The "Vehicle Health Analysis and Spare Parts E-Commerce" web application aims to simplify vehicle maintenance and repair for vehicle owners, insurance companies, and spare parts businesses. </a:t>
            </a:r>
          </a:p>
          <a:p>
            <a:pPr algn="just">
              <a:lnSpc>
                <a:spcPct val="150000"/>
              </a:lnSpc>
              <a:buSzPct val="150000"/>
            </a:pPr>
            <a:r>
              <a:rPr lang="en-US" sz="1500" dirty="0">
                <a:cs typeface="Times New Roman" panose="02020603050405020304" pitchFamily="18" charset="0"/>
              </a:rPr>
              <a:t>The application utilizes Python and </a:t>
            </a:r>
            <a:r>
              <a:rPr lang="en-US" sz="1500" dirty="0" err="1">
                <a:cs typeface="Times New Roman" panose="02020603050405020304" pitchFamily="18" charset="0"/>
              </a:rPr>
              <a:t>Streamlit</a:t>
            </a:r>
            <a:r>
              <a:rPr lang="en-US" sz="1500" dirty="0">
                <a:cs typeface="Times New Roman" panose="02020603050405020304" pitchFamily="18" charset="0"/>
              </a:rPr>
              <a:t> for vehicle health analysis and PHP and MySQL for its spare parts E-commerce component. .</a:t>
            </a:r>
          </a:p>
          <a:p>
            <a:pPr algn="just">
              <a:lnSpc>
                <a:spcPct val="150000"/>
              </a:lnSpc>
              <a:buSzPct val="150000"/>
            </a:pPr>
            <a:r>
              <a:rPr lang="en-US" sz="1500" dirty="0">
                <a:cs typeface="Times New Roman" panose="02020603050405020304" pitchFamily="18" charset="0"/>
              </a:rPr>
              <a:t>In addition, the spare parts E-commerce component enables users to purchase genuine spare parts for their vehicles directly from the manufacturer.</a:t>
            </a:r>
          </a:p>
        </p:txBody>
      </p:sp>
      <p:sp>
        <p:nvSpPr>
          <p:cNvPr id="4" name="Slide Number Placeholder 3">
            <a:extLst>
              <a:ext uri="{FF2B5EF4-FFF2-40B4-BE49-F238E27FC236}">
                <a16:creationId xmlns:a16="http://schemas.microsoft.com/office/drawing/2014/main" id="{98436529-5048-B692-7908-E53761C807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96543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86592"/>
            <a:ext cx="8229600" cy="63877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dirty="0">
                <a:sym typeface="+mn-ea"/>
              </a:rPr>
              <a:t> </a:t>
            </a:r>
            <a:r>
              <a:rPr lang="en-US" sz="3200" b="1" dirty="0">
                <a:sym typeface="+mn-ea"/>
              </a:rPr>
              <a:t>Introduction</a:t>
            </a:r>
            <a:endParaRPr lang="en-US" altLang="en-US" sz="3200" b="1" dirty="0">
              <a:sym typeface="+mn-ea"/>
            </a:endParaRPr>
          </a:p>
        </p:txBody>
      </p:sp>
      <p:sp>
        <p:nvSpPr>
          <p:cNvPr id="97" name="Google Shape;97;p2"/>
          <p:cNvSpPr txBox="1">
            <a:spLocks noGrp="1"/>
          </p:cNvSpPr>
          <p:nvPr>
            <p:ph idx="1"/>
          </p:nvPr>
        </p:nvSpPr>
        <p:spPr>
          <a:xfrm>
            <a:off x="372862" y="1310033"/>
            <a:ext cx="8398276" cy="3876426"/>
          </a:xfrm>
          <a:prstGeom prst="rect">
            <a:avLst/>
          </a:prstGeom>
          <a:noFill/>
          <a:ln>
            <a:noFill/>
          </a:ln>
        </p:spPr>
        <p:txBody>
          <a:bodyPr spcFirstLastPara="1" wrap="square" lIns="91425" tIns="45700" rIns="91425" bIns="45700" anchor="t" anchorCtr="0">
            <a:noAutofit/>
          </a:bodyPr>
          <a:lstStyle/>
          <a:p>
            <a:pPr marL="488950" indent="-285750" algn="just">
              <a:lnSpc>
                <a:spcPct val="150000"/>
              </a:lnSpc>
              <a:spcBef>
                <a:spcPts val="640"/>
              </a:spcBef>
              <a:spcAft>
                <a:spcPts val="0"/>
              </a:spcAft>
              <a:buClr>
                <a:schemeClr val="dk1"/>
              </a:buClr>
              <a:buSzPct val="150000"/>
            </a:pPr>
            <a:r>
              <a:rPr lang="en-US" sz="1500" dirty="0">
                <a:cs typeface="Times New Roman" panose="02020603050405020304" pitchFamily="18" charset="0"/>
              </a:rPr>
              <a:t>Vehicle maintenance and repair can be a complex and time-consuming task for vehicle owners. This is particularly true when it comes to estimating the insurance amount for a vehicle and finding the right spare parts. </a:t>
            </a:r>
          </a:p>
          <a:p>
            <a:pPr marL="488950" indent="-285750" algn="just">
              <a:lnSpc>
                <a:spcPct val="150000"/>
              </a:lnSpc>
              <a:spcBef>
                <a:spcPts val="640"/>
              </a:spcBef>
              <a:spcAft>
                <a:spcPts val="0"/>
              </a:spcAft>
              <a:buClr>
                <a:schemeClr val="dk1"/>
              </a:buClr>
              <a:buSzPct val="150000"/>
            </a:pPr>
            <a:r>
              <a:rPr lang="en-US" sz="1500" dirty="0">
                <a:cs typeface="Times New Roman" panose="02020603050405020304" pitchFamily="18" charset="0"/>
              </a:rPr>
              <a:t>For this advanced machine learning algorithms is used to predict the insurance amount for a vehicle based on a range of factors, such as manufacture, model, year, engine type, and accident history. </a:t>
            </a:r>
          </a:p>
          <a:p>
            <a:pPr marL="488950" indent="-285750" algn="just">
              <a:lnSpc>
                <a:spcPct val="150000"/>
              </a:lnSpc>
              <a:spcBef>
                <a:spcPts val="640"/>
              </a:spcBef>
              <a:spcAft>
                <a:spcPts val="0"/>
              </a:spcAft>
              <a:buClr>
                <a:schemeClr val="dk1"/>
              </a:buClr>
              <a:buSzPct val="150000"/>
            </a:pPr>
            <a:r>
              <a:rPr lang="en-US" sz="1500" dirty="0">
                <a:cs typeface="Times New Roman" panose="02020603050405020304" pitchFamily="18" charset="0"/>
              </a:rPr>
              <a:t>In addition, the website provides relevant spare parts recommendations based. This makes it easier for vehicle owners to make informed decisions about their vehicle's maintenance and repair. </a:t>
            </a:r>
          </a:p>
          <a:p>
            <a:pPr marL="488950" indent="-285750" algn="just">
              <a:lnSpc>
                <a:spcPct val="150000"/>
              </a:lnSpc>
              <a:spcBef>
                <a:spcPts val="640"/>
              </a:spcBef>
              <a:spcAft>
                <a:spcPts val="0"/>
              </a:spcAft>
              <a:buClr>
                <a:schemeClr val="dk1"/>
              </a:buClr>
              <a:buSzPct val="150000"/>
            </a:pPr>
            <a:r>
              <a:rPr lang="en-US" sz="1500" dirty="0">
                <a:cs typeface="Times New Roman" panose="02020603050405020304" pitchFamily="18" charset="0"/>
              </a:rPr>
              <a:t>For spare parts businesses, it provides a new channel for reaching customers and promoting their products, increasing sales and customer loyalty. </a:t>
            </a:r>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469263" y="698934"/>
            <a:ext cx="8205470" cy="584775"/>
          </a:xfrm>
          <a:prstGeom prst="rect">
            <a:avLst/>
          </a:prstGeom>
          <a:noFill/>
        </p:spPr>
        <p:txBody>
          <a:bodyPr wrap="square" rtlCol="0">
            <a:spAutoFit/>
          </a:bodyPr>
          <a:lstStyle/>
          <a:p>
            <a:pPr algn="ctr"/>
            <a:r>
              <a:rPr lang="en-US" altLang="en-US" sz="3200" b="1" dirty="0">
                <a:latin typeface="+mj-lt"/>
              </a:rPr>
              <a:t>M</a:t>
            </a:r>
            <a:r>
              <a:rPr lang="en-IN" altLang="en-US" sz="3200" b="1" dirty="0" err="1">
                <a:latin typeface="+mj-lt"/>
              </a:rPr>
              <a:t>otivation</a:t>
            </a:r>
            <a:endParaRPr lang="en-IN" altLang="en-US" sz="3200" b="1" dirty="0">
              <a:latin typeface="+mj-lt"/>
            </a:endParaRPr>
          </a:p>
        </p:txBody>
      </p:sp>
      <p:sp>
        <p:nvSpPr>
          <p:cNvPr id="7" name="Text Box 6"/>
          <p:cNvSpPr txBox="1"/>
          <p:nvPr/>
        </p:nvSpPr>
        <p:spPr>
          <a:xfrm>
            <a:off x="154458" y="1679388"/>
            <a:ext cx="8835081" cy="3794180"/>
          </a:xfrm>
          <a:prstGeom prst="rect">
            <a:avLst/>
          </a:prstGeom>
          <a:noFill/>
        </p:spPr>
        <p:txBody>
          <a:bodyPr wrap="square" rtlCol="0">
            <a:spAutoFit/>
          </a:bodyPr>
          <a:lstStyle/>
          <a:p>
            <a:pPr marL="285750" indent="-285750" algn="l">
              <a:lnSpc>
                <a:spcPct val="150000"/>
              </a:lnSpc>
              <a:buSzPct val="150000"/>
              <a:buFont typeface="Arial" panose="020B0604020202020204" pitchFamily="34" charset="0"/>
              <a:buChar char="•"/>
            </a:pPr>
            <a:r>
              <a:rPr lang="en-US" sz="1500" b="0" i="0" dirty="0">
                <a:solidFill>
                  <a:schemeClr val="tx1"/>
                </a:solidFill>
                <a:effectLst/>
                <a:cs typeface="Times New Roman" panose="02020603050405020304" pitchFamily="18" charset="0"/>
              </a:rPr>
              <a:t>The "VEHICLE HEALTH ANALYSIS AND SPARE PARTS E-COMMERCE" website is motivated by the need to provide an all-in-one solution for vehicle owners, to help them maintain get best insurance coverage for their vehicles and purchase genuine spare parts. </a:t>
            </a:r>
          </a:p>
          <a:p>
            <a:pPr marL="285750" indent="-285750" algn="l">
              <a:lnSpc>
                <a:spcPct val="150000"/>
              </a:lnSpc>
              <a:buSzPct val="150000"/>
              <a:buFont typeface="Arial" panose="020B0604020202020204" pitchFamily="34" charset="0"/>
              <a:buChar char="•"/>
            </a:pPr>
            <a:r>
              <a:rPr lang="en-US" sz="1500" b="0" i="0" dirty="0">
                <a:solidFill>
                  <a:schemeClr val="tx1"/>
                </a:solidFill>
                <a:effectLst/>
                <a:cs typeface="Times New Roman" panose="02020603050405020304" pitchFamily="18" charset="0"/>
              </a:rPr>
              <a:t>In many cases, vehicle owners may only become aware of a problem after it has become a more significant and costly issue for which they are not paid their full insurance amount. </a:t>
            </a:r>
          </a:p>
          <a:p>
            <a:pPr marL="285750" indent="-285750" algn="l">
              <a:lnSpc>
                <a:spcPct val="150000"/>
              </a:lnSpc>
              <a:buSzPct val="150000"/>
              <a:buFont typeface="Arial" panose="020B0604020202020204" pitchFamily="34" charset="0"/>
              <a:buChar char="•"/>
            </a:pPr>
            <a:r>
              <a:rPr lang="en-US" sz="1500" dirty="0">
                <a:cs typeface="Times New Roman" panose="02020603050405020304" pitchFamily="18" charset="0"/>
              </a:rPr>
              <a:t>By data analysis</a:t>
            </a:r>
            <a:r>
              <a:rPr lang="en-US" sz="1500" b="0" i="0" dirty="0">
                <a:solidFill>
                  <a:schemeClr val="tx1"/>
                </a:solidFill>
                <a:effectLst/>
                <a:cs typeface="Times New Roman" panose="02020603050405020304" pitchFamily="18" charset="0"/>
              </a:rPr>
              <a:t>, the website can help vehicle owners to get their maximum insurance amount as possible and to prevent costly repairs and breakdowns.</a:t>
            </a:r>
          </a:p>
          <a:p>
            <a:pPr marL="285750" indent="-285750" algn="l">
              <a:lnSpc>
                <a:spcPct val="150000"/>
              </a:lnSpc>
              <a:buSzPct val="150000"/>
              <a:buFont typeface="Arial" panose="020B0604020202020204" pitchFamily="34" charset="0"/>
              <a:buChar char="•"/>
            </a:pPr>
            <a:r>
              <a:rPr lang="en-US" sz="1500" b="0" i="0" dirty="0">
                <a:solidFill>
                  <a:schemeClr val="tx1"/>
                </a:solidFill>
                <a:effectLst/>
                <a:cs typeface="Times New Roman" panose="02020603050405020304" pitchFamily="18" charset="0"/>
              </a:rPr>
              <a:t>By providing a secure and convenient platform for the purchase of genuine spare parts, the website can save vehicle owners time and effort, and give them peace of mind that they are using quality parts to maintain their vehicle.</a:t>
            </a:r>
          </a:p>
          <a:p>
            <a:pPr marL="297815" marR="1022350" indent="-285750">
              <a:lnSpc>
                <a:spcPct val="150000"/>
              </a:lnSpc>
              <a:buFont typeface="Arial" panose="020B0604020202020204" pitchFamily="34" charset="0"/>
              <a:buChar char="•"/>
              <a:tabLst>
                <a:tab pos="401955" algn="l"/>
                <a:tab pos="402590" algn="l"/>
              </a:tabLst>
            </a:pP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6</a:t>
            </a:fld>
            <a:endParaRPr lang="en-US"/>
          </a:p>
        </p:txBody>
      </p:sp>
      <p:sp>
        <p:nvSpPr>
          <p:cNvPr id="6" name="Text Box 5"/>
          <p:cNvSpPr txBox="1"/>
          <p:nvPr/>
        </p:nvSpPr>
        <p:spPr>
          <a:xfrm>
            <a:off x="538480" y="22170"/>
            <a:ext cx="8067040" cy="584775"/>
          </a:xfrm>
          <a:prstGeom prst="rect">
            <a:avLst/>
          </a:prstGeom>
          <a:noFill/>
        </p:spPr>
        <p:txBody>
          <a:bodyPr wrap="square" rtlCol="0">
            <a:spAutoFit/>
          </a:bodyPr>
          <a:lstStyle/>
          <a:p>
            <a:pPr algn="ctr"/>
            <a:r>
              <a:rPr lang="en-IN" altLang="en-US" sz="3200" b="1" dirty="0">
                <a:latin typeface="+mj-lt"/>
              </a:rPr>
              <a:t>Literature Review</a:t>
            </a:r>
          </a:p>
        </p:txBody>
      </p:sp>
      <p:graphicFrame>
        <p:nvGraphicFramePr>
          <p:cNvPr id="3" name="Table 2"/>
          <p:cNvGraphicFramePr/>
          <p:nvPr>
            <p:extLst>
              <p:ext uri="{D42A27DB-BD31-4B8C-83A1-F6EECF244321}">
                <p14:modId xmlns:p14="http://schemas.microsoft.com/office/powerpoint/2010/main" val="3457248864"/>
              </p:ext>
            </p:extLst>
          </p:nvPr>
        </p:nvGraphicFramePr>
        <p:xfrm>
          <a:off x="785812" y="668501"/>
          <a:ext cx="7572375" cy="5766398"/>
        </p:xfrm>
        <a:graphic>
          <a:graphicData uri="http://schemas.openxmlformats.org/drawingml/2006/table">
            <a:tbl>
              <a:tblPr firstRow="1" bandRow="1">
                <a:tableStyleId>{5C22544A-7EE6-4342-B048-85BDC9FD1C3A}</a:tableStyleId>
              </a:tblPr>
              <a:tblGrid>
                <a:gridCol w="2524125">
                  <a:extLst>
                    <a:ext uri="{9D8B030D-6E8A-4147-A177-3AD203B41FA5}">
                      <a16:colId xmlns:a16="http://schemas.microsoft.com/office/drawing/2014/main" val="20000"/>
                    </a:ext>
                  </a:extLst>
                </a:gridCol>
                <a:gridCol w="2524125">
                  <a:extLst>
                    <a:ext uri="{9D8B030D-6E8A-4147-A177-3AD203B41FA5}">
                      <a16:colId xmlns:a16="http://schemas.microsoft.com/office/drawing/2014/main" val="20001"/>
                    </a:ext>
                  </a:extLst>
                </a:gridCol>
                <a:gridCol w="2524125">
                  <a:extLst>
                    <a:ext uri="{9D8B030D-6E8A-4147-A177-3AD203B41FA5}">
                      <a16:colId xmlns:a16="http://schemas.microsoft.com/office/drawing/2014/main" val="20002"/>
                    </a:ext>
                  </a:extLst>
                </a:gridCol>
              </a:tblGrid>
              <a:tr h="1301619">
                <a:tc>
                  <a:txBody>
                    <a:bodyPr/>
                    <a:lstStyle/>
                    <a:p>
                      <a:pPr algn="ctr">
                        <a:buNone/>
                      </a:pPr>
                      <a:endParaRPr lang="en-IN" altLang="en-US" dirty="0"/>
                    </a:p>
                    <a:p>
                      <a:pPr algn="ctr">
                        <a:buNone/>
                      </a:pPr>
                      <a:r>
                        <a:rPr lang="en-IN" altLang="en-US" sz="3600" dirty="0"/>
                        <a:t>  </a:t>
                      </a:r>
                      <a:r>
                        <a:rPr lang="en-IN" altLang="en-US" sz="2800" dirty="0"/>
                        <a:t>Title</a:t>
                      </a:r>
                    </a:p>
                  </a:txBody>
                  <a:tcPr/>
                </a:tc>
                <a:tc>
                  <a:txBody>
                    <a:bodyPr/>
                    <a:lstStyle/>
                    <a:p>
                      <a:pPr algn="ctr">
                        <a:buNone/>
                      </a:pPr>
                      <a:endParaRPr lang="en-IN" altLang="en-US" sz="2800" dirty="0"/>
                    </a:p>
                    <a:p>
                      <a:pPr algn="ctr">
                        <a:buNone/>
                      </a:pPr>
                      <a:r>
                        <a:rPr lang="en-IN" altLang="en-US" sz="2800" dirty="0"/>
                        <a:t>Methodology</a:t>
                      </a:r>
                    </a:p>
                  </a:txBody>
                  <a:tcPr/>
                </a:tc>
                <a:tc>
                  <a:txBody>
                    <a:bodyPr/>
                    <a:lstStyle/>
                    <a:p>
                      <a:pPr algn="ctr">
                        <a:buNone/>
                      </a:pPr>
                      <a:endParaRPr lang="en-IN" altLang="en-US" sz="2800"/>
                    </a:p>
                    <a:p>
                      <a:pPr algn="ctr">
                        <a:buNone/>
                      </a:pPr>
                      <a:r>
                        <a:rPr lang="en-IN" altLang="en-US" sz="2800"/>
                        <a:t>Observation</a:t>
                      </a:r>
                    </a:p>
                  </a:txBody>
                  <a:tcPr/>
                </a:tc>
                <a:extLst>
                  <a:ext uri="{0D108BD9-81ED-4DB2-BD59-A6C34878D82A}">
                    <a16:rowId xmlns:a16="http://schemas.microsoft.com/office/drawing/2014/main" val="10000"/>
                  </a:ext>
                </a:extLst>
              </a:tr>
              <a:tr h="1925983">
                <a:tc>
                  <a:txBody>
                    <a:bodyPr/>
                    <a:lstStyle/>
                    <a:p>
                      <a:pPr algn="ctr">
                        <a:buNone/>
                      </a:pPr>
                      <a:r>
                        <a:rPr lang="en-IN" altLang="en-US" sz="1400" dirty="0"/>
                        <a:t> Vehicle Health Monitoring and Analysis May 2016, </a:t>
                      </a:r>
                      <a:r>
                        <a:rPr lang="en-IN" altLang="en-US" sz="1400" dirty="0" err="1"/>
                        <a:t>Parmesh</a:t>
                      </a:r>
                      <a:r>
                        <a:rPr lang="en-IN" altLang="en-US" sz="1400" dirty="0"/>
                        <a:t> K. R</a:t>
                      </a:r>
                    </a:p>
                  </a:txBody>
                  <a:tcPr/>
                </a:tc>
                <a:tc>
                  <a:txBody>
                    <a:bodyPr/>
                    <a:lstStyle/>
                    <a:p>
                      <a:pPr algn="ctr">
                        <a:buNone/>
                      </a:pPr>
                      <a:r>
                        <a:rPr lang="en-US" sz="1400" b="0" i="0" kern="1200" dirty="0">
                          <a:solidFill>
                            <a:schemeClr val="dk1"/>
                          </a:solidFill>
                          <a:effectLst/>
                          <a:latin typeface="+mn-lt"/>
                          <a:ea typeface="+mn-ea"/>
                          <a:cs typeface="+mn-cs"/>
                        </a:rPr>
                        <a:t>Modern vehicles are integrated with more number of ECUs and sensors which make them smarter in terms of engine decisions, performance, fuel efficiency, security and stability.</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ECUs provides useful data in the form of diagnostic codes via OBDII (on-board diagnostics) protocol, these codes determine a specific issue in the vehicular system which is used by service technicians to address the issues occurred.</a:t>
                      </a:r>
                      <a:endParaRPr lang="en-IN" altLang="en-US" sz="1400" dirty="0"/>
                    </a:p>
                  </a:txBody>
                  <a:tcPr/>
                </a:tc>
                <a:extLst>
                  <a:ext uri="{0D108BD9-81ED-4DB2-BD59-A6C34878D82A}">
                    <a16:rowId xmlns:a16="http://schemas.microsoft.com/office/drawing/2014/main" val="10001"/>
                  </a:ext>
                </a:extLst>
              </a:tr>
              <a:tr h="2538796">
                <a:tc>
                  <a:txBody>
                    <a:bodyPr/>
                    <a:lstStyle/>
                    <a:p>
                      <a:pPr algn="ctr">
                        <a:buNone/>
                      </a:pPr>
                      <a:r>
                        <a:rPr lang="en-US" altLang="en-US" sz="1400" dirty="0"/>
                        <a:t>A Vehicle Health Monitoring System Evaluated Experimentally on a Passenger Vehicle October 2006, </a:t>
                      </a:r>
                      <a:r>
                        <a:rPr lang="en-US" altLang="en-US" sz="1400" dirty="0" err="1"/>
                        <a:t>Hok</a:t>
                      </a:r>
                      <a:r>
                        <a:rPr lang="en-US" altLang="en-US" sz="1400" dirty="0"/>
                        <a:t> K. Ng, Robert H. Chen, Jason Speyer</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A residual generator and a residual processor are designed together to detect and identify actuator and sensor faults of the Buick </a:t>
                      </a:r>
                      <a:r>
                        <a:rPr lang="en-US" sz="1400" b="0" i="0" kern="1200" dirty="0" err="1">
                          <a:solidFill>
                            <a:schemeClr val="dk1"/>
                          </a:solidFill>
                          <a:effectLst/>
                          <a:latin typeface="+mn-lt"/>
                          <a:ea typeface="+mn-ea"/>
                          <a:cs typeface="+mn-cs"/>
                        </a:rPr>
                        <a:t>LeSabre</a:t>
                      </a:r>
                      <a:r>
                        <a:rPr lang="en-US" sz="1400" b="0" i="0" kern="1200" dirty="0">
                          <a:solidFill>
                            <a:schemeClr val="dk1"/>
                          </a:solidFill>
                          <a:effectLst/>
                          <a:latin typeface="+mn-lt"/>
                          <a:ea typeface="+mn-ea"/>
                          <a:cs typeface="+mn-cs"/>
                        </a:rPr>
                        <a:t> rapidly. The residual generator includes fault detection filters and parity equations.</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A real intermittent sensor fault occurred and was immediately detected and identified. The real-time evaluation demonstrates that the vehicle health monitoring system can detect and identify actuator and sensor faults under various disturbances and uncertainties with almost minimal detection latency.</a:t>
                      </a:r>
                      <a:endParaRPr lang="en-IN" altLang="en-US" sz="140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49949092"/>
              </p:ext>
            </p:extLst>
          </p:nvPr>
        </p:nvGraphicFramePr>
        <p:xfrm>
          <a:off x="811530" y="367982"/>
          <a:ext cx="7520940" cy="5695315"/>
        </p:xfrm>
        <a:graphic>
          <a:graphicData uri="http://schemas.openxmlformats.org/drawingml/2006/table">
            <a:tbl>
              <a:tblPr firstRow="1" bandRow="1">
                <a:tableStyleId>{5C22544A-7EE6-4342-B048-85BDC9FD1C3A}</a:tableStyleId>
              </a:tblPr>
              <a:tblGrid>
                <a:gridCol w="2506980">
                  <a:extLst>
                    <a:ext uri="{9D8B030D-6E8A-4147-A177-3AD203B41FA5}">
                      <a16:colId xmlns:a16="http://schemas.microsoft.com/office/drawing/2014/main" val="20000"/>
                    </a:ext>
                  </a:extLst>
                </a:gridCol>
                <a:gridCol w="2506980">
                  <a:extLst>
                    <a:ext uri="{9D8B030D-6E8A-4147-A177-3AD203B41FA5}">
                      <a16:colId xmlns:a16="http://schemas.microsoft.com/office/drawing/2014/main" val="20001"/>
                    </a:ext>
                  </a:extLst>
                </a:gridCol>
                <a:gridCol w="2506980">
                  <a:extLst>
                    <a:ext uri="{9D8B030D-6E8A-4147-A177-3AD203B41FA5}">
                      <a16:colId xmlns:a16="http://schemas.microsoft.com/office/drawing/2014/main" val="20002"/>
                    </a:ext>
                  </a:extLst>
                </a:gridCol>
              </a:tblGrid>
              <a:tr h="1397635">
                <a:tc>
                  <a:txBody>
                    <a:bodyPr/>
                    <a:lstStyle/>
                    <a:p>
                      <a:pPr algn="ctr">
                        <a:buNone/>
                      </a:pPr>
                      <a:endParaRPr lang="en-IN" altLang="en-US" dirty="0"/>
                    </a:p>
                    <a:p>
                      <a:pPr algn="ctr">
                        <a:buNone/>
                      </a:pPr>
                      <a:r>
                        <a:rPr lang="en-IN" altLang="en-US" sz="3600" dirty="0"/>
                        <a:t> </a:t>
                      </a:r>
                      <a:r>
                        <a:rPr lang="en-IN" altLang="en-US" sz="2800" dirty="0"/>
                        <a:t>Title</a:t>
                      </a:r>
                    </a:p>
                  </a:txBody>
                  <a:tcPr/>
                </a:tc>
                <a:tc>
                  <a:txBody>
                    <a:bodyPr/>
                    <a:lstStyle/>
                    <a:p>
                      <a:pPr algn="ctr">
                        <a:buNone/>
                      </a:pPr>
                      <a:endParaRPr lang="en-IN" altLang="en-US" sz="2800" dirty="0"/>
                    </a:p>
                    <a:p>
                      <a:pPr algn="ctr">
                        <a:buNone/>
                      </a:pPr>
                      <a:r>
                        <a:rPr lang="en-IN" altLang="en-US" sz="2800" dirty="0"/>
                        <a:t>Methodology</a:t>
                      </a:r>
                    </a:p>
                  </a:txBody>
                  <a:tcPr/>
                </a:tc>
                <a:tc>
                  <a:txBody>
                    <a:bodyPr/>
                    <a:lstStyle/>
                    <a:p>
                      <a:pPr algn="ctr">
                        <a:buNone/>
                      </a:pPr>
                      <a:endParaRPr lang="en-IN" altLang="en-US" sz="2800"/>
                    </a:p>
                    <a:p>
                      <a:pPr algn="ctr">
                        <a:buNone/>
                      </a:pPr>
                      <a:r>
                        <a:rPr lang="en-IN" altLang="en-US" sz="2800"/>
                        <a:t>Observation</a:t>
                      </a:r>
                    </a:p>
                  </a:txBody>
                  <a:tcPr/>
                </a:tc>
                <a:extLst>
                  <a:ext uri="{0D108BD9-81ED-4DB2-BD59-A6C34878D82A}">
                    <a16:rowId xmlns:a16="http://schemas.microsoft.com/office/drawing/2014/main" val="10000"/>
                  </a:ext>
                </a:extLst>
              </a:tr>
              <a:tr h="1296035">
                <a:tc>
                  <a:txBody>
                    <a:bodyPr/>
                    <a:lstStyle/>
                    <a:p>
                      <a:pPr algn="ctr">
                        <a:buNone/>
                      </a:pPr>
                      <a:r>
                        <a:rPr lang="en-US" altLang="en-US" sz="1400" dirty="0"/>
                        <a:t>Automotive vehicle Health Monitoring and Damage Detection System February 2022, Shankar D. </a:t>
                      </a:r>
                      <a:r>
                        <a:rPr lang="en-US" altLang="en-US" sz="1400" dirty="0" err="1"/>
                        <a:t>Birajdar</a:t>
                      </a:r>
                      <a:r>
                        <a:rPr lang="en-US" altLang="en-US" sz="1400" dirty="0"/>
                        <a:t>, Atul R. Saraf, Nilesh G Patil </a:t>
                      </a:r>
                      <a:endParaRPr lang="en-IN"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damage detector is affixed to a surface of a material for detecting a damage or crack inside the material or vehicle body. In response to detecting a damage, a damage indicator is generated, </a:t>
                      </a:r>
                      <a:r>
                        <a:rPr lang="en-IN" sz="1400" b="0" i="0" kern="1200" dirty="0">
                          <a:solidFill>
                            <a:schemeClr val="dk1"/>
                          </a:solidFill>
                          <a:effectLst/>
                          <a:latin typeface="+mn-lt"/>
                          <a:ea typeface="+mn-ea"/>
                          <a:cs typeface="+mn-cs"/>
                        </a:rPr>
                        <a:t>A microstrip antenna /nanostrip antenna communicates the damage indicator to an external device. </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The microstrip antenna detects the damage and the time when the damage was detected. Additionally, the antenna may associate other information with the damage indicator such as temperature and acceleration information.</a:t>
                      </a:r>
                      <a:endParaRPr lang="en-IN" altLang="en-US" sz="1400" dirty="0"/>
                    </a:p>
                  </a:txBody>
                  <a:tcPr/>
                </a:tc>
                <a:extLst>
                  <a:ext uri="{0D108BD9-81ED-4DB2-BD59-A6C34878D82A}">
                    <a16:rowId xmlns:a16="http://schemas.microsoft.com/office/drawing/2014/main" val="10001"/>
                  </a:ext>
                </a:extLst>
              </a:tr>
              <a:tr h="1240790">
                <a:tc>
                  <a:txBody>
                    <a:bodyPr/>
                    <a:lstStyle/>
                    <a:p>
                      <a:pPr algn="ctr">
                        <a:buNone/>
                      </a:pPr>
                      <a:r>
                        <a:rPr lang="en-US" sz="1400" dirty="0"/>
                        <a:t>Demand Forecasting for Motor Vehicle Spare Parts January 2012, J. J. </a:t>
                      </a:r>
                      <a:r>
                        <a:rPr lang="en-US" sz="1400" dirty="0" err="1"/>
                        <a:t>Strasheim</a:t>
                      </a:r>
                      <a:endParaRPr lang="en-IN" altLang="en-US" sz="1400" dirty="0"/>
                    </a:p>
                  </a:txBody>
                  <a:tcPr/>
                </a:tc>
                <a:tc>
                  <a:txBody>
                    <a:bodyPr/>
                    <a:lstStyle/>
                    <a:p>
                      <a:pPr algn="ctr">
                        <a:buNone/>
                      </a:pP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A variety of alternative forecasting techniques were evaluated for this purpose with the aim of selecting one optimal technique to be implemented in an automatic reordering module of a real time computerized inventory management system.</a:t>
                      </a:r>
                      <a:endParaRPr lang="en-IN" altLang="en-US" sz="1400" dirty="0"/>
                    </a:p>
                  </a:txBody>
                  <a:tcPr/>
                </a:tc>
                <a:tc>
                  <a:txBody>
                    <a:bodyPr/>
                    <a:lstStyle/>
                    <a:p>
                      <a:pPr algn="ctr">
                        <a:buNone/>
                      </a:pP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Vehicle spare parts selected the optimal technique to forecast vehicle parts for the upcoming future so that the stock for those parts can be replenished.</a:t>
                      </a:r>
                      <a:endParaRPr lang="en-US" sz="1400" dirty="0"/>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7</a:t>
            </a:fld>
            <a:endParaRPr lang="en-US"/>
          </a:p>
        </p:txBody>
      </p:sp>
      <p:sp>
        <p:nvSpPr>
          <p:cNvPr id="7" name="Slide Number Placeholder 4"/>
          <p:cNvSpPr>
            <a:spLocks noGrp="1"/>
          </p:cNvSpPr>
          <p:nvPr/>
        </p:nvSpPr>
        <p:spPr>
          <a:xfrm>
            <a:off x="6680200" y="6372225"/>
            <a:ext cx="2133600" cy="476250"/>
          </a:xfrm>
          <a:prstGeom prst="rect">
            <a:avLst/>
          </a:prstGeom>
          <a:noFill/>
          <a:ln>
            <a:noFill/>
          </a:ln>
          <a:effectLst/>
        </p:spPr>
        <p:txBody>
          <a:bodyPr vert="horz" wrap="square" lIns="91440" tIns="45720" rIns="91440" bIns="45720" numCol="1" anchor="t" anchorCtr="0" compatLnSpc="1"/>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r" rtl="0">
              <a:spcBef>
                <a:spcPts val="0"/>
              </a:spcBef>
              <a:spcAft>
                <a:spcPts val="0"/>
              </a:spcAft>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89BA-630F-77AD-D6DD-7840F1F1C21F}"/>
              </a:ext>
            </a:extLst>
          </p:cNvPr>
          <p:cNvSpPr>
            <a:spLocks noGrp="1"/>
          </p:cNvSpPr>
          <p:nvPr>
            <p:ph type="title"/>
          </p:nvPr>
        </p:nvSpPr>
        <p:spPr>
          <a:xfrm>
            <a:off x="59924" y="415926"/>
            <a:ext cx="9024152" cy="730250"/>
          </a:xfrm>
        </p:spPr>
        <p:txBody>
          <a:bodyPr/>
          <a:lstStyle/>
          <a:p>
            <a:pPr algn="ctr"/>
            <a:r>
              <a:rPr lang="en-US" sz="3200" b="1" dirty="0"/>
              <a:t>Problems in Existing Systems</a:t>
            </a:r>
            <a:endParaRPr lang="en-IN" sz="3200" b="1" dirty="0"/>
          </a:p>
        </p:txBody>
      </p:sp>
      <p:sp>
        <p:nvSpPr>
          <p:cNvPr id="3" name="Content Placeholder 2">
            <a:extLst>
              <a:ext uri="{FF2B5EF4-FFF2-40B4-BE49-F238E27FC236}">
                <a16:creationId xmlns:a16="http://schemas.microsoft.com/office/drawing/2014/main" id="{BEDD106B-AB92-D941-8287-7B4419D82618}"/>
              </a:ext>
            </a:extLst>
          </p:cNvPr>
          <p:cNvSpPr>
            <a:spLocks noGrp="1"/>
          </p:cNvSpPr>
          <p:nvPr>
            <p:ph idx="1"/>
          </p:nvPr>
        </p:nvSpPr>
        <p:spPr>
          <a:xfrm>
            <a:off x="221942" y="1597533"/>
            <a:ext cx="8700116" cy="5149341"/>
          </a:xfrm>
        </p:spPr>
        <p:txBody>
          <a:bodyPr>
            <a:noAutofit/>
          </a:bodyPr>
          <a:lstStyle/>
          <a:p>
            <a:pPr>
              <a:lnSpc>
                <a:spcPct val="150000"/>
              </a:lnSpc>
              <a:buSzPct val="150000"/>
              <a:buFont typeface="Arial" panose="020B0604020202020204" pitchFamily="34" charset="0"/>
              <a:buChar char="•"/>
            </a:pPr>
            <a:r>
              <a:rPr lang="en-US" sz="1500" u="sng" dirty="0">
                <a:cs typeface="Times New Roman" panose="02020603050405020304" pitchFamily="18" charset="0"/>
              </a:rPr>
              <a:t>Limited Data Availability: </a:t>
            </a:r>
            <a:r>
              <a:rPr lang="en-US" sz="1500" dirty="0">
                <a:cs typeface="Times New Roman" panose="02020603050405020304" pitchFamily="18" charset="0"/>
              </a:rPr>
              <a:t>The accuracy of the vehicle health analysis and insurance prediction relies on the data that is available. If the is no data, then the analysis and predictions is impossible.</a:t>
            </a:r>
          </a:p>
          <a:p>
            <a:pPr>
              <a:lnSpc>
                <a:spcPct val="150000"/>
              </a:lnSpc>
              <a:buSzPct val="150000"/>
              <a:buFont typeface="Arial" panose="020B0604020202020204" pitchFamily="34" charset="0"/>
              <a:buChar char="•"/>
            </a:pPr>
            <a:r>
              <a:rPr lang="en-US" sz="1500" u="sng" dirty="0">
                <a:cs typeface="Times New Roman" panose="02020603050405020304" pitchFamily="18" charset="0"/>
              </a:rPr>
              <a:t>Reliance on Sensors: </a:t>
            </a:r>
            <a:r>
              <a:rPr lang="en-US" sz="1500" dirty="0">
                <a:cs typeface="Times New Roman" panose="02020603050405020304" pitchFamily="18" charset="0"/>
              </a:rPr>
              <a:t>The vehicle health analysis component relies on sensors in the vehicle to collect data</a:t>
            </a:r>
          </a:p>
          <a:p>
            <a:pPr>
              <a:lnSpc>
                <a:spcPct val="150000"/>
              </a:lnSpc>
              <a:buSzPct val="150000"/>
              <a:buFont typeface="Arial" panose="020B0604020202020204" pitchFamily="34" charset="0"/>
              <a:buChar char="•"/>
            </a:pPr>
            <a:r>
              <a:rPr lang="en-US" sz="1500" u="sng" dirty="0">
                <a:cs typeface="Times New Roman" panose="02020603050405020304" pitchFamily="18" charset="0"/>
              </a:rPr>
              <a:t>Limited Scope: </a:t>
            </a:r>
            <a:r>
              <a:rPr lang="en-US" sz="1500" dirty="0">
                <a:cs typeface="Times New Roman" panose="02020603050405020304" pitchFamily="18" charset="0"/>
              </a:rPr>
              <a:t>The website's analysis and recommendations are limited to the information provided by the sensors and the algorithms used. There may be other factors that are not considered that could impact the health of the vehicle.</a:t>
            </a:r>
          </a:p>
          <a:p>
            <a:pPr>
              <a:lnSpc>
                <a:spcPct val="150000"/>
              </a:lnSpc>
              <a:buSzPct val="150000"/>
              <a:buFont typeface="Arial" panose="020B0604020202020204" pitchFamily="34" charset="0"/>
              <a:buChar char="•"/>
            </a:pPr>
            <a:r>
              <a:rPr lang="en-US" sz="1500" u="sng" dirty="0">
                <a:cs typeface="Times New Roman" panose="02020603050405020304" pitchFamily="18" charset="0"/>
              </a:rPr>
              <a:t>Halt of Spare Parts Production: </a:t>
            </a:r>
            <a:r>
              <a:rPr lang="en-US" sz="1500" dirty="0">
                <a:cs typeface="Times New Roman" panose="02020603050405020304" pitchFamily="18" charset="0"/>
              </a:rPr>
              <a:t>If the vehicle is of very old model or doesn't have that many sales, the manufacturer may completely halt the manufacturing of that particular vehicle model's spare parts. </a:t>
            </a:r>
          </a:p>
        </p:txBody>
      </p:sp>
      <p:sp>
        <p:nvSpPr>
          <p:cNvPr id="4" name="Slide Number Placeholder 3">
            <a:extLst>
              <a:ext uri="{FF2B5EF4-FFF2-40B4-BE49-F238E27FC236}">
                <a16:creationId xmlns:a16="http://schemas.microsoft.com/office/drawing/2014/main" id="{1250C556-C44F-FF0E-4706-EA370288A0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5331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9</a:t>
            </a:fld>
            <a:endParaRPr lang="en-US"/>
          </a:p>
        </p:txBody>
      </p:sp>
      <p:sp>
        <p:nvSpPr>
          <p:cNvPr id="3" name="Text Box 2"/>
          <p:cNvSpPr txBox="1"/>
          <p:nvPr/>
        </p:nvSpPr>
        <p:spPr>
          <a:xfrm>
            <a:off x="432115" y="775138"/>
            <a:ext cx="8279765" cy="584775"/>
          </a:xfrm>
          <a:prstGeom prst="rect">
            <a:avLst/>
          </a:prstGeom>
          <a:noFill/>
        </p:spPr>
        <p:txBody>
          <a:bodyPr wrap="square" rtlCol="0">
            <a:spAutoFit/>
          </a:bodyPr>
          <a:lstStyle/>
          <a:p>
            <a:pPr algn="ctr"/>
            <a:r>
              <a:rPr lang="en-US" altLang="en-US" sz="3200" b="1" dirty="0">
                <a:latin typeface="+mj-lt"/>
              </a:rPr>
              <a:t>Objectives</a:t>
            </a:r>
            <a:endParaRPr lang="en-IN" altLang="en-US" sz="3200" b="1" dirty="0">
              <a:latin typeface="+mj-lt"/>
            </a:endParaRPr>
          </a:p>
        </p:txBody>
      </p:sp>
      <p:sp>
        <p:nvSpPr>
          <p:cNvPr id="4" name="Text Box 3"/>
          <p:cNvSpPr txBox="1"/>
          <p:nvPr/>
        </p:nvSpPr>
        <p:spPr>
          <a:xfrm>
            <a:off x="432115" y="2011473"/>
            <a:ext cx="8279765" cy="3108543"/>
          </a:xfrm>
          <a:prstGeom prst="rect">
            <a:avLst/>
          </a:prstGeom>
          <a:noFill/>
        </p:spPr>
        <p:txBody>
          <a:bodyPr wrap="square" rtlCol="0">
            <a:spAutoFit/>
          </a:bodyPr>
          <a:lstStyle/>
          <a:p>
            <a:pPr marL="285750" indent="-285750" algn="l">
              <a:lnSpc>
                <a:spcPct val="150000"/>
              </a:lnSpc>
              <a:buSzPct val="150000"/>
              <a:buFont typeface="Arial" panose="020B0604020202020204" pitchFamily="34" charset="0"/>
              <a:buChar char="•"/>
            </a:pPr>
            <a:r>
              <a:rPr lang="en-US" sz="1500" u="sng" dirty="0">
                <a:cs typeface="Times New Roman" panose="02020603050405020304" pitchFamily="18" charset="0"/>
              </a:rPr>
              <a:t>Insurance Prediction:</a:t>
            </a:r>
            <a:r>
              <a:rPr lang="en-US" sz="1500" dirty="0">
                <a:cs typeface="Times New Roman" panose="02020603050405020304" pitchFamily="18" charset="0"/>
              </a:rPr>
              <a:t> The website uses machine learning algorithms to predict the insurance amount, and to prevent costly repairs and breakdowns.</a:t>
            </a:r>
          </a:p>
          <a:p>
            <a:pPr marL="285750" indent="-285750" algn="l">
              <a:lnSpc>
                <a:spcPct val="150000"/>
              </a:lnSpc>
              <a:buSzPct val="150000"/>
              <a:buFont typeface="Arial" panose="020B0604020202020204" pitchFamily="34" charset="0"/>
              <a:buChar char="•"/>
            </a:pPr>
            <a:r>
              <a:rPr lang="en-US" sz="1500" u="sng" dirty="0">
                <a:cs typeface="Times New Roman" panose="02020603050405020304" pitchFamily="18" charset="0"/>
              </a:rPr>
              <a:t>Spare Parts E-commerce:</a:t>
            </a:r>
            <a:r>
              <a:rPr lang="en-US" sz="1500" dirty="0">
                <a:cs typeface="Times New Roman" panose="02020603050405020304" pitchFamily="18" charset="0"/>
              </a:rPr>
              <a:t> The website provides a secure and convenient platform for the purchase of genuine spare parts.</a:t>
            </a:r>
          </a:p>
          <a:p>
            <a:pPr marL="285750" indent="-285750" algn="l">
              <a:lnSpc>
                <a:spcPct val="150000"/>
              </a:lnSpc>
              <a:buSzPct val="150000"/>
              <a:buFont typeface="Arial" panose="020B0604020202020204" pitchFamily="34" charset="0"/>
              <a:buChar char="•"/>
            </a:pPr>
            <a:r>
              <a:rPr lang="en-US" sz="1500" u="sng" dirty="0">
                <a:cs typeface="Times New Roman" panose="02020603050405020304" pitchFamily="18" charset="0"/>
              </a:rPr>
              <a:t>Performance and Reliability:</a:t>
            </a:r>
            <a:r>
              <a:rPr lang="en-US" sz="1500" dirty="0">
                <a:cs typeface="Times New Roman" panose="02020603050405020304" pitchFamily="18" charset="0"/>
              </a:rPr>
              <a:t> The website aims to provide high performance and reliability, ensuring that users can access and use the website without any downtime or technical issues.</a:t>
            </a:r>
          </a:p>
          <a:p>
            <a:pPr marL="285750" indent="-285750" algn="l">
              <a:lnSpc>
                <a:spcPct val="150000"/>
              </a:lnSpc>
              <a:buSzPct val="150000"/>
              <a:buFont typeface="Arial" panose="020B0604020202020204" pitchFamily="34" charset="0"/>
              <a:buChar char="•"/>
            </a:pPr>
            <a:r>
              <a:rPr lang="en-US" sz="1500" u="sng" dirty="0">
                <a:cs typeface="Times New Roman" panose="02020603050405020304" pitchFamily="18" charset="0"/>
              </a:rPr>
              <a:t>Security:</a:t>
            </a:r>
            <a:r>
              <a:rPr lang="en-US" sz="1500" dirty="0">
                <a:cs typeface="Times New Roman" panose="02020603050405020304" pitchFamily="18" charset="0"/>
              </a:rPr>
              <a:t> The website aims to provide a secure platform for transactions and user data, protecting users from any potential security risks</a:t>
            </a:r>
            <a:r>
              <a:rPr lang="en-US" sz="1500" dirty="0">
                <a:cs typeface="Calibri" panose="020F0502020204030204" pitchFamily="34" charset="0"/>
              </a:rPr>
              <a:t>.</a:t>
            </a:r>
          </a:p>
          <a:p>
            <a:endParaRPr lang="en-IN" alt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1724</TotalTime>
  <Words>1520</Words>
  <Application>Microsoft Office PowerPoint</Application>
  <PresentationFormat>On-screen Show (4:3)</PresentationFormat>
  <Paragraphs>130</Paragraphs>
  <Slides>25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Tahoma</vt:lpstr>
      <vt:lpstr>Office Theme</vt:lpstr>
      <vt:lpstr>Vehicle Health Analysis and Spare Parts E-Commerce</vt:lpstr>
      <vt:lpstr>Table of Contents</vt:lpstr>
      <vt:lpstr>Abstract</vt:lpstr>
      <vt:lpstr> Introduction</vt:lpstr>
      <vt:lpstr>PowerPoint Presentation</vt:lpstr>
      <vt:lpstr>PowerPoint Presentation</vt:lpstr>
      <vt:lpstr>PowerPoint Presentation</vt:lpstr>
      <vt:lpstr>Problems in Existing Systems</vt:lpstr>
      <vt:lpstr>PowerPoint Presentation</vt:lpstr>
      <vt:lpstr>Innovation in Project</vt:lpstr>
      <vt:lpstr>Proposed System</vt:lpstr>
      <vt:lpstr>Architecture Diagram</vt:lpstr>
      <vt:lpstr>Proposed Modules and their Algorithm Description</vt:lpstr>
      <vt:lpstr>PowerPoint Presentation</vt:lpstr>
      <vt:lpstr>UML Diagrams</vt:lpstr>
      <vt:lpstr>PowerPoint Presentation</vt:lpstr>
      <vt:lpstr>PowerPoint Presentation</vt:lpstr>
      <vt:lpstr>Testing /Initial 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Yuvraj Singh</cp:lastModifiedBy>
  <cp:revision>55</cp:revision>
  <dcterms:created xsi:type="dcterms:W3CDTF">2020-05-13T07:00:00Z</dcterms:created>
  <dcterms:modified xsi:type="dcterms:W3CDTF">2023-05-06T15:17:27Z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37D99CB87CCD4DDDB3B67FDECD33C2FE</vt:lpwstr>
  </property>
  <property fmtid="{D5CDD505-2E9C-101B-9397-08002B2CF9AE}" pid="3" name="KSOProductBuildVer">
    <vt:lpwstr>1033-11.2.0.11341</vt:lpwstr>
  </property>
</Properties>
</file>