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75" r:id="rId2"/>
    <p:sldId id="276" r:id="rId3"/>
    <p:sldId id="277" r:id="rId4"/>
    <p:sldId id="278" r:id="rId5"/>
    <p:sldId id="280" r:id="rId6"/>
    <p:sldId id="258" r:id="rId7"/>
    <p:sldId id="260" r:id="rId8"/>
    <p:sldId id="261" r:id="rId9"/>
    <p:sldId id="290" r:id="rId10"/>
    <p:sldId id="285" r:id="rId11"/>
    <p:sldId id="286" r:id="rId12"/>
    <p:sldId id="288" r:id="rId13"/>
    <p:sldId id="289" r:id="rId14"/>
    <p:sldId id="291" r:id="rId15"/>
    <p:sldId id="263" r:id="rId16"/>
    <p:sldId id="283" r:id="rId17"/>
    <p:sldId id="292" r:id="rId18"/>
    <p:sldId id="293" r:id="rId19"/>
    <p:sldId id="294" r:id="rId20"/>
    <p:sldId id="295" r:id="rId21"/>
    <p:sldId id="281" r:id="rId22"/>
    <p:sldId id="284" r:id="rId23"/>
    <p:sldId id="296" r:id="rId24"/>
    <p:sldId id="282" r:id="rId25"/>
    <p:sldId id="297" r:id="rId26"/>
    <p:sldId id="302" r:id="rId27"/>
    <p:sldId id="298" r:id="rId28"/>
    <p:sldId id="299" r:id="rId29"/>
    <p:sldId id="300" r:id="rId30"/>
    <p:sldId id="273" r:id="rId31"/>
    <p:sldId id="301" r:id="rId32"/>
    <p:sldId id="274" r:id="rId33"/>
  </p:sldIdLst>
  <p:sldSz cx="9144000" cy="5143500" type="screen16x9"/>
  <p:notesSz cx="6858000" cy="9144000"/>
  <p:embeddedFontLst>
    <p:embeddedFont>
      <p:font typeface="Old Standard TT" panose="020B060402020202020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CE9B5-849A-4F38-818F-64320A488235}">
  <a:tblStyle styleId="{483CE9B5-849A-4F38-818F-64320A488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87"/>
    <p:restoredTop sz="95377"/>
  </p:normalViewPr>
  <p:slideViewPr>
    <p:cSldViewPr snapToGrid="0">
      <p:cViewPr varScale="1">
        <p:scale>
          <a:sx n="51" d="100"/>
          <a:sy n="51" d="100"/>
        </p:scale>
        <p:origin x="57" y="163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 9 Prakash</a:t>
            </a:r>
          </a:p>
          <a:p>
            <a:r>
              <a:rPr lang="en-US" dirty="0"/>
              <a:t>10 – 14, 27 – 31 Yuvraj</a:t>
            </a:r>
          </a:p>
          <a:p>
            <a:r>
              <a:rPr lang="en-US" dirty="0"/>
              <a:t>15 – 26 Fred</a:t>
            </a:r>
          </a:p>
        </p:txBody>
      </p:sp>
    </p:spTree>
    <p:extLst>
      <p:ext uri="{BB962C8B-B14F-4D97-AF65-F5344CB8AC3E}">
        <p14:creationId xmlns:p14="http://schemas.microsoft.com/office/powerpoint/2010/main" val="247250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and 2 are coded by ORF1ab gene in both cases. </a:t>
            </a:r>
          </a:p>
          <a:p>
            <a:endParaRPr lang="en-US" dirty="0"/>
          </a:p>
        </p:txBody>
      </p:sp>
    </p:spTree>
    <p:extLst>
      <p:ext uri="{BB962C8B-B14F-4D97-AF65-F5344CB8AC3E}">
        <p14:creationId xmlns:p14="http://schemas.microsoft.com/office/powerpoint/2010/main" val="4132029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340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6ca82567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6ca8256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304272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294442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SARS-COV-2</a:t>
            </a:r>
          </a:p>
          <a:p>
            <a:pPr lvl="1"/>
            <a:r>
              <a:rPr lang="en-US" sz="1100" b="0" i="0" u="none" strike="noStrike" cap="none" dirty="0">
                <a:solidFill>
                  <a:srgbClr val="000000"/>
                </a:solidFill>
                <a:effectLst/>
                <a:latin typeface="Arial"/>
                <a:ea typeface="Arial"/>
                <a:cs typeface="Arial"/>
                <a:sym typeface="Arial"/>
              </a:rPr>
              <a:t>SARS was first reported in Asia in February 2003. The illness spread to more than two dozen countries in North America, South America, Europe, and Asia before the SARS global outbreak of 2003 was contained.</a:t>
            </a:r>
            <a:br>
              <a:rPr lang="en-US" dirty="0"/>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MERS-COV</a:t>
            </a:r>
          </a:p>
          <a:p>
            <a:pPr lvl="1"/>
            <a:r>
              <a:rPr lang="en-US" sz="1100" b="0" i="0" u="none" strike="noStrike" cap="none" dirty="0">
                <a:solidFill>
                  <a:srgbClr val="000000"/>
                </a:solidFill>
                <a:effectLst/>
                <a:latin typeface="Arial"/>
                <a:ea typeface="Arial"/>
                <a:cs typeface="Arial"/>
                <a:sym typeface="Arial"/>
              </a:rPr>
              <a:t>It was first reported in Saudi Arabia in 2012 and has since spread to several other countries, including the United States. Most people infected with MERS-</a:t>
            </a:r>
            <a:r>
              <a:rPr lang="en-US" sz="1100" b="0" i="0" u="none" strike="noStrike" cap="none" dirty="0" err="1">
                <a:solidFill>
                  <a:srgbClr val="000000"/>
                </a:solidFill>
                <a:effectLst/>
                <a:latin typeface="Arial"/>
                <a:ea typeface="Arial"/>
                <a:cs typeface="Arial"/>
                <a:sym typeface="Arial"/>
              </a:rPr>
              <a:t>CoV</a:t>
            </a:r>
            <a:r>
              <a:rPr lang="en-US" sz="1100" b="0" i="0" u="none" strike="noStrike" cap="none" dirty="0">
                <a:solidFill>
                  <a:srgbClr val="000000"/>
                </a:solidFill>
                <a:effectLst/>
                <a:latin typeface="Arial"/>
                <a:ea typeface="Arial"/>
                <a:cs typeface="Arial"/>
                <a:sym typeface="Arial"/>
              </a:rPr>
              <a:t> developed severe respiratory illness, including fever, cough, and shortness of breath. Many of them have died.</a:t>
            </a:r>
            <a:endParaRPr lang="en-US" dirty="0"/>
          </a:p>
        </p:txBody>
      </p:sp>
    </p:spTree>
    <p:extLst>
      <p:ext uri="{BB962C8B-B14F-4D97-AF65-F5344CB8AC3E}">
        <p14:creationId xmlns:p14="http://schemas.microsoft.com/office/powerpoint/2010/main" val="10552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SARS-CoV-2 contains 29 proteins, including 4 structural proteins, spike (S), envelope (E), membrane (M), and nucleocapsid (N) proteins. </a:t>
            </a:r>
          </a:p>
          <a:p>
            <a:r>
              <a:rPr lang="en-US" dirty="0"/>
              <a:t>These proteins share high sequence similarity to the sequences of the corresponding proteins of SARS-</a:t>
            </a:r>
            <a:r>
              <a:rPr lang="en-US" dirty="0" err="1"/>
              <a:t>CoV</a:t>
            </a:r>
            <a:r>
              <a:rPr lang="en-US" dirty="0"/>
              <a:t>, and MERS-</a:t>
            </a:r>
            <a:r>
              <a:rPr lang="en-US" dirty="0" err="1"/>
              <a:t>CoV</a:t>
            </a:r>
            <a:r>
              <a:rPr lang="en-US" dirty="0"/>
              <a:t>.</a:t>
            </a:r>
          </a:p>
        </p:txBody>
      </p:sp>
    </p:spTree>
    <p:extLst>
      <p:ext uri="{BB962C8B-B14F-4D97-AF65-F5344CB8AC3E}">
        <p14:creationId xmlns:p14="http://schemas.microsoft.com/office/powerpoint/2010/main" val="411029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6ca8256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6ca82567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6ca82567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6ca8256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6ca8256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6ca8256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90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nature.com/articles/d41586-020-01315-7" TargetMode="External"/><Relationship Id="rId3" Type="http://schemas.openxmlformats.org/officeDocument/2006/relationships/hyperlink" Target="https://cen.acs.org/biological-chemistry/infectious-disease/know-novel-coronaviruss-29-proteins/9" TargetMode="External"/><Relationship Id="rId7" Type="http://schemas.openxmlformats.org/officeDocument/2006/relationships/hyperlink" Target="https://www.ncbi.nlm.nih.gov/nuccore/66748938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ncbi.nlm.nih.gov/nuccore/30271926" TargetMode="External"/><Relationship Id="rId5" Type="http://schemas.openxmlformats.org/officeDocument/2006/relationships/hyperlink" Target="https://www.ncbi.nlm.nih.gov/nuccore/NC_045512.2?report=fasta" TargetMode="External"/><Relationship Id="rId10" Type="http://schemas.openxmlformats.org/officeDocument/2006/relationships/hyperlink" Target="https://en.wikipedia.org/wiki/Needleman%E2%80%93Wunsch_algorithm" TargetMode="External"/><Relationship Id="rId4" Type="http://schemas.openxmlformats.org/officeDocument/2006/relationships/hyperlink" Target="https://www.ncbi.nlm.nih.gov/sars-cov-2/" TargetMode="External"/><Relationship Id="rId9" Type="http://schemas.openxmlformats.org/officeDocument/2006/relationships/hyperlink" Target="https://www.ncbi.nlm.nih.gov/nuccore/NC_045512.2?report=genbank&amp;to=2990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4A22-5B5B-994F-8B48-8597FD157F7F}"/>
              </a:ext>
            </a:extLst>
          </p:cNvPr>
          <p:cNvSpPr>
            <a:spLocks noGrp="1"/>
          </p:cNvSpPr>
          <p:nvPr>
            <p:ph type="ctrTitle"/>
          </p:nvPr>
        </p:nvSpPr>
        <p:spPr>
          <a:xfrm>
            <a:off x="512700" y="1803300"/>
            <a:ext cx="8529700" cy="844350"/>
          </a:xfrm>
        </p:spPr>
        <p:txBody>
          <a:bodyPr/>
          <a:lstStyle/>
          <a:p>
            <a:pPr algn="ctr"/>
            <a:r>
              <a:rPr lang="en-US" dirty="0"/>
              <a:t>Coronavirus Sequence Comparison</a:t>
            </a:r>
          </a:p>
        </p:txBody>
      </p:sp>
      <p:sp>
        <p:nvSpPr>
          <p:cNvPr id="3" name="Subtitle 2">
            <a:extLst>
              <a:ext uri="{FF2B5EF4-FFF2-40B4-BE49-F238E27FC236}">
                <a16:creationId xmlns:a16="http://schemas.microsoft.com/office/drawing/2014/main" id="{C76BF6FE-8E27-ED44-8F19-F3985E9EC1E6}"/>
              </a:ext>
            </a:extLst>
          </p:cNvPr>
          <p:cNvSpPr>
            <a:spLocks noGrp="1"/>
          </p:cNvSpPr>
          <p:nvPr>
            <p:ph type="subTitle" idx="1"/>
          </p:nvPr>
        </p:nvSpPr>
        <p:spPr>
          <a:xfrm>
            <a:off x="512700" y="2647650"/>
            <a:ext cx="8118600" cy="787500"/>
          </a:xfrm>
        </p:spPr>
        <p:txBody>
          <a:bodyPr/>
          <a:lstStyle/>
          <a:p>
            <a:pPr algn="ctr"/>
            <a:r>
              <a:rPr lang="en-US" dirty="0"/>
              <a:t>NSP1 MERS</a:t>
            </a:r>
          </a:p>
        </p:txBody>
      </p:sp>
      <p:sp>
        <p:nvSpPr>
          <p:cNvPr id="6" name="Subtitle 2">
            <a:extLst>
              <a:ext uri="{FF2B5EF4-FFF2-40B4-BE49-F238E27FC236}">
                <a16:creationId xmlns:a16="http://schemas.microsoft.com/office/drawing/2014/main" id="{701434BA-CF66-744F-86E3-90967795A0FF}"/>
              </a:ext>
            </a:extLst>
          </p:cNvPr>
          <p:cNvSpPr txBox="1">
            <a:spLocks/>
          </p:cNvSpPr>
          <p:nvPr/>
        </p:nvSpPr>
        <p:spPr>
          <a:xfrm>
            <a:off x="360300" y="4078138"/>
            <a:ext cx="8118600" cy="7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L="1371600" marR="0" lvl="2"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L="1828800" marR="0" lvl="3"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L="2286000" marR="0" lvl="4"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L="2743200" marR="0" lvl="5"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L="3200400" marR="0" lvl="6"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L="3657600" marR="0" lvl="7"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L="4114800" marR="0" lvl="8"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r>
              <a:rPr lang="en-US" dirty="0" err="1"/>
              <a:t>Fikter</a:t>
            </a:r>
            <a:r>
              <a:rPr lang="en-US" dirty="0"/>
              <a:t>, Yuvraj, and Prakash</a:t>
            </a:r>
          </a:p>
        </p:txBody>
      </p:sp>
    </p:spTree>
    <p:extLst>
      <p:ext uri="{BB962C8B-B14F-4D97-AF65-F5344CB8AC3E}">
        <p14:creationId xmlns:p14="http://schemas.microsoft.com/office/powerpoint/2010/main" val="28559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p:txBody>
          <a:bodyPr/>
          <a:lstStyle/>
          <a:p>
            <a:pPr marL="139700"/>
            <a:r>
              <a:rPr lang="en-US" sz="3200" dirty="0"/>
              <a:t>What’s the size/length of this virus genome?</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311699" y="1171674"/>
            <a:ext cx="8054087" cy="3789431"/>
          </a:xfrm>
        </p:spPr>
        <p:txBody>
          <a:bodyPr/>
          <a:lstStyle/>
          <a:p>
            <a:pPr marL="139700" indent="0">
              <a:buNone/>
            </a:pPr>
            <a:r>
              <a:rPr lang="en-US" sz="2400" dirty="0"/>
              <a:t>Length of SARS-COV-2</a:t>
            </a:r>
          </a:p>
          <a:p>
            <a:pPr lvl="1">
              <a:buFont typeface="Wingdings" pitchFamily="2" charset="2"/>
              <a:buChar char="§"/>
            </a:pPr>
            <a:r>
              <a:rPr lang="en-US" sz="2200" dirty="0"/>
              <a:t>29,903 (29 Kilobases)</a:t>
            </a:r>
          </a:p>
          <a:p>
            <a:pPr lvl="1">
              <a:buFont typeface="Wingdings" pitchFamily="2" charset="2"/>
              <a:buChar char="§"/>
            </a:pPr>
            <a:r>
              <a:rPr lang="en-US" sz="2200" dirty="0"/>
              <a:t>They range from 26 Kilobases to 32 Kilobases</a:t>
            </a:r>
          </a:p>
          <a:p>
            <a:pPr marL="139700" indent="0">
              <a:buNone/>
            </a:pPr>
            <a:endParaRPr lang="en-US" sz="2400" dirty="0"/>
          </a:p>
          <a:p>
            <a:pPr marL="139700" indent="0">
              <a:buNone/>
            </a:pPr>
            <a:r>
              <a:rPr lang="en-US" sz="2400" dirty="0"/>
              <a:t>Length of MERS-COV</a:t>
            </a:r>
          </a:p>
          <a:p>
            <a:pPr lvl="1">
              <a:buFont typeface="Wingdings" pitchFamily="2" charset="2"/>
              <a:buChar char="§"/>
            </a:pPr>
            <a:r>
              <a:rPr lang="en-US" sz="1800" dirty="0"/>
              <a:t>30,119(30 Kilobases)</a:t>
            </a:r>
          </a:p>
          <a:p>
            <a:pPr marL="139700" indent="0">
              <a:buNone/>
            </a:pPr>
            <a:endParaRPr lang="en-US" sz="2000" dirty="0"/>
          </a:p>
        </p:txBody>
      </p:sp>
    </p:spTree>
    <p:extLst>
      <p:ext uri="{BB962C8B-B14F-4D97-AF65-F5344CB8AC3E}">
        <p14:creationId xmlns:p14="http://schemas.microsoft.com/office/powerpoint/2010/main" val="12776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a:xfrm>
            <a:off x="544956" y="445025"/>
            <a:ext cx="8520600" cy="1213032"/>
          </a:xfrm>
        </p:spPr>
        <p:txBody>
          <a:bodyPr/>
          <a:lstStyle/>
          <a:p>
            <a:pPr marL="139700"/>
            <a:r>
              <a:rPr lang="en-US" sz="3200" dirty="0"/>
              <a:t>What are SARS-COV-2 and MERS-COV made of?</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544956" y="1658057"/>
            <a:ext cx="8054087" cy="2738846"/>
          </a:xfrm>
        </p:spPr>
        <p:txBody>
          <a:bodyPr/>
          <a:lstStyle/>
          <a:p>
            <a:pPr>
              <a:buFont typeface="Wingdings" pitchFamily="2" charset="2"/>
              <a:buChar char="Ø"/>
            </a:pPr>
            <a:r>
              <a:rPr lang="en-US" sz="2000" dirty="0"/>
              <a:t>SARS-COV-2 and MERS-COV are made up of unsegmented single-stranded RNA</a:t>
            </a:r>
          </a:p>
        </p:txBody>
      </p:sp>
      <p:sp>
        <p:nvSpPr>
          <p:cNvPr id="4" name="TextBox 3">
            <a:extLst>
              <a:ext uri="{FF2B5EF4-FFF2-40B4-BE49-F238E27FC236}">
                <a16:creationId xmlns:a16="http://schemas.microsoft.com/office/drawing/2014/main" id="{9CD30836-45E7-884B-B70F-CA94C2720230}"/>
              </a:ext>
            </a:extLst>
          </p:cNvPr>
          <p:cNvSpPr txBox="1"/>
          <p:nvPr/>
        </p:nvSpPr>
        <p:spPr>
          <a:xfrm>
            <a:off x="1069383" y="2662605"/>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SARS COV-2</a:t>
            </a:r>
          </a:p>
          <a:p>
            <a:r>
              <a:rPr lang="en-US" sz="1600" dirty="0">
                <a:solidFill>
                  <a:schemeClr val="dk1"/>
                </a:solidFill>
                <a:latin typeface="Old Standard TT"/>
                <a:sym typeface="Old Standard TT"/>
              </a:rPr>
              <a:t>29.86% adenosines      32.12% </a:t>
            </a:r>
            <a:r>
              <a:rPr lang="en-US" sz="1600" dirty="0" err="1">
                <a:solidFill>
                  <a:schemeClr val="dk1"/>
                </a:solidFill>
                <a:latin typeface="Old Standard TT"/>
                <a:sym typeface="Old Standard TT"/>
              </a:rPr>
              <a:t>thymines</a:t>
            </a:r>
            <a:r>
              <a:rPr lang="en-US" sz="1600" dirty="0">
                <a:solidFill>
                  <a:schemeClr val="dk1"/>
                </a:solidFill>
                <a:latin typeface="Old Standard TT"/>
                <a:sym typeface="Old Standard TT"/>
              </a:rPr>
              <a:t> 19.63% guanines 18.39% cytosines</a:t>
            </a:r>
          </a:p>
        </p:txBody>
      </p:sp>
      <p:sp>
        <p:nvSpPr>
          <p:cNvPr id="5" name="TextBox 4">
            <a:extLst>
              <a:ext uri="{FF2B5EF4-FFF2-40B4-BE49-F238E27FC236}">
                <a16:creationId xmlns:a16="http://schemas.microsoft.com/office/drawing/2014/main" id="{E4AC8375-0C5D-0144-9955-B8688D3EA6A9}"/>
              </a:ext>
            </a:extLst>
          </p:cNvPr>
          <p:cNvSpPr txBox="1"/>
          <p:nvPr/>
        </p:nvSpPr>
        <p:spPr>
          <a:xfrm>
            <a:off x="4571999" y="2653144"/>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MERS COV</a:t>
            </a:r>
          </a:p>
          <a:p>
            <a:r>
              <a:rPr lang="en-US" sz="1600" dirty="0">
                <a:solidFill>
                  <a:schemeClr val="dk1"/>
                </a:solidFill>
                <a:latin typeface="Old Standard TT"/>
              </a:rPr>
              <a:t>26.23% adenines</a:t>
            </a:r>
          </a:p>
          <a:p>
            <a:r>
              <a:rPr lang="en-US" sz="1600" dirty="0">
                <a:solidFill>
                  <a:schemeClr val="dk1"/>
                </a:solidFill>
                <a:latin typeface="Old Standard TT"/>
              </a:rPr>
              <a:t>32.53% </a:t>
            </a:r>
            <a:r>
              <a:rPr lang="en-US" sz="1600" dirty="0" err="1">
                <a:solidFill>
                  <a:schemeClr val="dk1"/>
                </a:solidFill>
                <a:latin typeface="Old Standard TT"/>
              </a:rPr>
              <a:t>thymines</a:t>
            </a:r>
            <a:endParaRPr lang="en-US" sz="1600" dirty="0">
              <a:solidFill>
                <a:schemeClr val="dk1"/>
              </a:solidFill>
              <a:latin typeface="Old Standard TT"/>
            </a:endParaRPr>
          </a:p>
          <a:p>
            <a:r>
              <a:rPr lang="en-US" sz="1600" dirty="0">
                <a:solidFill>
                  <a:schemeClr val="dk1"/>
                </a:solidFill>
                <a:latin typeface="Old Standard TT"/>
              </a:rPr>
              <a:t>20.93% guanines</a:t>
            </a:r>
          </a:p>
          <a:p>
            <a:r>
              <a:rPr lang="en-US" sz="1600" dirty="0">
                <a:solidFill>
                  <a:schemeClr val="dk1"/>
                </a:solidFill>
                <a:latin typeface="Old Standard TT"/>
              </a:rPr>
              <a:t>20.31% cytosines </a:t>
            </a:r>
            <a:endParaRPr lang="en-US" sz="1600" dirty="0">
              <a:solidFill>
                <a:schemeClr val="dk1"/>
              </a:solidFill>
              <a:latin typeface="Old Standard TT"/>
              <a:sym typeface="Old Standard TT"/>
            </a:endParaRPr>
          </a:p>
        </p:txBody>
      </p:sp>
    </p:spTree>
    <p:extLst>
      <p:ext uri="{BB962C8B-B14F-4D97-AF65-F5344CB8AC3E}">
        <p14:creationId xmlns:p14="http://schemas.microsoft.com/office/powerpoint/2010/main" val="8300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SARS CoV-2 genome contain; what are their names?</a:t>
            </a:r>
            <a:br>
              <a:rPr lang="en-US" sz="2000" dirty="0"/>
            </a:br>
            <a:br>
              <a:rPr lang="en-US" sz="2000" dirty="0"/>
            </a:br>
            <a:r>
              <a:rPr lang="en-US" sz="2000" dirty="0"/>
              <a:t>SARS CoV-2 contains total of </a:t>
            </a:r>
            <a:r>
              <a:rPr lang="en-US" sz="2000" b="1" dirty="0"/>
              <a:t>11</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2294165"/>
            <a:ext cx="3706118" cy="2169347"/>
          </a:xfrm>
        </p:spPr>
        <p:txBody>
          <a:bodyPr/>
          <a:lstStyle/>
          <a:p>
            <a:pPr marL="139700" lvl="0" indent="0">
              <a:buNone/>
            </a:pPr>
            <a:r>
              <a:rPr lang="en-US" sz="1600" dirty="0"/>
              <a:t>Gene = ORF1ab, GeneID:43740578</a:t>
            </a:r>
          </a:p>
          <a:p>
            <a:pPr marL="139700" lvl="0" indent="0">
              <a:buNone/>
            </a:pPr>
            <a:r>
              <a:rPr lang="en-US" sz="1600" dirty="0"/>
              <a:t>Gene = S, GeneID:43740568</a:t>
            </a:r>
          </a:p>
          <a:p>
            <a:pPr marL="139700" lvl="0" indent="0">
              <a:buNone/>
            </a:pPr>
            <a:r>
              <a:rPr lang="en-US" sz="1600" dirty="0"/>
              <a:t>Gene = ORF3a, GeneID:43740569</a:t>
            </a:r>
          </a:p>
          <a:p>
            <a:pPr marL="139700" lvl="0" indent="0">
              <a:buNone/>
            </a:pPr>
            <a:r>
              <a:rPr lang="en-US" sz="1600" dirty="0"/>
              <a:t>Gene = E, GeneID:43740570</a:t>
            </a:r>
          </a:p>
          <a:p>
            <a:pPr marL="139700" lvl="0" indent="0">
              <a:buNone/>
            </a:pPr>
            <a:r>
              <a:rPr lang="en-US" sz="1600" dirty="0"/>
              <a:t>Gene = M, GeneID:43740571</a:t>
            </a:r>
          </a:p>
          <a:p>
            <a:pPr marL="139700" lvl="0" indent="0">
              <a:buNone/>
            </a:pPr>
            <a:r>
              <a:rPr lang="en-US" sz="1600" dirty="0"/>
              <a:t>Gene = ORF6, GeneID:43740572</a:t>
            </a:r>
          </a:p>
          <a:p>
            <a:pPr marL="139700" indent="0">
              <a:buNone/>
            </a:pPr>
            <a:endParaRPr lang="en-US"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376910" y="2294165"/>
            <a:ext cx="3999900" cy="2642798"/>
          </a:xfrm>
        </p:spPr>
        <p:txBody>
          <a:bodyPr/>
          <a:lstStyle/>
          <a:p>
            <a:pPr marL="139700" indent="0">
              <a:buNone/>
            </a:pPr>
            <a:r>
              <a:rPr lang="en-US" sz="1600" dirty="0"/>
              <a:t>Gene = ORF7a, GeneID:43740573</a:t>
            </a:r>
          </a:p>
          <a:p>
            <a:pPr marL="139700" lvl="0" indent="0">
              <a:buNone/>
            </a:pPr>
            <a:r>
              <a:rPr lang="en-US" sz="1600" dirty="0"/>
              <a:t>Gene = ORF7b, GeneID:43740574</a:t>
            </a:r>
          </a:p>
          <a:p>
            <a:pPr marL="139700" lvl="0" indent="0">
              <a:buNone/>
            </a:pPr>
            <a:r>
              <a:rPr lang="en-US" sz="1600" dirty="0"/>
              <a:t>Gene = ORF8, GeneID:43740577</a:t>
            </a:r>
          </a:p>
          <a:p>
            <a:pPr marL="139700" lvl="0" indent="0">
              <a:buNone/>
            </a:pPr>
            <a:r>
              <a:rPr lang="en-US" sz="1600" dirty="0"/>
              <a:t>Gene = N, GeneID:43740575</a:t>
            </a:r>
          </a:p>
          <a:p>
            <a:pPr marL="139700" lvl="0" indent="0">
              <a:buNone/>
            </a:pPr>
            <a:r>
              <a:rPr lang="en-US" sz="1600" dirty="0"/>
              <a:t>Gene = ORF10, GeneID:43740576</a:t>
            </a:r>
          </a:p>
          <a:p>
            <a:endParaRPr lang="en-US" dirty="0"/>
          </a:p>
        </p:txBody>
      </p:sp>
    </p:spTree>
    <p:extLst>
      <p:ext uri="{BB962C8B-B14F-4D97-AF65-F5344CB8AC3E}">
        <p14:creationId xmlns:p14="http://schemas.microsoft.com/office/powerpoint/2010/main" val="14824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MERS genome contain; what are their names?</a:t>
            </a:r>
            <a:br>
              <a:rPr lang="en-US" sz="2000" dirty="0"/>
            </a:br>
            <a:br>
              <a:rPr lang="en-US" sz="2000" dirty="0"/>
            </a:br>
            <a:r>
              <a:rPr lang="en-US" sz="2000" dirty="0"/>
              <a:t>MERS contains total of </a:t>
            </a:r>
            <a:r>
              <a:rPr lang="en-US" sz="2000" b="1" dirty="0"/>
              <a:t>10</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1926077"/>
            <a:ext cx="3999900" cy="1906621"/>
          </a:xfrm>
        </p:spPr>
        <p:txBody>
          <a:bodyPr/>
          <a:lstStyle/>
          <a:p>
            <a:pPr marL="139700" lvl="0" indent="0">
              <a:buNone/>
            </a:pPr>
            <a:r>
              <a:rPr lang="en-US" sz="1600" dirty="0"/>
              <a:t>Gene = Orf1ab, </a:t>
            </a:r>
            <a:r>
              <a:rPr lang="en-US" sz="1600" dirty="0" err="1"/>
              <a:t>GeneID</a:t>
            </a:r>
            <a:r>
              <a:rPr lang="en-US" sz="1600" dirty="0"/>
              <a:t>: 14254602</a:t>
            </a:r>
          </a:p>
          <a:p>
            <a:pPr marL="139700" lvl="0" indent="0">
              <a:buNone/>
            </a:pPr>
            <a:r>
              <a:rPr lang="en-US" sz="1600" dirty="0"/>
              <a:t>Gene = S, </a:t>
            </a:r>
            <a:r>
              <a:rPr lang="en-US" sz="1600" dirty="0" err="1"/>
              <a:t>GeneID</a:t>
            </a:r>
            <a:r>
              <a:rPr lang="en-US" sz="1600" dirty="0"/>
              <a:t>: 14254594</a:t>
            </a:r>
          </a:p>
          <a:p>
            <a:pPr marL="139700" lvl="0" indent="0">
              <a:buNone/>
            </a:pPr>
            <a:r>
              <a:rPr lang="en-US" sz="1600" dirty="0"/>
              <a:t>Gene = ORF3, </a:t>
            </a:r>
            <a:r>
              <a:rPr lang="en-US" sz="1600" dirty="0" err="1"/>
              <a:t>GeneID</a:t>
            </a:r>
            <a:r>
              <a:rPr lang="en-US" sz="1600" dirty="0"/>
              <a:t>: 14254595</a:t>
            </a:r>
          </a:p>
          <a:p>
            <a:pPr marL="139700" lvl="0" indent="0">
              <a:buNone/>
            </a:pPr>
            <a:r>
              <a:rPr lang="en-US" sz="1600" dirty="0"/>
              <a:t>Gene = ORF4a, </a:t>
            </a:r>
            <a:r>
              <a:rPr lang="en-US" sz="1600" dirty="0" err="1"/>
              <a:t>GeneID</a:t>
            </a:r>
            <a:r>
              <a:rPr lang="en-US" sz="1600" dirty="0"/>
              <a:t>: 14254596</a:t>
            </a:r>
          </a:p>
          <a:p>
            <a:pPr marL="139700" lvl="0" indent="0">
              <a:buNone/>
            </a:pPr>
            <a:r>
              <a:rPr lang="en-US" sz="1600" dirty="0"/>
              <a:t>Gene = ORF4b, </a:t>
            </a:r>
            <a:r>
              <a:rPr lang="en-US" sz="1600" dirty="0" err="1"/>
              <a:t>GeneID</a:t>
            </a:r>
            <a:r>
              <a:rPr lang="en-US" sz="1600" dirty="0"/>
              <a:t>: 14254597</a:t>
            </a:r>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2" y="1926077"/>
            <a:ext cx="3999900" cy="2642798"/>
          </a:xfrm>
        </p:spPr>
        <p:txBody>
          <a:bodyPr/>
          <a:lstStyle/>
          <a:p>
            <a:pPr marL="139700" lvl="0" indent="0">
              <a:buNone/>
            </a:pPr>
            <a:r>
              <a:rPr lang="en-US" sz="1600" dirty="0"/>
              <a:t>Gene = ORF5, </a:t>
            </a:r>
            <a:r>
              <a:rPr lang="en-US" sz="1600" dirty="0" err="1"/>
              <a:t>GeneID</a:t>
            </a:r>
            <a:r>
              <a:rPr lang="en-US" sz="1600" dirty="0"/>
              <a:t>: 14254598</a:t>
            </a:r>
          </a:p>
          <a:p>
            <a:pPr marL="139700" lvl="0" indent="0">
              <a:buNone/>
            </a:pPr>
            <a:r>
              <a:rPr lang="en-US" sz="1600" dirty="0"/>
              <a:t>Gene = E, </a:t>
            </a:r>
            <a:r>
              <a:rPr lang="en-US" sz="1600" dirty="0" err="1"/>
              <a:t>GeneID</a:t>
            </a:r>
            <a:r>
              <a:rPr lang="en-US" sz="1600" dirty="0"/>
              <a:t>: 14254599</a:t>
            </a:r>
          </a:p>
          <a:p>
            <a:pPr marL="139700" lvl="0" indent="0">
              <a:buNone/>
            </a:pPr>
            <a:r>
              <a:rPr lang="en-US" sz="1600" dirty="0"/>
              <a:t>Gene = M, </a:t>
            </a:r>
            <a:r>
              <a:rPr lang="en-US" sz="1600" dirty="0" err="1"/>
              <a:t>GeneID</a:t>
            </a:r>
            <a:r>
              <a:rPr lang="en-US" sz="1600" dirty="0"/>
              <a:t>: 14254600</a:t>
            </a:r>
          </a:p>
          <a:p>
            <a:pPr marL="139700" lvl="0" indent="0">
              <a:buNone/>
            </a:pPr>
            <a:r>
              <a:rPr lang="en-US" sz="1600" dirty="0"/>
              <a:t>Gene = N, </a:t>
            </a:r>
            <a:r>
              <a:rPr lang="en-US" sz="1600" dirty="0" err="1"/>
              <a:t>GeneID</a:t>
            </a:r>
            <a:r>
              <a:rPr lang="en-US" sz="1600" dirty="0"/>
              <a:t>: 14254601</a:t>
            </a:r>
          </a:p>
          <a:p>
            <a:pPr marL="139700" lvl="0" indent="0">
              <a:buNone/>
            </a:pPr>
            <a:r>
              <a:rPr lang="en-US" sz="1600" dirty="0"/>
              <a:t>Gene = ORF8b, </a:t>
            </a:r>
            <a:r>
              <a:rPr lang="en-US" sz="1600" dirty="0" err="1"/>
              <a:t>GeneID</a:t>
            </a:r>
            <a:r>
              <a:rPr lang="en-US" sz="1600" dirty="0"/>
              <a:t>: 19910005</a:t>
            </a:r>
          </a:p>
          <a:p>
            <a:pPr marL="139700" indent="0">
              <a:buNone/>
            </a:pPr>
            <a:endParaRPr lang="en-US" dirty="0"/>
          </a:p>
        </p:txBody>
      </p:sp>
    </p:spTree>
    <p:extLst>
      <p:ext uri="{BB962C8B-B14F-4D97-AF65-F5344CB8AC3E}">
        <p14:creationId xmlns:p14="http://schemas.microsoft.com/office/powerpoint/2010/main" val="181491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670853"/>
          </a:xfrm>
        </p:spPr>
        <p:txBody>
          <a:bodyPr/>
          <a:lstStyle/>
          <a:p>
            <a:pPr algn="ctr"/>
            <a:r>
              <a:rPr lang="en-US" sz="2400" dirty="0"/>
              <a:t>CDS – Coding Sequences</a:t>
            </a:r>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699" y="1115878"/>
            <a:ext cx="3999900" cy="3890075"/>
          </a:xfrm>
        </p:spPr>
        <p:txBody>
          <a:bodyPr/>
          <a:lstStyle/>
          <a:p>
            <a:pPr marL="139700" lvl="0" indent="0">
              <a:buNone/>
            </a:pPr>
            <a:r>
              <a:rPr lang="en-US" dirty="0"/>
              <a:t>SARS Cov-2: 12 coding sequences</a:t>
            </a:r>
          </a:p>
          <a:p>
            <a:pPr marL="139700" lvl="0" indent="0">
              <a:buNone/>
            </a:pPr>
            <a:endParaRPr lang="en-US" dirty="0"/>
          </a:p>
          <a:p>
            <a:pPr marL="139700" lvl="0" indent="0">
              <a:buNone/>
            </a:pPr>
            <a:r>
              <a:rPr lang="en-US" sz="1200" dirty="0"/>
              <a:t>Proteins coded:</a:t>
            </a:r>
          </a:p>
          <a:p>
            <a:pPr marL="482600" lvl="0" indent="-342900">
              <a:buAutoNum type="arabicPeriod"/>
            </a:pPr>
            <a:r>
              <a:rPr lang="en-US" sz="1200" dirty="0"/>
              <a:t>ORF1ab polyprotein</a:t>
            </a:r>
          </a:p>
          <a:p>
            <a:pPr marL="482600" lvl="0" indent="-342900">
              <a:buAutoNum type="arabicPeriod"/>
            </a:pPr>
            <a:r>
              <a:rPr lang="en-US" sz="1200" dirty="0"/>
              <a:t>ORF1a polyprotein </a:t>
            </a:r>
          </a:p>
          <a:p>
            <a:pPr marL="482600" lvl="0" indent="-342900">
              <a:buAutoNum type="arabicPeriod"/>
            </a:pPr>
            <a:r>
              <a:rPr lang="en-US" sz="1200" dirty="0"/>
              <a:t>Surface glycoprotein </a:t>
            </a:r>
          </a:p>
          <a:p>
            <a:pPr marL="482600" indent="-342900">
              <a:buFont typeface="Old Standard TT"/>
              <a:buAutoNum type="arabicPeriod"/>
            </a:pPr>
            <a:r>
              <a:rPr lang="en-US" sz="1200" dirty="0"/>
              <a:t>ORF3a protein</a:t>
            </a:r>
          </a:p>
          <a:p>
            <a:pPr marL="482600" indent="-342900">
              <a:buFont typeface="Old Standard TT"/>
              <a:buAutoNum type="arabicPeriod"/>
            </a:pPr>
            <a:r>
              <a:rPr lang="en-US" sz="1200" dirty="0"/>
              <a:t>Envelope protein</a:t>
            </a:r>
          </a:p>
          <a:p>
            <a:pPr marL="482600" lvl="0" indent="-342900">
              <a:buAutoNum type="arabicPeriod"/>
            </a:pPr>
            <a:r>
              <a:rPr lang="en-US" sz="1200" dirty="0"/>
              <a:t>Membrane glycoprotein </a:t>
            </a:r>
          </a:p>
          <a:p>
            <a:pPr marL="482600" indent="-342900">
              <a:buFont typeface="Old Standard TT"/>
              <a:buAutoNum type="arabicPeriod"/>
            </a:pPr>
            <a:r>
              <a:rPr lang="en-US" sz="1200" dirty="0"/>
              <a:t>ORF6 protein</a:t>
            </a:r>
          </a:p>
          <a:p>
            <a:pPr marL="482600" indent="-342900">
              <a:buFont typeface="Old Standard TT"/>
              <a:buAutoNum type="arabicPeriod"/>
            </a:pPr>
            <a:r>
              <a:rPr lang="en-US" sz="1200" dirty="0"/>
              <a:t>ORF7a protein </a:t>
            </a:r>
          </a:p>
          <a:p>
            <a:pPr marL="482600" indent="-342900">
              <a:buFont typeface="Old Standard TT"/>
              <a:buAutoNum type="arabicPeriod"/>
            </a:pPr>
            <a:r>
              <a:rPr lang="en-US" sz="1200" dirty="0"/>
              <a:t>ORF7b</a:t>
            </a:r>
          </a:p>
          <a:p>
            <a:pPr marL="482600" indent="-342900">
              <a:buFont typeface="Old Standard TT"/>
              <a:buAutoNum type="arabicPeriod"/>
            </a:pPr>
            <a:r>
              <a:rPr lang="en-US" sz="1200" dirty="0"/>
              <a:t>ORF8 protein </a:t>
            </a:r>
          </a:p>
          <a:p>
            <a:pPr marL="482600" indent="-342900">
              <a:buFont typeface="Old Standard TT"/>
              <a:buAutoNum type="arabicPeriod"/>
            </a:pPr>
            <a:r>
              <a:rPr lang="en-US" sz="1200" dirty="0"/>
              <a:t>Structural protein</a:t>
            </a:r>
          </a:p>
          <a:p>
            <a:pPr marL="482600" indent="-342900">
              <a:buFont typeface="Old Standard TT"/>
              <a:buAutoNum type="arabicPeriod"/>
            </a:pPr>
            <a:r>
              <a:rPr lang="en-US" sz="1200" dirty="0"/>
              <a:t>ORF10 protein</a:t>
            </a:r>
          </a:p>
          <a:p>
            <a:pPr marL="482600" indent="-342900">
              <a:buFont typeface="Old Standard TT"/>
              <a:buAutoNum type="arabicPeriod"/>
            </a:pPr>
            <a:endParaRPr lang="en-US" dirty="0"/>
          </a:p>
          <a:p>
            <a:pPr marL="482600" lvl="0" indent="-342900">
              <a:buAutoNum type="arabicPeriod"/>
            </a:pPr>
            <a:endParaRPr lang="en-US" sz="1200" dirty="0"/>
          </a:p>
          <a:p>
            <a:pPr marL="482600" lvl="0" indent="-342900">
              <a:buAutoNum type="arabicPeriod"/>
            </a:pPr>
            <a:endParaRPr lang="en-US" sz="1600"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0" y="1250351"/>
            <a:ext cx="3999900" cy="3755602"/>
          </a:xfrm>
        </p:spPr>
        <p:txBody>
          <a:bodyPr/>
          <a:lstStyle/>
          <a:p>
            <a:pPr marL="139700" indent="0">
              <a:buNone/>
            </a:pPr>
            <a:r>
              <a:rPr lang="en-US" sz="1200" dirty="0"/>
              <a:t>MERS COV: 11 coding sequences</a:t>
            </a:r>
          </a:p>
          <a:p>
            <a:pPr marL="139700" indent="0">
              <a:buNone/>
            </a:pPr>
            <a:endParaRPr lang="en-US" sz="1200" dirty="0"/>
          </a:p>
          <a:p>
            <a:pPr marL="139700" indent="0">
              <a:buNone/>
            </a:pPr>
            <a:r>
              <a:rPr lang="en-US" sz="1200" dirty="0"/>
              <a:t>Proteins coded:</a:t>
            </a:r>
          </a:p>
          <a:p>
            <a:pPr marL="482600" lvl="0" indent="-342900">
              <a:buAutoNum type="arabicPeriod"/>
            </a:pPr>
            <a:r>
              <a:rPr lang="en-US" sz="1200" dirty="0"/>
              <a:t>1AB polyprotein </a:t>
            </a:r>
          </a:p>
          <a:p>
            <a:pPr marL="482600" lvl="0" indent="-342900">
              <a:buAutoNum type="arabicPeriod"/>
            </a:pPr>
            <a:r>
              <a:rPr lang="en-US" sz="1200" dirty="0"/>
              <a:t>1A polyprotein </a:t>
            </a:r>
          </a:p>
          <a:p>
            <a:pPr marL="482600" indent="-342900">
              <a:buFont typeface="Old Standard TT"/>
              <a:buAutoNum type="arabicPeriod"/>
            </a:pPr>
            <a:r>
              <a:rPr lang="en-US" sz="1200" dirty="0"/>
              <a:t>Spike protein</a:t>
            </a:r>
          </a:p>
          <a:p>
            <a:pPr marL="482600" indent="-342900">
              <a:buFont typeface="Old Standard TT"/>
              <a:buAutoNum type="arabicPeriod"/>
            </a:pPr>
            <a:r>
              <a:rPr lang="en-US" sz="1200" dirty="0"/>
              <a:t>NS3 protein</a:t>
            </a:r>
          </a:p>
          <a:p>
            <a:pPr marL="482600" lvl="0" indent="-342900">
              <a:buAutoNum type="arabicPeriod"/>
            </a:pPr>
            <a:r>
              <a:rPr lang="en-US" sz="1200" dirty="0"/>
              <a:t>NS4A protein </a:t>
            </a:r>
          </a:p>
          <a:p>
            <a:pPr marL="482600" indent="-342900">
              <a:buFont typeface="Old Standard TT"/>
              <a:buAutoNum type="arabicPeriod"/>
            </a:pPr>
            <a:r>
              <a:rPr lang="en-US" sz="1200" dirty="0"/>
              <a:t>NS4B protein</a:t>
            </a:r>
          </a:p>
          <a:p>
            <a:pPr marL="482600" indent="-342900">
              <a:buFont typeface="Old Standard TT"/>
              <a:buAutoNum type="arabicPeriod"/>
            </a:pPr>
            <a:r>
              <a:rPr lang="en-US" sz="1200" dirty="0"/>
              <a:t>NS5 protein </a:t>
            </a:r>
          </a:p>
          <a:p>
            <a:pPr marL="482600" indent="-342900">
              <a:buFont typeface="Old Standard TT"/>
              <a:buAutoNum type="arabicPeriod"/>
            </a:pPr>
            <a:r>
              <a:rPr lang="en-US" sz="1200" dirty="0"/>
              <a:t>Envelope protein </a:t>
            </a:r>
          </a:p>
          <a:p>
            <a:pPr marL="482600" indent="-342900">
              <a:buFont typeface="Old Standard TT"/>
              <a:buAutoNum type="arabicPeriod"/>
            </a:pPr>
            <a:r>
              <a:rPr lang="en-US" sz="1200" dirty="0"/>
              <a:t>Membrane protein</a:t>
            </a:r>
          </a:p>
          <a:p>
            <a:pPr marL="482600" indent="-342900">
              <a:buFont typeface="Old Standard TT"/>
              <a:buAutoNum type="arabicPeriod"/>
            </a:pPr>
            <a:r>
              <a:rPr lang="en-US" sz="1200" dirty="0"/>
              <a:t>Nucleocapsid protein</a:t>
            </a:r>
          </a:p>
          <a:p>
            <a:pPr marL="482600" indent="-342900">
              <a:buFont typeface="Old Standard TT"/>
              <a:buAutoNum type="arabicPeriod"/>
            </a:pPr>
            <a:r>
              <a:rPr lang="en-US" sz="1200" dirty="0"/>
              <a:t>ORF8b protein</a:t>
            </a:r>
          </a:p>
        </p:txBody>
      </p:sp>
    </p:spTree>
    <p:extLst>
      <p:ext uri="{BB962C8B-B14F-4D97-AF65-F5344CB8AC3E}">
        <p14:creationId xmlns:p14="http://schemas.microsoft.com/office/powerpoint/2010/main" val="34113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4E39-C5D9-4603-9FED-C5A608F79595}"/>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get_cov</a:t>
            </a:r>
            <a:r>
              <a:rPr lang="en-US" dirty="0"/>
              <a:t>(): and </a:t>
            </a:r>
            <a:r>
              <a:rPr lang="en-US" dirty="0" err="1"/>
              <a:t>get_mers</a:t>
            </a:r>
            <a:r>
              <a:rPr lang="en-US" dirty="0"/>
              <a:t>():</a:t>
            </a:r>
          </a:p>
        </p:txBody>
      </p:sp>
      <p:sp>
        <p:nvSpPr>
          <p:cNvPr id="3" name="Text Placeholder 2">
            <a:extLst>
              <a:ext uri="{FF2B5EF4-FFF2-40B4-BE49-F238E27FC236}">
                <a16:creationId xmlns:a16="http://schemas.microsoft.com/office/drawing/2014/main" id="{43696330-C7C6-490A-9731-FE85BC33A2E2}"/>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a:t>These two methods are implemented to get the nsp1 gene from respective </a:t>
            </a:r>
            <a:r>
              <a:rPr lang="en-US" dirty="0" err="1"/>
              <a:t>fasta</a:t>
            </a:r>
            <a:r>
              <a:rPr lang="en-US" dirty="0"/>
              <a:t> files for the comparison. </a:t>
            </a:r>
          </a:p>
          <a:p>
            <a:pPr>
              <a:spcAft>
                <a:spcPts val="600"/>
              </a:spcAft>
            </a:pPr>
            <a:endParaRPr lang="en-US" dirty="0"/>
          </a:p>
          <a:p>
            <a:pPr>
              <a:spcAft>
                <a:spcPts val="600"/>
              </a:spcAft>
            </a:pPr>
            <a:endParaRPr lang="en-US" dirty="0"/>
          </a:p>
          <a:p>
            <a:pPr>
              <a:spcAft>
                <a:spcPts val="600"/>
              </a:spcAft>
            </a:pPr>
            <a:r>
              <a:rPr lang="en-US" dirty="0"/>
              <a:t>The genomes are extracted and validated from the files. </a:t>
            </a:r>
          </a:p>
        </p:txBody>
      </p:sp>
    </p:spTree>
    <p:extLst>
      <p:ext uri="{BB962C8B-B14F-4D97-AF65-F5344CB8AC3E}">
        <p14:creationId xmlns:p14="http://schemas.microsoft.com/office/powerpoint/2010/main" val="96036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1060F7-8A71-404C-8900-41DF7C9512DF}"/>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get_alignment_matrix</a:t>
            </a:r>
            <a:r>
              <a:rPr lang="en-US" dirty="0"/>
              <a:t>(gene1, gene2):</a:t>
            </a:r>
          </a:p>
        </p:txBody>
      </p:sp>
      <p:sp>
        <p:nvSpPr>
          <p:cNvPr id="11" name="Text Placeholder 2">
            <a:extLst>
              <a:ext uri="{FF2B5EF4-FFF2-40B4-BE49-F238E27FC236}">
                <a16:creationId xmlns:a16="http://schemas.microsoft.com/office/drawing/2014/main" id="{CED809B6-E255-4F4F-A278-1CCFD0C04CC5}"/>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err="1"/>
              <a:t>get_alignment_matrix</a:t>
            </a:r>
            <a:r>
              <a:rPr lang="en-US" dirty="0"/>
              <a:t> completes the first step of </a:t>
            </a:r>
            <a:r>
              <a:rPr lang="en-US" dirty="0" err="1"/>
              <a:t>needleman-wunsch</a:t>
            </a:r>
            <a:r>
              <a:rPr lang="en-US" dirty="0"/>
              <a:t> algorithm and creates the alignment grid for the two genes.</a:t>
            </a:r>
          </a:p>
          <a:p>
            <a:pPr marL="114300" indent="0">
              <a:spcAft>
                <a:spcPts val="600"/>
              </a:spcAft>
              <a:buNone/>
            </a:pPr>
            <a:endParaRPr lang="en-US" dirty="0"/>
          </a:p>
          <a:p>
            <a:pPr>
              <a:spcAft>
                <a:spcPts val="600"/>
              </a:spcAft>
            </a:pPr>
            <a:r>
              <a:rPr lang="en-US" dirty="0"/>
              <a:t>gene1 and gene2 are the genes to compare and are passed as parameters.</a:t>
            </a:r>
          </a:p>
          <a:p>
            <a:pPr marL="114300" indent="0">
              <a:spcAft>
                <a:spcPts val="600"/>
              </a:spcAft>
              <a:buNone/>
            </a:pPr>
            <a:endParaRPr lang="en-US" dirty="0"/>
          </a:p>
          <a:p>
            <a:pPr>
              <a:spcAft>
                <a:spcPts val="600"/>
              </a:spcAft>
            </a:pPr>
            <a:r>
              <a:rPr lang="en-US" dirty="0"/>
              <a:t>This method returns a tuple of matrixes with the comparisons and direction.</a:t>
            </a:r>
          </a:p>
        </p:txBody>
      </p:sp>
    </p:spTree>
    <p:extLst>
      <p:ext uri="{BB962C8B-B14F-4D97-AF65-F5344CB8AC3E}">
        <p14:creationId xmlns:p14="http://schemas.microsoft.com/office/powerpoint/2010/main" val="373728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8652-7FE4-4693-A191-E23FD0CEA035}"/>
              </a:ext>
            </a:extLst>
          </p:cNvPr>
          <p:cNvSpPr>
            <a:spLocks noGrp="1"/>
          </p:cNvSpPr>
          <p:nvPr>
            <p:ph type="title"/>
          </p:nvPr>
        </p:nvSpPr>
        <p:spPr>
          <a:xfrm>
            <a:off x="311700" y="445025"/>
            <a:ext cx="8520600" cy="613200"/>
          </a:xfrm>
        </p:spPr>
        <p:txBody>
          <a:bodyPr wrap="square" anchor="t">
            <a:normAutofit fontScale="90000"/>
          </a:bodyPr>
          <a:lstStyle/>
          <a:p>
            <a:pPr>
              <a:lnSpc>
                <a:spcPct val="90000"/>
              </a:lnSpc>
            </a:pPr>
            <a:r>
              <a:rPr lang="en-US" sz="2800" dirty="0" err="1"/>
              <a:t>trace_back</a:t>
            </a:r>
            <a:r>
              <a:rPr lang="en-US" sz="2800" dirty="0"/>
              <a:t>(gene_matxs,gene1,gene2):</a:t>
            </a:r>
            <a:br>
              <a:rPr lang="en-US" sz="1400" dirty="0"/>
            </a:br>
            <a:endParaRPr lang="en-US" sz="1400" dirty="0"/>
          </a:p>
        </p:txBody>
      </p:sp>
      <p:sp>
        <p:nvSpPr>
          <p:cNvPr id="3" name="Text Placeholder 2">
            <a:extLst>
              <a:ext uri="{FF2B5EF4-FFF2-40B4-BE49-F238E27FC236}">
                <a16:creationId xmlns:a16="http://schemas.microsoft.com/office/drawing/2014/main" id="{B27D46BE-D1E5-4E82-925C-DCBF6B884F49}"/>
              </a:ext>
            </a:extLst>
          </p:cNvPr>
          <p:cNvSpPr>
            <a:spLocks noGrp="1"/>
          </p:cNvSpPr>
          <p:nvPr>
            <p:ph type="body" idx="1"/>
          </p:nvPr>
        </p:nvSpPr>
        <p:spPr>
          <a:xfrm>
            <a:off x="311700" y="1171600"/>
            <a:ext cx="8520600" cy="3397200"/>
          </a:xfrm>
        </p:spPr>
        <p:txBody>
          <a:bodyPr wrap="square" anchor="t">
            <a:normAutofit fontScale="92500" lnSpcReduction="10000"/>
          </a:bodyPr>
          <a:lstStyle/>
          <a:p>
            <a:pPr>
              <a:spcAft>
                <a:spcPts val="600"/>
              </a:spcAft>
            </a:pPr>
            <a:r>
              <a:rPr lang="en-US" dirty="0"/>
              <a:t>The method </a:t>
            </a:r>
            <a:r>
              <a:rPr lang="en-US" dirty="0" err="1"/>
              <a:t>trace_back</a:t>
            </a:r>
            <a:r>
              <a:rPr lang="en-US" dirty="0"/>
              <a:t>() traces the alignment in the </a:t>
            </a:r>
            <a:r>
              <a:rPr lang="en-US" dirty="0" err="1"/>
              <a:t>gene_matx</a:t>
            </a:r>
            <a:r>
              <a:rPr lang="en-US" dirty="0"/>
              <a:t>.</a:t>
            </a:r>
          </a:p>
          <a:p>
            <a:pPr>
              <a:spcAft>
                <a:spcPts val="600"/>
              </a:spcAft>
            </a:pPr>
            <a:endParaRPr lang="en-US" dirty="0"/>
          </a:p>
          <a:p>
            <a:pPr>
              <a:spcAft>
                <a:spcPts val="600"/>
              </a:spcAft>
            </a:pPr>
            <a:r>
              <a:rPr lang="en-US" dirty="0" err="1"/>
              <a:t>gene_matxs</a:t>
            </a:r>
            <a:r>
              <a:rPr lang="en-US" dirty="0"/>
              <a:t>, gene1, and gene2 are passed as parameters to the method.</a:t>
            </a:r>
          </a:p>
          <a:p>
            <a:pPr>
              <a:spcAft>
                <a:spcPts val="600"/>
              </a:spcAft>
            </a:pPr>
            <a:endParaRPr lang="en-US" dirty="0"/>
          </a:p>
          <a:p>
            <a:pPr>
              <a:spcAft>
                <a:spcPts val="600"/>
              </a:spcAft>
            </a:pPr>
            <a:r>
              <a:rPr lang="en-US" dirty="0" err="1"/>
              <a:t>gene_matxs</a:t>
            </a:r>
            <a:r>
              <a:rPr lang="en-US" dirty="0"/>
              <a:t>: the tuple containing the alignment and direction </a:t>
            </a:r>
            <a:r>
              <a:rPr lang="en-US" dirty="0" err="1"/>
              <a:t>martrix</a:t>
            </a:r>
            <a:endParaRPr lang="en-US" dirty="0"/>
          </a:p>
          <a:p>
            <a:pPr>
              <a:spcAft>
                <a:spcPts val="600"/>
              </a:spcAft>
            </a:pPr>
            <a:endParaRPr lang="en-US" dirty="0"/>
          </a:p>
          <a:p>
            <a:pPr>
              <a:spcAft>
                <a:spcPts val="600"/>
              </a:spcAft>
            </a:pPr>
            <a:r>
              <a:rPr lang="en-US" dirty="0"/>
              <a:t>gene1,gene2: the two genes we are comparing</a:t>
            </a:r>
          </a:p>
          <a:p>
            <a:pPr>
              <a:spcAft>
                <a:spcPts val="600"/>
              </a:spcAft>
            </a:pPr>
            <a:endParaRPr lang="en-US" dirty="0"/>
          </a:p>
          <a:p>
            <a:pPr>
              <a:spcAft>
                <a:spcPts val="600"/>
              </a:spcAft>
            </a:pPr>
            <a:r>
              <a:rPr lang="en-US" dirty="0"/>
              <a:t>This method returns a tuple containing aligned genes. </a:t>
            </a:r>
          </a:p>
          <a:p>
            <a:pPr marL="114300" indent="0">
              <a:spcAft>
                <a:spcPts val="600"/>
              </a:spcAft>
              <a:buNone/>
            </a:pPr>
            <a:endParaRPr lang="en-US" dirty="0"/>
          </a:p>
        </p:txBody>
      </p:sp>
    </p:spTree>
    <p:extLst>
      <p:ext uri="{BB962C8B-B14F-4D97-AF65-F5344CB8AC3E}">
        <p14:creationId xmlns:p14="http://schemas.microsoft.com/office/powerpoint/2010/main" val="158140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B652-4081-42BB-9D3C-467479E31F3E}"/>
              </a:ext>
            </a:extLst>
          </p:cNvPr>
          <p:cNvSpPr>
            <a:spLocks noGrp="1"/>
          </p:cNvSpPr>
          <p:nvPr>
            <p:ph type="title"/>
          </p:nvPr>
        </p:nvSpPr>
        <p:spPr/>
        <p:txBody>
          <a:bodyPr/>
          <a:lstStyle/>
          <a:p>
            <a:r>
              <a:rPr lang="en-US" dirty="0" err="1"/>
              <a:t>get_stats</a:t>
            </a:r>
            <a:r>
              <a:rPr lang="en-US" dirty="0"/>
              <a:t>():</a:t>
            </a:r>
          </a:p>
        </p:txBody>
      </p:sp>
      <p:sp>
        <p:nvSpPr>
          <p:cNvPr id="3" name="Text Placeholder 2">
            <a:extLst>
              <a:ext uri="{FF2B5EF4-FFF2-40B4-BE49-F238E27FC236}">
                <a16:creationId xmlns:a16="http://schemas.microsoft.com/office/drawing/2014/main" id="{51B61BAB-FB3D-42B7-9295-A73ECE87EBFB}"/>
              </a:ext>
            </a:extLst>
          </p:cNvPr>
          <p:cNvSpPr>
            <a:spLocks noGrp="1"/>
          </p:cNvSpPr>
          <p:nvPr>
            <p:ph type="body" idx="1"/>
          </p:nvPr>
        </p:nvSpPr>
        <p:spPr/>
        <p:txBody>
          <a:bodyPr/>
          <a:lstStyle/>
          <a:p>
            <a:r>
              <a:rPr lang="en-US" dirty="0"/>
              <a:t>The method </a:t>
            </a:r>
            <a:r>
              <a:rPr lang="en-US" dirty="0" err="1"/>
              <a:t>get_stats</a:t>
            </a:r>
            <a:r>
              <a:rPr lang="en-US" dirty="0"/>
              <a:t>() calculates the statistics of the comparison:</a:t>
            </a:r>
          </a:p>
          <a:p>
            <a:pPr marL="571500" lvl="1" indent="0">
              <a:buNone/>
            </a:pPr>
            <a:r>
              <a:rPr lang="en-US" sz="1800" dirty="0"/>
              <a:t>1. Codons</a:t>
            </a:r>
          </a:p>
          <a:p>
            <a:pPr marL="571500" lvl="1" indent="0">
              <a:buNone/>
            </a:pPr>
            <a:r>
              <a:rPr lang="en-US" sz="1800" dirty="0"/>
              <a:t>2. Identical codons </a:t>
            </a:r>
          </a:p>
          <a:p>
            <a:pPr marL="571500" lvl="1" indent="0">
              <a:buNone/>
            </a:pPr>
            <a:r>
              <a:rPr lang="en-US" sz="1800" dirty="0"/>
              <a:t>3. Indel</a:t>
            </a:r>
          </a:p>
          <a:p>
            <a:pPr marL="571500" lvl="1" indent="0">
              <a:buNone/>
            </a:pPr>
            <a:r>
              <a:rPr lang="en-US" sz="1800" dirty="0"/>
              <a:t>4. Synonymous mutations </a:t>
            </a:r>
          </a:p>
          <a:p>
            <a:pPr marL="571500" lvl="1" indent="0">
              <a:buNone/>
            </a:pPr>
            <a:r>
              <a:rPr lang="en-US" sz="1800" dirty="0"/>
              <a:t>5. Nonsynonymous mutations</a:t>
            </a:r>
          </a:p>
        </p:txBody>
      </p:sp>
    </p:spTree>
    <p:extLst>
      <p:ext uri="{BB962C8B-B14F-4D97-AF65-F5344CB8AC3E}">
        <p14:creationId xmlns:p14="http://schemas.microsoft.com/office/powerpoint/2010/main" val="355088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F6CF-1032-E14B-97DB-6F5DDF67B40C}"/>
              </a:ext>
            </a:extLst>
          </p:cNvPr>
          <p:cNvSpPr>
            <a:spLocks noGrp="1"/>
          </p:cNvSpPr>
          <p:nvPr>
            <p:ph type="title"/>
          </p:nvPr>
        </p:nvSpPr>
        <p:spPr>
          <a:xfrm>
            <a:off x="512700" y="1447800"/>
            <a:ext cx="8118600" cy="1968300"/>
          </a:xfrm>
        </p:spPr>
        <p:txBody>
          <a:bodyPr/>
          <a:lstStyle/>
          <a:p>
            <a:r>
              <a:rPr lang="en-US" sz="4000" dirty="0"/>
              <a:t>Sequence Comparison/Alignment</a:t>
            </a:r>
          </a:p>
        </p:txBody>
      </p:sp>
    </p:spTree>
    <p:extLst>
      <p:ext uri="{BB962C8B-B14F-4D97-AF65-F5344CB8AC3E}">
        <p14:creationId xmlns:p14="http://schemas.microsoft.com/office/powerpoint/2010/main" val="33775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C741-F0B2-41F0-B94B-B2870DE37A03}"/>
              </a:ext>
            </a:extLst>
          </p:cNvPr>
          <p:cNvSpPr>
            <a:spLocks noGrp="1"/>
          </p:cNvSpPr>
          <p:nvPr>
            <p:ph type="title"/>
          </p:nvPr>
        </p:nvSpPr>
        <p:spPr/>
        <p:txBody>
          <a:bodyPr/>
          <a:lstStyle/>
          <a:p>
            <a:r>
              <a:rPr lang="en-US" dirty="0" err="1"/>
              <a:t>codon_similarity</a:t>
            </a:r>
            <a:r>
              <a:rPr lang="en-US" dirty="0"/>
              <a:t>(g1_codon, g2_codon):</a:t>
            </a:r>
            <a:br>
              <a:rPr lang="en-US" dirty="0"/>
            </a:br>
            <a:endParaRPr lang="en-US" dirty="0"/>
          </a:p>
        </p:txBody>
      </p:sp>
      <p:sp>
        <p:nvSpPr>
          <p:cNvPr id="3" name="Text Placeholder 2">
            <a:extLst>
              <a:ext uri="{FF2B5EF4-FFF2-40B4-BE49-F238E27FC236}">
                <a16:creationId xmlns:a16="http://schemas.microsoft.com/office/drawing/2014/main" id="{FD1E29C8-8B22-40A7-A709-8C46AF180B7A}"/>
              </a:ext>
            </a:extLst>
          </p:cNvPr>
          <p:cNvSpPr>
            <a:spLocks noGrp="1"/>
          </p:cNvSpPr>
          <p:nvPr>
            <p:ph type="body" idx="1"/>
          </p:nvPr>
        </p:nvSpPr>
        <p:spPr/>
        <p:txBody>
          <a:bodyPr/>
          <a:lstStyle/>
          <a:p>
            <a:r>
              <a:rPr lang="en-US" dirty="0"/>
              <a:t>This method checks if two codons are similar. </a:t>
            </a:r>
          </a:p>
          <a:p>
            <a:r>
              <a:rPr lang="en-US" dirty="0"/>
              <a:t>g1_codon and g2_codon are the codons to be checked and are passed as parameters.</a:t>
            </a:r>
          </a:p>
          <a:p>
            <a:r>
              <a:rPr lang="en-US" dirty="0"/>
              <a:t>Returns 1 if the codons are synonymous.</a:t>
            </a:r>
          </a:p>
          <a:p>
            <a:r>
              <a:rPr lang="en-US" dirty="0"/>
              <a:t>Returns 0 if the codons are nonsynonymous. </a:t>
            </a:r>
          </a:p>
        </p:txBody>
      </p:sp>
    </p:spTree>
    <p:extLst>
      <p:ext uri="{BB962C8B-B14F-4D97-AF65-F5344CB8AC3E}">
        <p14:creationId xmlns:p14="http://schemas.microsoft.com/office/powerpoint/2010/main" val="18336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B24-D875-2447-8201-A47B6CA171D9}"/>
              </a:ext>
            </a:extLst>
          </p:cNvPr>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255456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56F58A7-556E-46E7-81BB-CDB133961FD2}"/>
              </a:ext>
            </a:extLst>
          </p:cNvPr>
          <p:cNvSpPr>
            <a:spLocks noGrp="1"/>
          </p:cNvSpPr>
          <p:nvPr>
            <p:ph type="title"/>
          </p:nvPr>
        </p:nvSpPr>
        <p:spPr>
          <a:xfrm>
            <a:off x="311700" y="445025"/>
            <a:ext cx="8520600" cy="613200"/>
          </a:xfrm>
        </p:spPr>
        <p:txBody>
          <a:bodyPr/>
          <a:lstStyle/>
          <a:p>
            <a:r>
              <a:rPr lang="en-US" dirty="0"/>
              <a:t>Needleman-</a:t>
            </a:r>
            <a:r>
              <a:rPr lang="en-US" dirty="0" err="1"/>
              <a:t>wunsch</a:t>
            </a:r>
            <a:r>
              <a:rPr lang="en-US" dirty="0"/>
              <a:t> algorithm</a:t>
            </a:r>
          </a:p>
        </p:txBody>
      </p:sp>
      <p:sp>
        <p:nvSpPr>
          <p:cNvPr id="8" name="Text Placeholder 2">
            <a:extLst>
              <a:ext uri="{FF2B5EF4-FFF2-40B4-BE49-F238E27FC236}">
                <a16:creationId xmlns:a16="http://schemas.microsoft.com/office/drawing/2014/main" id="{209357A9-2051-4295-B487-5628F9B321B1}"/>
              </a:ext>
            </a:extLst>
          </p:cNvPr>
          <p:cNvSpPr>
            <a:spLocks noGrp="1"/>
          </p:cNvSpPr>
          <p:nvPr>
            <p:ph type="body" idx="1"/>
          </p:nvPr>
        </p:nvSpPr>
        <p:spPr>
          <a:xfrm>
            <a:off x="311700" y="1171600"/>
            <a:ext cx="8520600" cy="3397200"/>
          </a:xfrm>
        </p:spPr>
        <p:txBody>
          <a:bodyPr/>
          <a:lstStyle/>
          <a:p>
            <a:r>
              <a:rPr lang="en-US" dirty="0"/>
              <a:t>The Needleman–Wunsch algorithm is an algorithm used in bioinformatics to align protein or nucleotide sequences.</a:t>
            </a:r>
          </a:p>
          <a:p>
            <a:r>
              <a:rPr lang="en-US" dirty="0"/>
              <a:t>It is also sometimes referred to as the optimal matching algorithm and the global alignment technique.</a:t>
            </a:r>
          </a:p>
          <a:p>
            <a:r>
              <a:rPr lang="en-US" dirty="0"/>
              <a:t>The algorithm assigns a score to every possible alignment, and the purpose of the algorithm is to find all possible alignments having the highest score.</a:t>
            </a:r>
          </a:p>
          <a:p>
            <a:r>
              <a:rPr lang="en-US" dirty="0"/>
              <a:t>Alignment scoring: </a:t>
            </a:r>
          </a:p>
          <a:p>
            <a:pPr marL="1028700" lvl="2" indent="0">
              <a:spcBef>
                <a:spcPts val="0"/>
              </a:spcBef>
              <a:buNone/>
            </a:pPr>
            <a:r>
              <a:rPr lang="en-US" dirty="0"/>
              <a:t>gap = -2</a:t>
            </a:r>
          </a:p>
          <a:p>
            <a:pPr marL="1028700" lvl="2" indent="0">
              <a:spcBef>
                <a:spcPts val="0"/>
              </a:spcBef>
              <a:buNone/>
            </a:pPr>
            <a:r>
              <a:rPr lang="en-US" dirty="0"/>
              <a:t>mismatch = -1</a:t>
            </a:r>
          </a:p>
          <a:p>
            <a:pPr marL="1028700" lvl="2" indent="0">
              <a:spcBef>
                <a:spcPts val="0"/>
              </a:spcBef>
              <a:buNone/>
            </a:pPr>
            <a:r>
              <a:rPr lang="en-US" dirty="0"/>
              <a:t>match = 1</a:t>
            </a:r>
          </a:p>
          <a:p>
            <a:pPr marL="114300" indent="0">
              <a:buNone/>
            </a:pPr>
            <a:endParaRPr lang="en-US" dirty="0"/>
          </a:p>
        </p:txBody>
      </p:sp>
    </p:spTree>
    <p:extLst>
      <p:ext uri="{BB962C8B-B14F-4D97-AF65-F5344CB8AC3E}">
        <p14:creationId xmlns:p14="http://schemas.microsoft.com/office/powerpoint/2010/main" val="70175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543-3562-4CDF-9BA3-45839B62C06F}"/>
              </a:ext>
            </a:extLst>
          </p:cNvPr>
          <p:cNvSpPr>
            <a:spLocks noGrp="1"/>
          </p:cNvSpPr>
          <p:nvPr>
            <p:ph type="title"/>
          </p:nvPr>
        </p:nvSpPr>
        <p:spPr/>
        <p:txBody>
          <a:bodyPr/>
          <a:lstStyle/>
          <a:p>
            <a:r>
              <a:rPr lang="en-US" dirty="0"/>
              <a:t>BLAST (Basic Local Alignment Search Tool)</a:t>
            </a:r>
          </a:p>
        </p:txBody>
      </p:sp>
      <p:sp>
        <p:nvSpPr>
          <p:cNvPr id="3" name="Text Placeholder 2">
            <a:extLst>
              <a:ext uri="{FF2B5EF4-FFF2-40B4-BE49-F238E27FC236}">
                <a16:creationId xmlns:a16="http://schemas.microsoft.com/office/drawing/2014/main" id="{046DBF9A-B26D-4F35-9B61-739EB0CAA4D6}"/>
              </a:ext>
            </a:extLst>
          </p:cNvPr>
          <p:cNvSpPr>
            <a:spLocks noGrp="1"/>
          </p:cNvSpPr>
          <p:nvPr>
            <p:ph type="body" idx="1"/>
          </p:nvPr>
        </p:nvSpPr>
        <p:spPr/>
        <p:txBody>
          <a:bodyPr/>
          <a:lstStyle/>
          <a:p>
            <a:r>
              <a:rPr lang="en-US" dirty="0"/>
              <a:t>BLAST is an algorithm and program for comparing primary biological sequence information, such as the amino-acid sequences of proteins or the nucleotides of DNA and/or RNA sequences.</a:t>
            </a:r>
          </a:p>
          <a:p>
            <a:r>
              <a:rPr lang="en-US" dirty="0"/>
              <a:t>BLAST is actually a family of programs. These include:</a:t>
            </a:r>
          </a:p>
          <a:p>
            <a:pPr marL="857250" lvl="1" indent="-285750">
              <a:lnSpc>
                <a:spcPct val="150000"/>
              </a:lnSpc>
              <a:spcBef>
                <a:spcPts val="0"/>
              </a:spcBef>
              <a:buFont typeface="Wingdings" panose="05000000000000000000" pitchFamily="2" charset="2"/>
              <a:buChar char="q"/>
            </a:pPr>
            <a:r>
              <a:rPr lang="en-US" sz="1200" dirty="0"/>
              <a:t>Nucleotide-nucleotide BLAST (</a:t>
            </a:r>
            <a:r>
              <a:rPr lang="en-US" sz="1200" dirty="0" err="1"/>
              <a: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Protein-protein BLAST (</a:t>
            </a:r>
            <a:r>
              <a:rPr lang="en-US" sz="1200" dirty="0" err="1"/>
              <a:t>blastp</a:t>
            </a:r>
            <a:r>
              <a:rPr lang="en-US" sz="1200" dirty="0"/>
              <a:t>)</a:t>
            </a:r>
          </a:p>
          <a:p>
            <a:pPr marL="857250" lvl="1" indent="-285750">
              <a:lnSpc>
                <a:spcPct val="150000"/>
              </a:lnSpc>
              <a:spcBef>
                <a:spcPts val="0"/>
              </a:spcBef>
              <a:buFont typeface="Wingdings" panose="05000000000000000000" pitchFamily="2" charset="2"/>
              <a:buChar char="q"/>
            </a:pPr>
            <a:r>
              <a:rPr lang="en-US" sz="1200" dirty="0"/>
              <a:t>Position-Specific Iterative BLAST (PSI-BLAST) (</a:t>
            </a:r>
            <a:r>
              <a:rPr lang="en-US" sz="1200" dirty="0" err="1"/>
              <a:t>blastpgp</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translation-protein (</a:t>
            </a:r>
            <a:r>
              <a:rPr lang="en-US" sz="1200" dirty="0" err="1"/>
              <a: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translation-nucleotide 6-frame translation (</a:t>
            </a:r>
            <a:r>
              <a:rPr lang="en-US" sz="1200" dirty="0" err="1"/>
              <a:t>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Protein-nucleotide 6-frame translation (</a:t>
            </a:r>
            <a:r>
              <a:rPr lang="en-US" sz="1200" dirty="0" err="1"/>
              <a:t>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Large numbers of query sequences (</a:t>
            </a:r>
            <a:r>
              <a:rPr lang="en-US" sz="1200" dirty="0" err="1"/>
              <a:t>megablast</a:t>
            </a:r>
            <a:r>
              <a:rPr lang="en-US" sz="1200" dirty="0"/>
              <a:t>)</a:t>
            </a:r>
          </a:p>
          <a:p>
            <a:endParaRPr lang="en-US" dirty="0"/>
          </a:p>
        </p:txBody>
      </p:sp>
    </p:spTree>
    <p:extLst>
      <p:ext uri="{BB962C8B-B14F-4D97-AF65-F5344CB8AC3E}">
        <p14:creationId xmlns:p14="http://schemas.microsoft.com/office/powerpoint/2010/main" val="83497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59CE-06E4-4D4A-8474-6BADF9F4FD29}"/>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8674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705A-AD13-46AE-A205-C14DBC9E2FC0}"/>
              </a:ext>
            </a:extLst>
          </p:cNvPr>
          <p:cNvSpPr>
            <a:spLocks noGrp="1"/>
          </p:cNvSpPr>
          <p:nvPr>
            <p:ph type="title"/>
          </p:nvPr>
        </p:nvSpPr>
        <p:spPr/>
        <p:txBody>
          <a:bodyPr/>
          <a:lstStyle/>
          <a:p>
            <a:r>
              <a:rPr lang="en-US" dirty="0"/>
              <a:t>Global alignment (Needleman-</a:t>
            </a:r>
            <a:r>
              <a:rPr lang="en-US" dirty="0" err="1"/>
              <a:t>wunsch</a:t>
            </a:r>
            <a:r>
              <a:rPr lang="en-US" dirty="0"/>
              <a:t>):</a:t>
            </a:r>
          </a:p>
        </p:txBody>
      </p:sp>
      <p:sp>
        <p:nvSpPr>
          <p:cNvPr id="3" name="Text Placeholder 2">
            <a:extLst>
              <a:ext uri="{FF2B5EF4-FFF2-40B4-BE49-F238E27FC236}">
                <a16:creationId xmlns:a16="http://schemas.microsoft.com/office/drawing/2014/main" id="{15CE041A-4C00-4637-B1AA-1374E9E5C679}"/>
              </a:ext>
            </a:extLst>
          </p:cNvPr>
          <p:cNvSpPr>
            <a:spLocks noGrp="1"/>
          </p:cNvSpPr>
          <p:nvPr>
            <p:ph type="body" idx="1"/>
          </p:nvPr>
        </p:nvSpPr>
        <p:spPr/>
        <p:txBody>
          <a:bodyPr/>
          <a:lstStyle/>
          <a:p>
            <a:pPr marL="114300" indent="0">
              <a:buNone/>
            </a:pPr>
            <a:r>
              <a:rPr lang="en-US" dirty="0"/>
              <a:t>NSP1 gene comparison between SARS CoV2 and MERS </a:t>
            </a:r>
            <a:r>
              <a:rPr lang="en-US" dirty="0" err="1"/>
              <a:t>CoV</a:t>
            </a:r>
            <a:r>
              <a:rPr lang="en-US" dirty="0"/>
              <a:t> assuming MERS </a:t>
            </a:r>
            <a:r>
              <a:rPr lang="en-US" dirty="0" err="1"/>
              <a:t>CoV</a:t>
            </a:r>
            <a:r>
              <a:rPr lang="en-US" dirty="0"/>
              <a:t> as ancestor gene:</a:t>
            </a:r>
          </a:p>
          <a:p>
            <a:r>
              <a:rPr lang="en-US" dirty="0"/>
              <a:t>Codons:  174</a:t>
            </a:r>
          </a:p>
          <a:p>
            <a:r>
              <a:rPr lang="en-US" dirty="0"/>
              <a:t>Identical codons:  19</a:t>
            </a:r>
          </a:p>
          <a:p>
            <a:r>
              <a:rPr lang="en-US" dirty="0"/>
              <a:t>Indel:  65</a:t>
            </a:r>
          </a:p>
          <a:p>
            <a:r>
              <a:rPr lang="en-US" dirty="0"/>
              <a:t>Synonymous mutations:  10</a:t>
            </a:r>
          </a:p>
          <a:p>
            <a:r>
              <a:rPr lang="en-US" dirty="0"/>
              <a:t>Nonsynonymous mutations:  80</a:t>
            </a:r>
          </a:p>
        </p:txBody>
      </p:sp>
    </p:spTree>
    <p:extLst>
      <p:ext uri="{BB962C8B-B14F-4D97-AF65-F5344CB8AC3E}">
        <p14:creationId xmlns:p14="http://schemas.microsoft.com/office/powerpoint/2010/main" val="345113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765-AC1B-4D7B-B8F5-077B1F2364B6}"/>
              </a:ext>
            </a:extLst>
          </p:cNvPr>
          <p:cNvSpPr>
            <a:spLocks noGrp="1"/>
          </p:cNvSpPr>
          <p:nvPr>
            <p:ph type="title"/>
          </p:nvPr>
        </p:nvSpPr>
        <p:spPr/>
        <p:txBody>
          <a:bodyPr/>
          <a:lstStyle/>
          <a:p>
            <a:r>
              <a:rPr lang="en-US" dirty="0"/>
              <a:t>Global Alignment Result</a:t>
            </a:r>
          </a:p>
        </p:txBody>
      </p:sp>
      <p:pic>
        <p:nvPicPr>
          <p:cNvPr id="5" name="Picture 4">
            <a:extLst>
              <a:ext uri="{FF2B5EF4-FFF2-40B4-BE49-F238E27FC236}">
                <a16:creationId xmlns:a16="http://schemas.microsoft.com/office/drawing/2014/main" id="{5EB84F54-C0A3-4981-A9E5-49A31D986BEC}"/>
              </a:ext>
            </a:extLst>
          </p:cNvPr>
          <p:cNvPicPr>
            <a:picLocks noChangeAspect="1"/>
          </p:cNvPicPr>
          <p:nvPr/>
        </p:nvPicPr>
        <p:blipFill>
          <a:blip r:embed="rId2"/>
          <a:stretch>
            <a:fillRect/>
          </a:stretch>
        </p:blipFill>
        <p:spPr>
          <a:xfrm>
            <a:off x="1074656" y="1058225"/>
            <a:ext cx="6823336" cy="3903948"/>
          </a:xfrm>
          <a:prstGeom prst="rect">
            <a:avLst/>
          </a:prstGeom>
        </p:spPr>
      </p:pic>
    </p:spTree>
    <p:extLst>
      <p:ext uri="{BB962C8B-B14F-4D97-AF65-F5344CB8AC3E}">
        <p14:creationId xmlns:p14="http://schemas.microsoft.com/office/powerpoint/2010/main" val="17775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73ED-8D40-400D-8485-7BF705C35D03}"/>
              </a:ext>
            </a:extLst>
          </p:cNvPr>
          <p:cNvSpPr>
            <a:spLocks noGrp="1"/>
          </p:cNvSpPr>
          <p:nvPr>
            <p:ph type="title"/>
          </p:nvPr>
        </p:nvSpPr>
        <p:spPr/>
        <p:txBody>
          <a:bodyPr/>
          <a:lstStyle/>
          <a:p>
            <a:r>
              <a:rPr lang="en-US" dirty="0"/>
              <a:t>Global alignment (Contd.)</a:t>
            </a:r>
          </a:p>
        </p:txBody>
      </p:sp>
      <p:sp>
        <p:nvSpPr>
          <p:cNvPr id="3" name="Text Placeholder 2">
            <a:extLst>
              <a:ext uri="{FF2B5EF4-FFF2-40B4-BE49-F238E27FC236}">
                <a16:creationId xmlns:a16="http://schemas.microsoft.com/office/drawing/2014/main" id="{0986D137-775B-4A16-BCA8-F1B5BC45C7C1}"/>
              </a:ext>
            </a:extLst>
          </p:cNvPr>
          <p:cNvSpPr>
            <a:spLocks noGrp="1"/>
          </p:cNvSpPr>
          <p:nvPr>
            <p:ph type="body" idx="1"/>
          </p:nvPr>
        </p:nvSpPr>
        <p:spPr/>
        <p:txBody>
          <a:bodyPr/>
          <a:lstStyle/>
          <a:p>
            <a:pPr marL="114300" indent="0">
              <a:buNone/>
            </a:pPr>
            <a:r>
              <a:rPr lang="en-US" dirty="0"/>
              <a:t>Sequence alignment result:</a:t>
            </a:r>
          </a:p>
        </p:txBody>
      </p:sp>
      <p:pic>
        <p:nvPicPr>
          <p:cNvPr id="7" name="Picture 6" descr="Text&#10;&#10;Description automatically generated">
            <a:extLst>
              <a:ext uri="{FF2B5EF4-FFF2-40B4-BE49-F238E27FC236}">
                <a16:creationId xmlns:a16="http://schemas.microsoft.com/office/drawing/2014/main" id="{1408D34B-E8DE-46F3-8B01-97E345DE6FF6}"/>
              </a:ext>
            </a:extLst>
          </p:cNvPr>
          <p:cNvPicPr>
            <a:picLocks noChangeAspect="1"/>
          </p:cNvPicPr>
          <p:nvPr/>
        </p:nvPicPr>
        <p:blipFill>
          <a:blip r:embed="rId2"/>
          <a:stretch>
            <a:fillRect/>
          </a:stretch>
        </p:blipFill>
        <p:spPr>
          <a:xfrm>
            <a:off x="378871" y="1654024"/>
            <a:ext cx="8230313" cy="3139712"/>
          </a:xfrm>
          <a:prstGeom prst="rect">
            <a:avLst/>
          </a:prstGeom>
        </p:spPr>
      </p:pic>
      <p:pic>
        <p:nvPicPr>
          <p:cNvPr id="5" name="Picture 4">
            <a:extLst>
              <a:ext uri="{FF2B5EF4-FFF2-40B4-BE49-F238E27FC236}">
                <a16:creationId xmlns:a16="http://schemas.microsoft.com/office/drawing/2014/main" id="{A42F92EE-91A7-430E-8583-4904DAAD2A53}"/>
              </a:ext>
            </a:extLst>
          </p:cNvPr>
          <p:cNvPicPr>
            <a:picLocks noChangeAspect="1"/>
          </p:cNvPicPr>
          <p:nvPr/>
        </p:nvPicPr>
        <p:blipFill>
          <a:blip r:embed="rId3"/>
          <a:stretch>
            <a:fillRect/>
          </a:stretch>
        </p:blipFill>
        <p:spPr>
          <a:xfrm>
            <a:off x="1688014" y="824212"/>
            <a:ext cx="5088804" cy="2911541"/>
          </a:xfrm>
          <a:prstGeom prst="rect">
            <a:avLst/>
          </a:prstGeom>
        </p:spPr>
      </p:pic>
    </p:spTree>
    <p:extLst>
      <p:ext uri="{BB962C8B-B14F-4D97-AF65-F5344CB8AC3E}">
        <p14:creationId xmlns:p14="http://schemas.microsoft.com/office/powerpoint/2010/main" val="2624945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F08-740A-489A-B571-B98214233ACC}"/>
              </a:ext>
            </a:extLst>
          </p:cNvPr>
          <p:cNvSpPr>
            <a:spLocks noGrp="1"/>
          </p:cNvSpPr>
          <p:nvPr>
            <p:ph type="title"/>
          </p:nvPr>
        </p:nvSpPr>
        <p:spPr/>
        <p:txBody>
          <a:bodyPr/>
          <a:lstStyle/>
          <a:p>
            <a:r>
              <a:rPr lang="en-US" dirty="0"/>
              <a:t>BLAST(Local Alignment Algorithm):</a:t>
            </a:r>
          </a:p>
        </p:txBody>
      </p:sp>
      <p:sp>
        <p:nvSpPr>
          <p:cNvPr id="3" name="Text Placeholder 2">
            <a:extLst>
              <a:ext uri="{FF2B5EF4-FFF2-40B4-BE49-F238E27FC236}">
                <a16:creationId xmlns:a16="http://schemas.microsoft.com/office/drawing/2014/main" id="{A8C07457-7900-4B92-9AED-BB0C3BC46E56}"/>
              </a:ext>
            </a:extLst>
          </p:cNvPr>
          <p:cNvSpPr>
            <a:spLocks noGrp="1"/>
          </p:cNvSpPr>
          <p:nvPr>
            <p:ph type="body" idx="1"/>
          </p:nvPr>
        </p:nvSpPr>
        <p:spPr/>
        <p:txBody>
          <a:bodyPr/>
          <a:lstStyle/>
          <a:p>
            <a:r>
              <a:rPr lang="en-US" dirty="0"/>
              <a:t>Since two sequences (SARS CoV2 nsp1 and MERS </a:t>
            </a:r>
            <a:r>
              <a:rPr lang="en-US" dirty="0" err="1"/>
              <a:t>CoV</a:t>
            </a:r>
            <a:r>
              <a:rPr lang="en-US" dirty="0"/>
              <a:t> nsp1) are very different and BLAST aligns highly similar sequences, it didn’t produce any alignment result.</a:t>
            </a:r>
          </a:p>
          <a:p>
            <a:pPr marL="114300" indent="0">
              <a:buNone/>
            </a:pP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5DB24179-6A74-4255-A63B-6BF8629560B4}"/>
              </a:ext>
            </a:extLst>
          </p:cNvPr>
          <p:cNvPicPr>
            <a:picLocks noChangeAspect="1"/>
          </p:cNvPicPr>
          <p:nvPr/>
        </p:nvPicPr>
        <p:blipFill>
          <a:blip r:embed="rId2"/>
          <a:stretch>
            <a:fillRect/>
          </a:stretch>
        </p:blipFill>
        <p:spPr>
          <a:xfrm>
            <a:off x="2898094" y="2094288"/>
            <a:ext cx="4842408" cy="2849596"/>
          </a:xfrm>
          <a:prstGeom prst="rect">
            <a:avLst/>
          </a:prstGeom>
        </p:spPr>
      </p:pic>
    </p:spTree>
    <p:extLst>
      <p:ext uri="{BB962C8B-B14F-4D97-AF65-F5344CB8AC3E}">
        <p14:creationId xmlns:p14="http://schemas.microsoft.com/office/powerpoint/2010/main" val="96994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FA0E-3796-4BAE-B5F6-017D2D0AD9E4}"/>
              </a:ext>
            </a:extLst>
          </p:cNvPr>
          <p:cNvSpPr>
            <a:spLocks noGrp="1"/>
          </p:cNvSpPr>
          <p:nvPr>
            <p:ph type="title"/>
          </p:nvPr>
        </p:nvSpPr>
        <p:spPr/>
        <p:txBody>
          <a:bodyPr/>
          <a:lstStyle/>
          <a:p>
            <a:r>
              <a:rPr lang="en-US" sz="2400" dirty="0"/>
              <a:t>Difference in SARS CoV2 nsp1 and MERS nsp1:</a:t>
            </a:r>
            <a:br>
              <a:rPr lang="en-US" dirty="0"/>
            </a:br>
            <a:endParaRPr lang="en-US" dirty="0"/>
          </a:p>
        </p:txBody>
      </p:sp>
      <p:sp>
        <p:nvSpPr>
          <p:cNvPr id="3" name="Text Placeholder 2">
            <a:extLst>
              <a:ext uri="{FF2B5EF4-FFF2-40B4-BE49-F238E27FC236}">
                <a16:creationId xmlns:a16="http://schemas.microsoft.com/office/drawing/2014/main" id="{F6053ACA-B7D8-4F1F-BC34-BD6D9F98B28E}"/>
              </a:ext>
            </a:extLst>
          </p:cNvPr>
          <p:cNvSpPr>
            <a:spLocks noGrp="1"/>
          </p:cNvSpPr>
          <p:nvPr>
            <p:ph type="body" idx="1"/>
          </p:nvPr>
        </p:nvSpPr>
        <p:spPr/>
        <p:txBody>
          <a:bodyPr/>
          <a:lstStyle/>
          <a:p>
            <a:r>
              <a:rPr lang="en-US" dirty="0"/>
              <a:t>While SARS-CoV2 nsp1 is localized exclusively in the cytoplasm and binds to the 40S ribosomal subunit to gain access to translating mRNAs, MERS-</a:t>
            </a:r>
            <a:r>
              <a:rPr lang="en-US" dirty="0" err="1"/>
              <a:t>CoV</a:t>
            </a:r>
            <a:r>
              <a:rPr lang="en-US" dirty="0"/>
              <a:t> nsp1 was distributed in both the nucleus and the cytoplasm and did not bind stably to the 40S subunit, suggesting a distinctly different mode of targeting translating mRNAs.</a:t>
            </a:r>
          </a:p>
          <a:p>
            <a:r>
              <a:rPr lang="en-US" dirty="0"/>
              <a:t>MERS nsp1 – 578 in length:</a:t>
            </a:r>
          </a:p>
          <a:p>
            <a:pPr marL="114300" indent="0">
              <a:buNone/>
            </a:pPr>
            <a:r>
              <a:rPr lang="en-US" dirty="0"/>
              <a:t>	24.74% adenines, 26.3% </a:t>
            </a:r>
            <a:r>
              <a:rPr lang="en-US" dirty="0" err="1"/>
              <a:t>thymines</a:t>
            </a:r>
            <a:r>
              <a:rPr lang="en-US" dirty="0"/>
              <a:t>, 25.1% guanines, 23.9% cytosines.</a:t>
            </a:r>
          </a:p>
          <a:p>
            <a:r>
              <a:rPr lang="en-US" dirty="0"/>
              <a:t>SARS CoV2 nsp1 – 540 in length:</a:t>
            </a:r>
          </a:p>
          <a:p>
            <a:pPr marL="114300" indent="0">
              <a:buNone/>
            </a:pPr>
            <a:r>
              <a:rPr lang="en-US" dirty="0"/>
              <a:t>	24.9% adenines, 26.5% </a:t>
            </a:r>
            <a:r>
              <a:rPr lang="en-US" dirty="0" err="1"/>
              <a:t>thymines</a:t>
            </a:r>
            <a:r>
              <a:rPr lang="en-US" dirty="0"/>
              <a:t>, 27.1% guanines, 21.5% cytosines.</a:t>
            </a:r>
          </a:p>
          <a:p>
            <a:endParaRPr lang="en-US" dirty="0"/>
          </a:p>
        </p:txBody>
      </p:sp>
    </p:spTree>
    <p:extLst>
      <p:ext uri="{BB962C8B-B14F-4D97-AF65-F5344CB8AC3E}">
        <p14:creationId xmlns:p14="http://schemas.microsoft.com/office/powerpoint/2010/main" val="324217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E18FAD-E71C-1543-825D-2049906BAF1A}"/>
              </a:ext>
            </a:extLst>
          </p:cNvPr>
          <p:cNvSpPr txBox="1"/>
          <p:nvPr/>
        </p:nvSpPr>
        <p:spPr>
          <a:xfrm>
            <a:off x="1327150" y="699065"/>
            <a:ext cx="6489700" cy="3046988"/>
          </a:xfrm>
          <a:prstGeom prst="rect">
            <a:avLst/>
          </a:prstGeom>
          <a:noFill/>
        </p:spPr>
        <p:txBody>
          <a:bodyPr wrap="square" rtlCol="0">
            <a:spAutoFit/>
          </a:bodyPr>
          <a:lstStyle/>
          <a:p>
            <a:pPr marL="285750" indent="-285750">
              <a:buFont typeface="Wingdings" pitchFamily="2" charset="2"/>
              <a:buChar char="Ø"/>
            </a:pPr>
            <a:r>
              <a:rPr lang="en-US" sz="2400" dirty="0"/>
              <a:t>An alignment is a mutual arrangement of sequences which exhibits where the sequences are similar and where they differ.</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Sequence Alignment is useful for discovering structural, functional and evolutional information in biological sequences. </a:t>
            </a:r>
          </a:p>
        </p:txBody>
      </p:sp>
    </p:spTree>
    <p:extLst>
      <p:ext uri="{BB962C8B-B14F-4D97-AF65-F5344CB8AC3E}">
        <p14:creationId xmlns:p14="http://schemas.microsoft.com/office/powerpoint/2010/main" val="2605769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a:t>
            </a:r>
            <a:endParaRPr sz="4000" dirty="0"/>
          </a:p>
        </p:txBody>
      </p:sp>
      <p:sp>
        <p:nvSpPr>
          <p:cNvPr id="168" name="Google Shape;168;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r>
              <a:rPr lang="en-US" dirty="0"/>
              <a:t>Sequence alignment is a way of arranging the sequences of DNA, RNA, or protein to identify regions of similarity that may be a consequence of functional, structural, or evolutionary relationships between the sequences.</a:t>
            </a:r>
          </a:p>
          <a:p>
            <a:pPr marL="285750" indent="-285750"/>
            <a:r>
              <a:rPr lang="en-US" dirty="0"/>
              <a:t>Needleman-</a:t>
            </a:r>
            <a:r>
              <a:rPr lang="en-US" dirty="0" err="1"/>
              <a:t>wunsch</a:t>
            </a:r>
            <a:r>
              <a:rPr lang="en-US" dirty="0"/>
              <a:t> algorithm uses the global alignment technique. For this project, the global alignment algorithm has been implemented to compare nsp1 gene sequence alignment between SARS CoV2 and MERS.</a:t>
            </a:r>
          </a:p>
          <a:p>
            <a:pPr marL="285750" indent="-285750"/>
            <a:r>
              <a:rPr lang="en-US" dirty="0"/>
              <a:t>BLAST(Basic Local Alignment Search Tool) uses smith-waterman algorithm (local alignment technique) to search high scoring sequence alignments between two or more sequences.</a:t>
            </a:r>
          </a:p>
          <a:p>
            <a:pPr marL="285750" indent="-285750"/>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C0A-F4D7-4BEE-B94A-AB4220429F29}"/>
              </a:ext>
            </a:extLst>
          </p:cNvPr>
          <p:cNvSpPr>
            <a:spLocks noGrp="1"/>
          </p:cNvSpPr>
          <p:nvPr>
            <p:ph type="title"/>
          </p:nvPr>
        </p:nvSpPr>
        <p:spPr/>
        <p:txBody>
          <a:bodyPr/>
          <a:lstStyle/>
          <a:p>
            <a:r>
              <a:rPr lang="en-US" dirty="0"/>
              <a:t>Conclusion(Contd.)</a:t>
            </a:r>
          </a:p>
        </p:txBody>
      </p:sp>
      <p:sp>
        <p:nvSpPr>
          <p:cNvPr id="3" name="Text Placeholder 2">
            <a:extLst>
              <a:ext uri="{FF2B5EF4-FFF2-40B4-BE49-F238E27FC236}">
                <a16:creationId xmlns:a16="http://schemas.microsoft.com/office/drawing/2014/main" id="{25D9CC9E-E7F5-4877-94C7-2E634183043C}"/>
              </a:ext>
            </a:extLst>
          </p:cNvPr>
          <p:cNvSpPr>
            <a:spLocks noGrp="1"/>
          </p:cNvSpPr>
          <p:nvPr>
            <p:ph type="body" idx="1"/>
          </p:nvPr>
        </p:nvSpPr>
        <p:spPr/>
        <p:txBody>
          <a:bodyPr/>
          <a:lstStyle/>
          <a:p>
            <a:r>
              <a:rPr lang="en-US" dirty="0"/>
              <a:t>SARS-CoV2 nsp1 is localized exclusively in the cytoplasm whereas MERS-</a:t>
            </a:r>
            <a:r>
              <a:rPr lang="en-US" dirty="0" err="1"/>
              <a:t>CoV</a:t>
            </a:r>
            <a:r>
              <a:rPr lang="en-US" dirty="0"/>
              <a:t> nsp1 was distributed in both the nucleus and the cytoplasm.</a:t>
            </a:r>
          </a:p>
          <a:p>
            <a:r>
              <a:rPr lang="en-US" dirty="0"/>
              <a:t>SARS-CoV2 binds to the 40S ribosomal subunit to gain access to translating mRNAs, but MERS-</a:t>
            </a:r>
            <a:r>
              <a:rPr lang="en-US" dirty="0" err="1"/>
              <a:t>CoV</a:t>
            </a:r>
            <a:r>
              <a:rPr lang="en-US" dirty="0"/>
              <a:t> nsp1 did not bind stably to the 40S subunit, suggesting a distinctly different mode of targeting translating mRNAs.</a:t>
            </a:r>
          </a:p>
          <a:p>
            <a:r>
              <a:rPr lang="en-US" dirty="0"/>
              <a:t>Apart from their functional differences, they differ in structure and sequences too. </a:t>
            </a:r>
          </a:p>
          <a:p>
            <a:r>
              <a:rPr lang="en-US" dirty="0"/>
              <a:t>Global alignment algorithm resulted in best possible alignment of sequences, but BLAST (local alignment) didn’t output any result as the sequences are very different. </a:t>
            </a:r>
          </a:p>
          <a:p>
            <a:endParaRPr lang="en-US" dirty="0"/>
          </a:p>
        </p:txBody>
      </p:sp>
    </p:spTree>
    <p:extLst>
      <p:ext uri="{BB962C8B-B14F-4D97-AF65-F5344CB8AC3E}">
        <p14:creationId xmlns:p14="http://schemas.microsoft.com/office/powerpoint/2010/main" val="1172539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15055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Sources</a:t>
            </a:r>
            <a:endParaRPr sz="4000" dirty="0"/>
          </a:p>
        </p:txBody>
      </p:sp>
      <p:sp>
        <p:nvSpPr>
          <p:cNvPr id="174" name="Google Shape;174;p31"/>
          <p:cNvSpPr txBox="1">
            <a:spLocks noGrp="1"/>
          </p:cNvSpPr>
          <p:nvPr>
            <p:ph type="body" idx="1"/>
          </p:nvPr>
        </p:nvSpPr>
        <p:spPr>
          <a:xfrm>
            <a:off x="311700" y="763757"/>
            <a:ext cx="8520600" cy="4229186"/>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n-US" sz="1400" dirty="0">
                <a:hlinkClick r:id="rId3"/>
              </a:rPr>
              <a:t>https://cen.acs.org/biological-chemistry/infectious-disease/know-novel-coronaviruss-29-proteins/9</a:t>
            </a:r>
            <a:endParaRPr lang="en-US" sz="1400" dirty="0"/>
          </a:p>
          <a:p>
            <a:pPr marL="0" lvl="0" indent="0">
              <a:lnSpc>
                <a:spcPct val="100000"/>
              </a:lnSpc>
              <a:spcAft>
                <a:spcPts val="1600"/>
              </a:spcAft>
              <a:buNone/>
            </a:pPr>
            <a:r>
              <a:rPr lang="en-US" sz="1400" dirty="0">
                <a:hlinkClick r:id="rId4"/>
              </a:rPr>
              <a:t>https://www.ncbi.nlm.nih.gov/sars-cov-2/</a:t>
            </a:r>
            <a:endParaRPr lang="en-US" sz="1400" dirty="0"/>
          </a:p>
          <a:p>
            <a:pPr marL="0" lvl="0" indent="0">
              <a:lnSpc>
                <a:spcPct val="100000"/>
              </a:lnSpc>
              <a:spcAft>
                <a:spcPts val="1600"/>
              </a:spcAft>
              <a:buNone/>
            </a:pPr>
            <a:r>
              <a:rPr lang="en-US" sz="1400" dirty="0">
                <a:hlinkClick r:id="rId5"/>
              </a:rPr>
              <a:t>https://www.ncbi.nlm.nih.gov/nuccore/NC_045512.2?report=fasta</a:t>
            </a:r>
            <a:endParaRPr lang="en-US" sz="1400" dirty="0"/>
          </a:p>
          <a:p>
            <a:pPr marL="0" lvl="0" indent="0">
              <a:lnSpc>
                <a:spcPct val="100000"/>
              </a:lnSpc>
              <a:spcAft>
                <a:spcPts val="1600"/>
              </a:spcAft>
              <a:buNone/>
            </a:pPr>
            <a:r>
              <a:rPr lang="en-US" sz="1400" dirty="0">
                <a:hlinkClick r:id="rId6"/>
              </a:rPr>
              <a:t>https://www.ncbi.nlm.nih.gov/nuccore/30271926</a:t>
            </a:r>
            <a:endParaRPr lang="en-US" sz="1400" dirty="0"/>
          </a:p>
          <a:p>
            <a:pPr marL="0" lvl="0" indent="0">
              <a:lnSpc>
                <a:spcPct val="100000"/>
              </a:lnSpc>
              <a:spcAft>
                <a:spcPts val="1600"/>
              </a:spcAft>
              <a:buNone/>
            </a:pPr>
            <a:r>
              <a:rPr lang="en-US" sz="1400" dirty="0">
                <a:hlinkClick r:id="rId7"/>
              </a:rPr>
              <a:t>https://www.ncbi.nlm.nih.gov/nuccore/667489388</a:t>
            </a:r>
            <a:endParaRPr lang="en-US" sz="1400" dirty="0"/>
          </a:p>
          <a:p>
            <a:pPr marL="0" lvl="0" indent="0">
              <a:lnSpc>
                <a:spcPct val="100000"/>
              </a:lnSpc>
              <a:spcAft>
                <a:spcPts val="1600"/>
              </a:spcAft>
              <a:buNone/>
            </a:pPr>
            <a:r>
              <a:rPr lang="en-US" sz="1400" dirty="0">
                <a:hlinkClick r:id="rId8"/>
              </a:rPr>
              <a:t>https://www.nature.com/articles/d41586-020-01315-7</a:t>
            </a:r>
            <a:endParaRPr lang="en-US" sz="1400" dirty="0"/>
          </a:p>
          <a:p>
            <a:pPr marL="0" lvl="0" indent="0">
              <a:lnSpc>
                <a:spcPct val="100000"/>
              </a:lnSpc>
              <a:spcAft>
                <a:spcPts val="1600"/>
              </a:spcAft>
              <a:buNone/>
            </a:pPr>
            <a:r>
              <a:rPr lang="en-US" sz="1400" dirty="0">
                <a:hlinkClick r:id="rId9"/>
              </a:rPr>
              <a:t>https://www.ncbi.nlm.nih.gov/nuccore/NC_045512.2?report=genbank&amp;to=29903</a:t>
            </a:r>
            <a:endParaRPr lang="en-US" sz="1400" dirty="0"/>
          </a:p>
          <a:p>
            <a:pPr marL="0" indent="0">
              <a:lnSpc>
                <a:spcPct val="100000"/>
              </a:lnSpc>
              <a:spcAft>
                <a:spcPts val="1600"/>
              </a:spcAft>
              <a:buNone/>
            </a:pPr>
            <a:r>
              <a:rPr lang="en-US" sz="1400" dirty="0">
                <a:hlinkClick r:id="rId10"/>
              </a:rPr>
              <a:t>https://en.wikipedia.org/wiki/Needleman%E2%80%93Wunsch_algorithm</a:t>
            </a:r>
            <a:endParaRPr lang="en-US" sz="1400" dirty="0"/>
          </a:p>
          <a:p>
            <a:pPr marL="0" indent="0">
              <a:lnSpc>
                <a:spcPct val="100000"/>
              </a:lnSpc>
              <a:spcAft>
                <a:spcPts val="1600"/>
              </a:spcAft>
              <a:buNone/>
            </a:pPr>
            <a:endParaRPr lang="en-US" sz="1400" dirty="0"/>
          </a:p>
          <a:p>
            <a:pPr marL="0" lvl="0" indent="0">
              <a:lnSpc>
                <a:spcPct val="100000"/>
              </a:lnSpc>
              <a:spcBef>
                <a:spcPts val="1600"/>
              </a:spcBef>
              <a:spcAft>
                <a:spcPts val="1600"/>
              </a:spcAft>
              <a:buNone/>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5252-8EC8-964C-BB45-D167D4341E87}"/>
              </a:ext>
            </a:extLst>
          </p:cNvPr>
          <p:cNvSpPr>
            <a:spLocks noGrp="1"/>
          </p:cNvSpPr>
          <p:nvPr>
            <p:ph type="title"/>
          </p:nvPr>
        </p:nvSpPr>
        <p:spPr/>
        <p:txBody>
          <a:bodyPr/>
          <a:lstStyle/>
          <a:p>
            <a:pPr algn="ctr"/>
            <a:r>
              <a:rPr lang="en-US" dirty="0"/>
              <a:t>SARS-COV-2 vs MERS-COV</a:t>
            </a:r>
          </a:p>
        </p:txBody>
      </p:sp>
      <p:sp>
        <p:nvSpPr>
          <p:cNvPr id="3" name="Text Placeholder 2">
            <a:extLst>
              <a:ext uri="{FF2B5EF4-FFF2-40B4-BE49-F238E27FC236}">
                <a16:creationId xmlns:a16="http://schemas.microsoft.com/office/drawing/2014/main" id="{31587B13-7716-AA47-9868-8EA38F591B4A}"/>
              </a:ext>
            </a:extLst>
          </p:cNvPr>
          <p:cNvSpPr>
            <a:spLocks noGrp="1"/>
          </p:cNvSpPr>
          <p:nvPr>
            <p:ph type="body" idx="1"/>
          </p:nvPr>
        </p:nvSpPr>
        <p:spPr>
          <a:xfrm>
            <a:off x="311700" y="1438375"/>
            <a:ext cx="3999900" cy="2651025"/>
          </a:xfrm>
        </p:spPr>
        <p:txBody>
          <a:bodyPr/>
          <a:lstStyle/>
          <a:p>
            <a:pPr marL="139700" indent="0">
              <a:buNone/>
            </a:pPr>
            <a:r>
              <a:rPr lang="en-US" sz="1800" dirty="0"/>
              <a:t>What is SARS-COV-2?</a:t>
            </a:r>
          </a:p>
          <a:p>
            <a:pPr marL="742950" lvl="1" indent="-285750">
              <a:buFont typeface="Wingdings" pitchFamily="2" charset="2"/>
              <a:buChar char="§"/>
            </a:pPr>
            <a:r>
              <a:rPr lang="en-US" sz="1800" dirty="0"/>
              <a:t>Severe Acute Respiratory Syndrome(SARS)</a:t>
            </a:r>
          </a:p>
          <a:p>
            <a:pPr marL="742950" lvl="1" indent="-285750">
              <a:buFont typeface="Wingdings" pitchFamily="2" charset="2"/>
              <a:buChar char="§"/>
            </a:pPr>
            <a:r>
              <a:rPr lang="en" sz="1800" dirty="0"/>
              <a:t>The devastating respiratory illness of 2019 to current. Also known as COVID-19</a:t>
            </a:r>
          </a:p>
          <a:p>
            <a:pPr lvl="1">
              <a:buFont typeface="Wingdings" pitchFamily="2" charset="2"/>
              <a:buChar char="§"/>
            </a:pPr>
            <a:endParaRPr lang="en-US" dirty="0"/>
          </a:p>
        </p:txBody>
      </p:sp>
      <p:sp>
        <p:nvSpPr>
          <p:cNvPr id="4" name="Text Placeholder 3">
            <a:extLst>
              <a:ext uri="{FF2B5EF4-FFF2-40B4-BE49-F238E27FC236}">
                <a16:creationId xmlns:a16="http://schemas.microsoft.com/office/drawing/2014/main" id="{82E6B33D-6D07-BE43-AED5-560DE2E8048F}"/>
              </a:ext>
            </a:extLst>
          </p:cNvPr>
          <p:cNvSpPr>
            <a:spLocks noGrp="1"/>
          </p:cNvSpPr>
          <p:nvPr>
            <p:ph type="body" idx="2"/>
          </p:nvPr>
        </p:nvSpPr>
        <p:spPr>
          <a:xfrm>
            <a:off x="4832400" y="1438375"/>
            <a:ext cx="3999900" cy="1457225"/>
          </a:xfrm>
        </p:spPr>
        <p:txBody>
          <a:bodyPr/>
          <a:lstStyle/>
          <a:p>
            <a:pPr marL="139700" indent="0">
              <a:buNone/>
            </a:pPr>
            <a:r>
              <a:rPr lang="en-US" sz="2000" dirty="0"/>
              <a:t>What is MERS-COV?</a:t>
            </a:r>
          </a:p>
          <a:p>
            <a:pPr lvl="1">
              <a:buFont typeface="Wingdings" pitchFamily="2" charset="2"/>
              <a:buChar char="§"/>
            </a:pPr>
            <a:r>
              <a:rPr lang="en-US" sz="2000" dirty="0"/>
              <a:t>Middle East Respiratory Syndrome(MERS)</a:t>
            </a:r>
          </a:p>
          <a:p>
            <a:pPr lvl="1">
              <a:buFont typeface="Wingdings" pitchFamily="2" charset="2"/>
              <a:buChar char="§"/>
            </a:pPr>
            <a:r>
              <a:rPr lang="en-US" sz="2000" dirty="0"/>
              <a:t>Respiratory illness that is new to humans.</a:t>
            </a:r>
          </a:p>
        </p:txBody>
      </p:sp>
    </p:spTree>
    <p:extLst>
      <p:ext uri="{BB962C8B-B14F-4D97-AF65-F5344CB8AC3E}">
        <p14:creationId xmlns:p14="http://schemas.microsoft.com/office/powerpoint/2010/main" val="23644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9597-EABF-2343-B1F4-67F8A1D25DFD}"/>
              </a:ext>
            </a:extLst>
          </p:cNvPr>
          <p:cNvSpPr>
            <a:spLocks noGrp="1"/>
          </p:cNvSpPr>
          <p:nvPr>
            <p:ph type="title"/>
          </p:nvPr>
        </p:nvSpPr>
        <p:spPr>
          <a:xfrm>
            <a:off x="311700" y="339700"/>
            <a:ext cx="5822400" cy="755700"/>
          </a:xfrm>
        </p:spPr>
        <p:txBody>
          <a:bodyPr/>
          <a:lstStyle/>
          <a:p>
            <a:pPr algn="ctr"/>
            <a:r>
              <a:rPr lang="en-US" dirty="0"/>
              <a:t>Proteins in SARS-COV-2</a:t>
            </a:r>
          </a:p>
        </p:txBody>
      </p:sp>
      <p:sp>
        <p:nvSpPr>
          <p:cNvPr id="3" name="Text Placeholder 2">
            <a:extLst>
              <a:ext uri="{FF2B5EF4-FFF2-40B4-BE49-F238E27FC236}">
                <a16:creationId xmlns:a16="http://schemas.microsoft.com/office/drawing/2014/main" id="{0F79B628-AAB4-1C42-A72A-65A95E82129E}"/>
              </a:ext>
            </a:extLst>
          </p:cNvPr>
          <p:cNvSpPr>
            <a:spLocks noGrp="1"/>
          </p:cNvSpPr>
          <p:nvPr>
            <p:ph type="body" idx="1"/>
          </p:nvPr>
        </p:nvSpPr>
        <p:spPr>
          <a:xfrm>
            <a:off x="432900" y="1359900"/>
            <a:ext cx="5822400" cy="3179400"/>
          </a:xfrm>
        </p:spPr>
        <p:txBody>
          <a:bodyPr/>
          <a:lstStyle/>
          <a:p>
            <a:pPr marL="152400" indent="0">
              <a:buNone/>
            </a:pPr>
            <a:endParaRPr lang="en-US" dirty="0"/>
          </a:p>
        </p:txBody>
      </p:sp>
      <p:pic>
        <p:nvPicPr>
          <p:cNvPr id="4" name="Picture 3">
            <a:extLst>
              <a:ext uri="{FF2B5EF4-FFF2-40B4-BE49-F238E27FC236}">
                <a16:creationId xmlns:a16="http://schemas.microsoft.com/office/drawing/2014/main" id="{587EEDC2-342B-764A-8B6F-887D62D2EBC5}"/>
              </a:ext>
            </a:extLst>
          </p:cNvPr>
          <p:cNvPicPr>
            <a:picLocks noChangeAspect="1"/>
          </p:cNvPicPr>
          <p:nvPr/>
        </p:nvPicPr>
        <p:blipFill>
          <a:blip r:embed="rId3"/>
          <a:stretch>
            <a:fillRect/>
          </a:stretch>
        </p:blipFill>
        <p:spPr>
          <a:xfrm>
            <a:off x="311701" y="1095400"/>
            <a:ext cx="6151092" cy="3708400"/>
          </a:xfrm>
          <a:prstGeom prst="rect">
            <a:avLst/>
          </a:prstGeom>
        </p:spPr>
      </p:pic>
    </p:spTree>
    <p:extLst>
      <p:ext uri="{BB962C8B-B14F-4D97-AF65-F5344CB8AC3E}">
        <p14:creationId xmlns:p14="http://schemas.microsoft.com/office/powerpoint/2010/main" val="113505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gene will we study?</a:t>
            </a:r>
            <a:endParaRPr dirty="0"/>
          </a:p>
        </p:txBody>
      </p:sp>
      <p:sp>
        <p:nvSpPr>
          <p:cNvPr id="72" name="Google Shape;72;p1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NSP1 gene of the SARS COV-2 and MERS-COV</a:t>
            </a:r>
            <a:endParaRPr dirty="0"/>
          </a:p>
        </p:txBody>
      </p:sp>
      <p:sp>
        <p:nvSpPr>
          <p:cNvPr id="73" name="Google Shape;7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1600"/>
              </a:spcBef>
              <a:spcAft>
                <a:spcPts val="0"/>
              </a:spcAft>
              <a:buNone/>
            </a:pPr>
            <a:r>
              <a:rPr lang="en" dirty="0"/>
              <a:t>What is NSP1?</a:t>
            </a:r>
          </a:p>
          <a:p>
            <a:pPr marL="285750" lvl="0" indent="-285750">
              <a:spcBef>
                <a:spcPts val="1600"/>
              </a:spcBef>
              <a:buFont typeface="Wingdings" pitchFamily="2" charset="2"/>
              <a:buChar char="§"/>
            </a:pPr>
            <a:r>
              <a:rPr lang="en" dirty="0"/>
              <a:t>Nonstructural Protein 1, </a:t>
            </a:r>
            <a:r>
              <a:rPr lang="en-US" dirty="0"/>
              <a:t>also referred to as the host shutoff factor, suppresses host innate immune functions.</a:t>
            </a:r>
          </a:p>
          <a:p>
            <a:pPr marL="285750" indent="-285750">
              <a:spcBef>
                <a:spcPts val="1600"/>
              </a:spcBef>
              <a:buFont typeface="Wingdings" pitchFamily="2" charset="2"/>
              <a:buChar char="§"/>
            </a:pPr>
            <a:r>
              <a:rPr lang="en" dirty="0"/>
              <a:t>Leader Protein</a:t>
            </a:r>
            <a:endParaRPr lang="en-US" dirty="0"/>
          </a:p>
          <a:p>
            <a:pPr marL="0" lvl="0" indent="0">
              <a:spcBef>
                <a:spcPts val="160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12700" y="1409700"/>
            <a:ext cx="8118600" cy="20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the NSP1 do?</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5778500" y="565050"/>
            <a:ext cx="3052600" cy="4013400"/>
          </a:xfrm>
          <a:prstGeom prst="rect">
            <a:avLst/>
          </a:prstGeom>
        </p:spPr>
        <p:txBody>
          <a:bodyPr spcFirstLastPara="1" wrap="square" lIns="91425" tIns="91425" rIns="91425" bIns="91425" anchor="t" anchorCtr="0">
            <a:noAutofit/>
          </a:bodyPr>
          <a:lstStyle/>
          <a:p>
            <a:pPr marL="0" lvl="0" indent="0">
              <a:buNone/>
            </a:pPr>
            <a:r>
              <a:rPr lang="en-US" dirty="0"/>
              <a:t>In SARS CoV2:</a:t>
            </a:r>
          </a:p>
          <a:p>
            <a:pPr marL="0" lvl="0" indent="0">
              <a:buNone/>
            </a:pPr>
            <a:endParaRPr lang="en-US" dirty="0"/>
          </a:p>
          <a:p>
            <a:pPr marL="0" lvl="0" indent="0">
              <a:buNone/>
            </a:pPr>
            <a:r>
              <a:rPr lang="en-US" dirty="0"/>
              <a:t>Nsp1 binds to the human 40S subunit in ribosomal complexes</a:t>
            </a:r>
          </a:p>
          <a:p>
            <a:pPr marL="0" lvl="0" indent="0">
              <a:buNone/>
            </a:pPr>
            <a:endParaRPr lang="en-US" dirty="0"/>
          </a:p>
          <a:p>
            <a:pPr marL="0" lvl="0" indent="0">
              <a:buNone/>
            </a:pPr>
            <a:r>
              <a:rPr lang="en-US" dirty="0"/>
              <a:t>The protein inserts its C-terminal domain into the mRNA channel, where it interferes with mRNA binding.</a:t>
            </a:r>
          </a:p>
          <a:p>
            <a:pPr marL="0" lvl="0" indent="0">
              <a:buNone/>
            </a:pPr>
            <a:endParaRPr lang="en-US" dirty="0"/>
          </a:p>
        </p:txBody>
      </p:sp>
      <p:sp>
        <p:nvSpPr>
          <p:cNvPr id="92" name="Google Shape;92;p18"/>
          <p:cNvSpPr txBox="1"/>
          <p:nvPr/>
        </p:nvSpPr>
        <p:spPr>
          <a:xfrm>
            <a:off x="2230493" y="4395999"/>
            <a:ext cx="1673100" cy="2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dirty="0">
                <a:solidFill>
                  <a:srgbClr val="505050"/>
                </a:solidFill>
                <a:highlight>
                  <a:srgbClr val="FFFFFF"/>
                </a:highlight>
              </a:rPr>
              <a:t>Model of NSP1</a:t>
            </a:r>
            <a:endParaRPr dirty="0">
              <a:latin typeface="Old Standard TT"/>
              <a:ea typeface="Old Standard TT"/>
              <a:cs typeface="Old Standard TT"/>
              <a:sym typeface="Old Standard TT"/>
            </a:endParaRPr>
          </a:p>
        </p:txBody>
      </p:sp>
      <p:pic>
        <p:nvPicPr>
          <p:cNvPr id="3" name="Picture 2">
            <a:extLst>
              <a:ext uri="{FF2B5EF4-FFF2-40B4-BE49-F238E27FC236}">
                <a16:creationId xmlns:a16="http://schemas.microsoft.com/office/drawing/2014/main" id="{5786D8A8-A434-2E4A-A625-1A7B9501FEFF}"/>
              </a:ext>
            </a:extLst>
          </p:cNvPr>
          <p:cNvPicPr>
            <a:picLocks noChangeAspect="1"/>
          </p:cNvPicPr>
          <p:nvPr/>
        </p:nvPicPr>
        <p:blipFill>
          <a:blip r:embed="rId3"/>
          <a:stretch>
            <a:fillRect/>
          </a:stretch>
        </p:blipFill>
        <p:spPr>
          <a:xfrm>
            <a:off x="609586" y="688451"/>
            <a:ext cx="4914914" cy="3583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F175-E763-AC4D-B4CD-13015E4131C0}"/>
              </a:ext>
            </a:extLst>
          </p:cNvPr>
          <p:cNvSpPr>
            <a:spLocks noGrp="1"/>
          </p:cNvSpPr>
          <p:nvPr>
            <p:ph type="title"/>
          </p:nvPr>
        </p:nvSpPr>
        <p:spPr/>
        <p:txBody>
          <a:bodyPr/>
          <a:lstStyle/>
          <a:p>
            <a:r>
              <a:rPr lang="en-US" sz="4800" dirty="0"/>
              <a:t>Understanding Genbank Entries</a:t>
            </a:r>
          </a:p>
        </p:txBody>
      </p:sp>
    </p:spTree>
    <p:extLst>
      <p:ext uri="{BB962C8B-B14F-4D97-AF65-F5344CB8AC3E}">
        <p14:creationId xmlns:p14="http://schemas.microsoft.com/office/powerpoint/2010/main" val="60441602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1771</Words>
  <Application>Microsoft Office PowerPoint</Application>
  <PresentationFormat>On-screen Show (16:9)</PresentationFormat>
  <Paragraphs>209</Paragraphs>
  <Slides>32</Slides>
  <Notes>14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Wingdings</vt:lpstr>
      <vt:lpstr>Old Standard TT</vt:lpstr>
      <vt:lpstr>Paperback</vt:lpstr>
      <vt:lpstr>Coronavirus Sequence Comparison</vt:lpstr>
      <vt:lpstr>Sequence Comparison/Alignment</vt:lpstr>
      <vt:lpstr>PowerPoint Presentation</vt:lpstr>
      <vt:lpstr>SARS-COV-2 vs MERS-COV</vt:lpstr>
      <vt:lpstr>Proteins in SARS-COV-2</vt:lpstr>
      <vt:lpstr>What gene will we study?</vt:lpstr>
      <vt:lpstr>What does the NSP1 do?</vt:lpstr>
      <vt:lpstr>PowerPoint Presentation</vt:lpstr>
      <vt:lpstr>Understanding Genbank Entries</vt:lpstr>
      <vt:lpstr>What’s the size/length of this virus genome?</vt:lpstr>
      <vt:lpstr>What are SARS-COV-2 and MERS-COV made of?</vt:lpstr>
      <vt:lpstr>How many genes does SARS CoV-2 genome contain; what are their names?  SARS CoV-2 contains total of 11 genes and their names are as follows: </vt:lpstr>
      <vt:lpstr>How many genes does MERS genome contain; what are their names?  MERS contains total of 10 genes and their names are as follows: </vt:lpstr>
      <vt:lpstr>CDS – Coding Sequences</vt:lpstr>
      <vt:lpstr>Methods</vt:lpstr>
      <vt:lpstr>get_cov(): and get_mers():</vt:lpstr>
      <vt:lpstr>get_alignment_matrix(gene1, gene2):</vt:lpstr>
      <vt:lpstr>trace_back(gene_matxs,gene1,gene2): </vt:lpstr>
      <vt:lpstr>get_stats():</vt:lpstr>
      <vt:lpstr>codon_similarity(g1_codon, g2_codon): </vt:lpstr>
      <vt:lpstr>Implementation</vt:lpstr>
      <vt:lpstr>Needleman-wunsch algorithm</vt:lpstr>
      <vt:lpstr>BLAST (Basic Local Alignment Search Tool)</vt:lpstr>
      <vt:lpstr>Results</vt:lpstr>
      <vt:lpstr>Global alignment (Needleman-wunsch):</vt:lpstr>
      <vt:lpstr>Global Alignment Result</vt:lpstr>
      <vt:lpstr>Global alignment (Contd.)</vt:lpstr>
      <vt:lpstr>BLAST(Local Alignment Algorithm):</vt:lpstr>
      <vt:lpstr>Difference in SARS CoV2 nsp1 and MERS nsp1: </vt:lpstr>
      <vt:lpstr>Conclusion</vt:lpstr>
      <vt:lpstr>Conclusion(Contd.)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Sequence Comparison</dc:title>
  <dc:creator>yuvrajsubedi59@gmail.com</dc:creator>
  <cp:lastModifiedBy>Fred Fikter</cp:lastModifiedBy>
  <cp:revision>16</cp:revision>
  <dcterms:created xsi:type="dcterms:W3CDTF">2020-11-10T06:03:18Z</dcterms:created>
  <dcterms:modified xsi:type="dcterms:W3CDTF">2020-11-10T14:55:12Z</dcterms:modified>
</cp:coreProperties>
</file>