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135"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86D7D89-360D-44F8-9577-8CDE0F4CDF1E}" type="datetimeFigureOut">
              <a:rPr lang="en-US" smtClean="0"/>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6196A4C-0507-488F-B7AE-616162B3521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D7D89-360D-44F8-9577-8CDE0F4CDF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D7D89-360D-44F8-9577-8CDE0F4CDF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D7D89-360D-44F8-9577-8CDE0F4CDF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B86D7D89-360D-44F8-9577-8CDE0F4CDF1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6D7D89-360D-44F8-9577-8CDE0F4CDF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86D7D89-360D-44F8-9577-8CDE0F4CDF1E}" type="datetimeFigureOut">
              <a:rPr lang="en-US" smtClean="0"/>
            </a:fld>
            <a:endParaRPr lang="en-US"/>
          </a:p>
        </p:txBody>
      </p:sp>
      <p:sp>
        <p:nvSpPr>
          <p:cNvPr id="27" name="Slide Number Placeholder 26"/>
          <p:cNvSpPr>
            <a:spLocks noGrp="1"/>
          </p:cNvSpPr>
          <p:nvPr>
            <p:ph type="sldNum" sz="quarter" idx="11"/>
          </p:nvPr>
        </p:nvSpPr>
        <p:spPr/>
        <p:txBody>
          <a:bodyPr rtlCol="0"/>
          <a:lstStyle/>
          <a:p>
            <a:fld id="{A6196A4C-0507-488F-B7AE-616162B3521C}" type="slidenum">
              <a:rPr lang="en-US" smtClean="0"/>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86D7D89-360D-44F8-9577-8CDE0F4CDF1E}" type="datetimeFigureOut">
              <a:rPr lang="en-US" smtClean="0"/>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6196A4C-0507-488F-B7AE-616162B3521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D7D89-360D-44F8-9577-8CDE0F4CDF1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889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6D7D89-360D-44F8-9577-8CDE0F4CDF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B86D7D89-360D-44F8-9577-8CDE0F4CDF1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96A4C-0507-488F-B7AE-616162B3521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86D7D89-360D-44F8-9577-8CDE0F4CDF1E}" type="datetimeFigureOut">
              <a:rPr lang="en-US" smtClean="0"/>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6196A4C-0507-488F-B7AE-616162B3521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5905" algn="l" rtl="0" eaLnBrk="1" latinLnBrk="0" hangingPunct="1">
        <a:spcBef>
          <a:spcPts val="300"/>
        </a:spcBef>
        <a:buClr>
          <a:schemeClr val="accent3"/>
        </a:buClr>
        <a:buFont typeface="Georgia" panose="02040502050405020303"/>
        <a:buChar char="•"/>
        <a:defRPr kumimoji="0" sz="2800" kern="1200">
          <a:solidFill>
            <a:schemeClr val="tx1"/>
          </a:solidFill>
          <a:latin typeface="+mn-lt"/>
          <a:ea typeface="+mn-ea"/>
          <a:cs typeface="+mn-cs"/>
        </a:defRPr>
      </a:lvl1pPr>
      <a:lvl2pPr marL="658495" indent="-247015" algn="l" rtl="0" eaLnBrk="1" latinLnBrk="0" hangingPunct="1">
        <a:spcBef>
          <a:spcPts val="300"/>
        </a:spcBef>
        <a:buClr>
          <a:schemeClr val="accent2"/>
        </a:buClr>
        <a:buFont typeface="Georgia" panose="02040502050405020303"/>
        <a:buChar char="▫"/>
        <a:defRPr kumimoji="0" sz="2600" kern="1200">
          <a:solidFill>
            <a:schemeClr val="accent2"/>
          </a:solidFill>
          <a:latin typeface="+mn-lt"/>
          <a:ea typeface="+mn-ea"/>
          <a:cs typeface="+mn-cs"/>
        </a:defRPr>
      </a:lvl2pPr>
      <a:lvl3pPr marL="923290" indent="-219710" algn="l" rtl="0" eaLnBrk="1" latinLnBrk="0" hangingPunct="1">
        <a:spcBef>
          <a:spcPts val="300"/>
        </a:spcBef>
        <a:buClr>
          <a:schemeClr val="accent1"/>
        </a:buClr>
        <a:buFont typeface="Wingdings 2" panose="05020102010507070707"/>
        <a:buChar char=""/>
        <a:defRPr kumimoji="0" sz="2400" kern="1200">
          <a:solidFill>
            <a:schemeClr val="accent1"/>
          </a:solidFill>
          <a:latin typeface="+mn-lt"/>
          <a:ea typeface="+mn-ea"/>
          <a:cs typeface="+mn-cs"/>
        </a:defRPr>
      </a:lvl3pPr>
      <a:lvl4pPr marL="1179830" indent="-201295" algn="l" rtl="0" eaLnBrk="1" latinLnBrk="0" hangingPunct="1">
        <a:spcBef>
          <a:spcPts val="300"/>
        </a:spcBef>
        <a:buClr>
          <a:schemeClr val="accent1"/>
        </a:buClr>
        <a:buFont typeface="Wingdings 2" panose="05020102010507070707"/>
        <a:buChar char=""/>
        <a:defRPr kumimoji="0" sz="2200" kern="1200">
          <a:solidFill>
            <a:schemeClr val="accent1"/>
          </a:solidFill>
          <a:latin typeface="+mn-lt"/>
          <a:ea typeface="+mn-ea"/>
          <a:cs typeface="+mn-cs"/>
        </a:defRPr>
      </a:lvl4pPr>
      <a:lvl5pPr marL="1390015" indent="-182880" algn="l" rtl="0" eaLnBrk="1" latinLnBrk="0" hangingPunct="1">
        <a:spcBef>
          <a:spcPts val="300"/>
        </a:spcBef>
        <a:buClr>
          <a:schemeClr val="accent3"/>
        </a:buClr>
        <a:buFont typeface="Georgia" panose="02040502050405020303"/>
        <a:buChar char="▫"/>
        <a:defRPr kumimoji="0" sz="2000" kern="1200">
          <a:solidFill>
            <a:schemeClr val="accent3"/>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List_of_neighbourhoods_in_Pu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357298"/>
            <a:ext cx="7772400" cy="1470025"/>
          </a:xfrm>
        </p:spPr>
        <p:txBody>
          <a:bodyPr>
            <a:normAutofit/>
          </a:bodyPr>
          <a:lstStyle/>
          <a:p>
            <a:r>
              <a:rPr lang="en-IN" dirty="0" smtClean="0"/>
              <a:t>IBM DATA SCIENCE PROFESSIONAL CERTIFICATE.</a:t>
            </a:r>
            <a:endParaRPr lang="en-US" dirty="0"/>
          </a:p>
        </p:txBody>
      </p:sp>
      <p:sp>
        <p:nvSpPr>
          <p:cNvPr id="3" name="Subtitle 2"/>
          <p:cNvSpPr>
            <a:spLocks noGrp="1"/>
          </p:cNvSpPr>
          <p:nvPr>
            <p:ph type="subTitle" idx="1"/>
          </p:nvPr>
        </p:nvSpPr>
        <p:spPr/>
        <p:txBody>
          <a:bodyPr/>
          <a:lstStyle/>
          <a:p>
            <a:r>
              <a:rPr lang="en-IN" dirty="0" smtClean="0"/>
              <a:t>Applied Data Science Capstone</a:t>
            </a:r>
            <a:endParaRPr lang="en-US" dirty="0" smtClean="0"/>
          </a:p>
          <a:p>
            <a:r>
              <a:rPr lang="en-IN" dirty="0" smtClean="0"/>
              <a:t>                     -Yuvraj Thakare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Discussion :</a:t>
            </a:r>
            <a:endParaRPr lang="en-US" dirty="0"/>
          </a:p>
        </p:txBody>
      </p:sp>
      <p:sp>
        <p:nvSpPr>
          <p:cNvPr id="3" name="Content Placeholder 2"/>
          <p:cNvSpPr>
            <a:spLocks noGrp="1"/>
          </p:cNvSpPr>
          <p:nvPr>
            <p:ph idx="1"/>
          </p:nvPr>
        </p:nvSpPr>
        <p:spPr/>
        <p:txBody>
          <a:bodyPr>
            <a:normAutofit/>
          </a:bodyPr>
          <a:lstStyle/>
          <a:p>
            <a:r>
              <a:rPr lang="en-US" dirty="0" smtClean="0"/>
              <a:t>As inferred from the visualization of clusters it is clear that the franchise targeting the areas in Cluster </a:t>
            </a:r>
            <a:r>
              <a:rPr lang="en-IN" altLang="en-US" dirty="0" smtClean="0"/>
              <a:t>1</a:t>
            </a:r>
            <a:r>
              <a:rPr lang="en-US" dirty="0" smtClean="0"/>
              <a:t> will be facing a lot of competition from its peers as the number of </a:t>
            </a:r>
            <a:r>
              <a:rPr lang="en-IN" altLang="en-US" dirty="0" smtClean="0"/>
              <a:t>Gyms </a:t>
            </a:r>
            <a:r>
              <a:rPr lang="en-US" dirty="0" smtClean="0"/>
              <a:t>in this areas is highly concentrated whereas Cluster </a:t>
            </a:r>
            <a:r>
              <a:rPr lang="en-IN" altLang="en-US" dirty="0" smtClean="0"/>
              <a:t>0</a:t>
            </a:r>
            <a:r>
              <a:rPr lang="en-US" dirty="0" smtClean="0"/>
              <a:t> serves to be the new market for </a:t>
            </a:r>
            <a:r>
              <a:rPr lang="en-IN" altLang="en-US" dirty="0" smtClean="0"/>
              <a:t>Gyms</a:t>
            </a:r>
            <a:r>
              <a:rPr lang="en-US" dirty="0" smtClean="0"/>
              <a:t> as these areas gravely lack in those amenities.</a:t>
            </a:r>
            <a:endParaRPr lang="en-US" dirty="0" smtClean="0"/>
          </a:p>
          <a:p>
            <a:r>
              <a:rPr lang="en-US" u="sng" dirty="0" smtClean="0"/>
              <a:t>Best Areas to be targeted</a:t>
            </a:r>
            <a:r>
              <a:rPr lang="en-US" dirty="0" smtClean="0"/>
              <a:t>  : Areas in Cluster </a:t>
            </a:r>
            <a:r>
              <a:rPr lang="en-IN" altLang="en-US" dirty="0" smtClean="0"/>
              <a:t>0</a:t>
            </a:r>
            <a:endParaRPr lang="en-IN"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Conclusion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project, we have gone through the process of identifying the business problem, specifying the data required, extracting and preparing the data, performing machine learning by clustering the data into </a:t>
            </a:r>
            <a:r>
              <a:rPr lang="en-IN" altLang="en-US" dirty="0" smtClean="0"/>
              <a:t>2</a:t>
            </a:r>
            <a:r>
              <a:rPr lang="en-US" dirty="0" smtClean="0"/>
              <a:t> clusters based on their similarities, and lastly providing recommendations to the relevant stakeholders </a:t>
            </a:r>
            <a:r>
              <a:rPr lang="en-US" dirty="0" err="1" smtClean="0"/>
              <a:t>i.e</a:t>
            </a:r>
            <a:r>
              <a:rPr lang="en-US" dirty="0" smtClean="0"/>
              <a:t> </a:t>
            </a:r>
            <a:r>
              <a:rPr lang="en-IN" altLang="en-US" dirty="0" smtClean="0"/>
              <a:t>Gym</a:t>
            </a:r>
            <a:r>
              <a:rPr lang="en-US" dirty="0" smtClean="0"/>
              <a:t> franchise eager to invest in </a:t>
            </a:r>
            <a:r>
              <a:rPr lang="en-US" dirty="0" err="1" smtClean="0"/>
              <a:t>Pune</a:t>
            </a:r>
            <a:r>
              <a:rPr lang="en-US" dirty="0" smtClean="0"/>
              <a:t> region by opening a new outlet. To answer the business question that was raised in the introduction section, the answer proposed by this project is: The neighborhoods in cluster </a:t>
            </a:r>
            <a:r>
              <a:rPr lang="en-IN" altLang="en-US" dirty="0" smtClean="0"/>
              <a:t>0</a:t>
            </a:r>
            <a:r>
              <a:rPr lang="en-US" dirty="0" smtClean="0"/>
              <a:t> are the most preferred locations to open a new </a:t>
            </a:r>
            <a:r>
              <a:rPr lang="en-IN" altLang="en-US" dirty="0" smtClean="0"/>
              <a:t>Gym</a:t>
            </a:r>
            <a:r>
              <a:rPr lang="en-US" dirty="0" smtClean="0"/>
              <a:t> . The findings of this project will help the relevant stakeholders to capitalize on the opportunities on high potential locations while avoiding overcrowded areas in their decisions to open a new </a:t>
            </a:r>
            <a:r>
              <a:rPr lang="en-IN" altLang="en-US" dirty="0" smtClean="0"/>
              <a:t>Gym</a:t>
            </a:r>
            <a:r>
              <a:rPr lang="en-US" dirty="0" smtClean="0"/>
              <a:t>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References</a:t>
            </a:r>
            <a:endParaRPr lang="en-US" dirty="0"/>
          </a:p>
        </p:txBody>
      </p:sp>
      <p:sp>
        <p:nvSpPr>
          <p:cNvPr id="3" name="Content Placeholder 2"/>
          <p:cNvSpPr>
            <a:spLocks noGrp="1"/>
          </p:cNvSpPr>
          <p:nvPr>
            <p:ph idx="1"/>
          </p:nvPr>
        </p:nvSpPr>
        <p:spPr/>
        <p:txBody>
          <a:bodyPr/>
          <a:lstStyle/>
          <a:p>
            <a:pPr lvl="0"/>
            <a:r>
              <a:rPr lang="en-US" dirty="0" smtClean="0"/>
              <a:t>Category: Neighborhoods in </a:t>
            </a:r>
            <a:r>
              <a:rPr lang="en-US" dirty="0" err="1" smtClean="0"/>
              <a:t>Pune</a:t>
            </a:r>
            <a:r>
              <a:rPr lang="en-US" dirty="0" smtClean="0"/>
              <a:t> , India .Retrieved </a:t>
            </a:r>
            <a:r>
              <a:rPr lang="en-US" dirty="0" smtClean="0"/>
              <a:t>fro (</a:t>
            </a:r>
            <a:r>
              <a:rPr lang="en-US" u="sng" dirty="0" smtClean="0">
                <a:hlinkClick r:id="rId1"/>
              </a:rPr>
              <a:t>https</a:t>
            </a:r>
            <a:r>
              <a:rPr lang="en-US" u="sng" dirty="0" smtClean="0">
                <a:hlinkClick r:id="rId1"/>
              </a:rPr>
              <a:t>://en.wikipedia.org/wiki/List_of_neighbourhoods_in_Pune</a:t>
            </a:r>
            <a:r>
              <a:rPr lang="en-US" dirty="0" smtClean="0"/>
              <a:t>)</a:t>
            </a:r>
            <a:r>
              <a:rPr lang="en-US" dirty="0" smtClean="0"/>
              <a:t>	</a:t>
            </a:r>
            <a:endParaRPr lang="en-US" dirty="0" smtClean="0"/>
          </a:p>
          <a:p>
            <a:pPr lvl="0"/>
            <a:r>
              <a:rPr lang="en-US" dirty="0" smtClean="0"/>
              <a:t>Foursquare Developers Documentation. Foursquare. Retrieved from https://developer.foursquare.com/docs.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Introduction </a:t>
            </a:r>
            <a:br>
              <a:rPr lang="en-US" dirty="0" smtClean="0"/>
            </a:br>
            <a:endParaRPr lang="en-US" dirty="0"/>
          </a:p>
        </p:txBody>
      </p:sp>
      <p:sp>
        <p:nvSpPr>
          <p:cNvPr id="3" name="Content Placeholder 2"/>
          <p:cNvSpPr>
            <a:spLocks noGrp="1"/>
          </p:cNvSpPr>
          <p:nvPr>
            <p:ph idx="1"/>
          </p:nvPr>
        </p:nvSpPr>
        <p:spPr/>
        <p:txBody>
          <a:bodyPr/>
          <a:lstStyle/>
          <a:p>
            <a:r>
              <a:rPr smtClean="0"/>
              <a:t>Pune is very populated city and it has a lot of educational institutions.Therefore it has a large student population which comes to pune for educational purpose. It also has large IT sectors, attracting large amount of employees all around the India.</a:t>
            </a:r>
            <a:endParaRPr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dirty="0"/>
          </a:p>
        </p:txBody>
      </p:sp>
      <p:sp>
        <p:nvSpPr>
          <p:cNvPr id="3" name="Content Placeholder 2"/>
          <p:cNvSpPr>
            <a:spLocks noGrp="1"/>
          </p:cNvSpPr>
          <p:nvPr>
            <p:ph idx="1"/>
          </p:nvPr>
        </p:nvSpPr>
        <p:spPr/>
        <p:txBody>
          <a:bodyPr>
            <a:normAutofit lnSpcReduction="20000"/>
          </a:bodyPr>
          <a:lstStyle/>
          <a:p>
            <a:r>
              <a:rPr lang="en-US" smtClean="0"/>
              <a:t>Considering all these factors there is more of youth population in Pune. In today’s generation, youth is giving importance to “Healthy Living” and more into Gym’s and workouts stuff. One more reason behind this is Social Media, youth is constantly active on social media posting pictures, making videos, etc. Hence, to look good fitness is really important. There is a lot of demand for gyms in pune but accordingly proper professional gyms are really less as compared to people.</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Business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objective of this project is to help the investors and </a:t>
            </a:r>
            <a:r>
              <a:rPr lang="en-IN" altLang="en-US" dirty="0" smtClean="0"/>
              <a:t>Gym</a:t>
            </a:r>
            <a:r>
              <a:rPr lang="en-US" dirty="0" smtClean="0"/>
              <a:t> franchises by segmenting the area of </a:t>
            </a:r>
            <a:r>
              <a:rPr lang="en-US" dirty="0" err="1" smtClean="0"/>
              <a:t>Pune</a:t>
            </a:r>
            <a:r>
              <a:rPr lang="en-US" dirty="0" smtClean="0"/>
              <a:t> and providing them the list of areas where there is lack of </a:t>
            </a:r>
            <a:r>
              <a:rPr lang="en-IN" altLang="en-US" dirty="0" smtClean="0"/>
              <a:t>Gyms</a:t>
            </a:r>
            <a:r>
              <a:rPr lang="en-US" dirty="0" smtClean="0"/>
              <a:t> so as to defend them from high Competition and also helping them achieve great turnout of customers. </a:t>
            </a:r>
            <a:r>
              <a:rPr lang="en-US" b="1" u="sng" dirty="0" smtClean="0"/>
              <a:t>If a </a:t>
            </a:r>
            <a:r>
              <a:rPr lang="en-IN" altLang="en-US" b="1" u="sng" dirty="0" smtClean="0"/>
              <a:t>Gym</a:t>
            </a:r>
            <a:r>
              <a:rPr lang="en-US" b="1" u="sng" dirty="0" smtClean="0"/>
              <a:t>  franchise is interested to open an outlet in </a:t>
            </a:r>
            <a:r>
              <a:rPr lang="en-US" b="1" u="sng" dirty="0" err="1" smtClean="0"/>
              <a:t>Pune</a:t>
            </a:r>
            <a:r>
              <a:rPr lang="en-US" b="1" u="sng" dirty="0" smtClean="0"/>
              <a:t> what are the areas they should be targeting..??</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Target Audience</a:t>
            </a:r>
            <a:endParaRPr lang="en-US" dirty="0"/>
          </a:p>
        </p:txBody>
      </p:sp>
      <p:sp>
        <p:nvSpPr>
          <p:cNvPr id="3" name="Content Placeholder 2"/>
          <p:cNvSpPr>
            <a:spLocks noGrp="1"/>
          </p:cNvSpPr>
          <p:nvPr>
            <p:ph idx="1"/>
          </p:nvPr>
        </p:nvSpPr>
        <p:spPr/>
        <p:txBody>
          <a:bodyPr/>
          <a:lstStyle/>
          <a:p>
            <a:pPr lvl="0"/>
            <a:r>
              <a:rPr lang="en-IN" altLang="en-US" dirty="0" smtClean="0"/>
              <a:t>Gym</a:t>
            </a:r>
            <a:r>
              <a:rPr lang="en-US" dirty="0" smtClean="0"/>
              <a:t> franchise interested for an outlet in </a:t>
            </a:r>
            <a:r>
              <a:rPr lang="en-US" dirty="0" err="1" smtClean="0"/>
              <a:t>Pune</a:t>
            </a:r>
            <a:r>
              <a:rPr lang="en-US" dirty="0" smtClean="0"/>
              <a:t>.</a:t>
            </a:r>
            <a:endParaRPr lang="en-US" dirty="0" smtClean="0"/>
          </a:p>
          <a:p>
            <a:pPr lvl="0"/>
            <a:r>
              <a:rPr lang="en-IN" altLang="en-US" dirty="0" smtClean="0"/>
              <a:t>Gym</a:t>
            </a:r>
            <a:r>
              <a:rPr lang="en-US" dirty="0" smtClean="0"/>
              <a:t> lovers who like to spend time working at </a:t>
            </a:r>
            <a:r>
              <a:rPr lang="en-IN" altLang="en-US" dirty="0" smtClean="0"/>
              <a:t>Gym</a:t>
            </a:r>
            <a:r>
              <a:rPr lang="en-US" b="1" dirty="0" smtClean="0"/>
              <a:t>.(Secondary Audience)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a:t>
            </a:r>
            <a:endParaRPr lang="en-US" dirty="0"/>
          </a:p>
        </p:txBody>
      </p:sp>
      <p:sp>
        <p:nvSpPr>
          <p:cNvPr id="3" name="Content Placeholder 2"/>
          <p:cNvSpPr>
            <a:spLocks noGrp="1"/>
          </p:cNvSpPr>
          <p:nvPr>
            <p:ph idx="1"/>
          </p:nvPr>
        </p:nvSpPr>
        <p:spPr/>
        <p:txBody>
          <a:bodyPr/>
          <a:lstStyle/>
          <a:p>
            <a:pPr lvl="0"/>
            <a:r>
              <a:rPr lang="en-US" u="sng" dirty="0" smtClean="0"/>
              <a:t>List of Neighborhoods in </a:t>
            </a:r>
            <a:r>
              <a:rPr lang="en-US" u="sng" dirty="0" err="1" smtClean="0"/>
              <a:t>Pune</a:t>
            </a:r>
            <a:r>
              <a:rPr lang="en-US" dirty="0" smtClean="0"/>
              <a:t> .This basically sets a scope of our project .</a:t>
            </a:r>
            <a:endParaRPr lang="en-US" dirty="0" smtClean="0"/>
          </a:p>
          <a:p>
            <a:pPr lvl="0"/>
            <a:r>
              <a:rPr lang="en-US" u="sng" dirty="0" smtClean="0"/>
              <a:t>Area Markers </a:t>
            </a:r>
            <a:r>
              <a:rPr lang="en-US" u="sng" dirty="0" err="1" smtClean="0"/>
              <a:t>i.e</a:t>
            </a:r>
            <a:r>
              <a:rPr lang="en-US" u="sng" dirty="0" smtClean="0"/>
              <a:t> Longitudes and Latitude</a:t>
            </a:r>
            <a:r>
              <a:rPr lang="en-US" dirty="0" smtClean="0"/>
              <a:t> of the Scope and also the neighborhoods targeted for analysis.</a:t>
            </a:r>
            <a:endParaRPr lang="en-US" dirty="0" smtClean="0"/>
          </a:p>
          <a:p>
            <a:pPr lvl="0"/>
            <a:r>
              <a:rPr lang="en-US" u="sng" dirty="0" smtClean="0"/>
              <a:t>Venue data</a:t>
            </a:r>
            <a:r>
              <a:rPr lang="en-US" dirty="0" smtClean="0"/>
              <a:t> , for calculation of customer occurrences and availability of specific venue in an area.</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Sources for Data Availability</a:t>
            </a:r>
            <a:endParaRPr lang="en-US" dirty="0"/>
          </a:p>
        </p:txBody>
      </p:sp>
      <p:sp>
        <p:nvSpPr>
          <p:cNvPr id="3" name="Content Placeholder 2"/>
          <p:cNvSpPr>
            <a:spLocks noGrp="1"/>
          </p:cNvSpPr>
          <p:nvPr>
            <p:ph idx="1"/>
          </p:nvPr>
        </p:nvSpPr>
        <p:spPr/>
        <p:txBody>
          <a:bodyPr>
            <a:normAutofit fontScale="92500"/>
          </a:bodyPr>
          <a:lstStyle/>
          <a:p>
            <a:pPr lvl="0"/>
            <a:r>
              <a:rPr lang="en-US" dirty="0" smtClean="0"/>
              <a:t>First and foremost Source for list of neighborhood in </a:t>
            </a:r>
            <a:r>
              <a:rPr lang="en-US" dirty="0" err="1" smtClean="0"/>
              <a:t>Pune</a:t>
            </a:r>
            <a:r>
              <a:rPr lang="en-US" dirty="0" smtClean="0"/>
              <a:t> can be made available through Wikipedia . A </a:t>
            </a:r>
            <a:r>
              <a:rPr lang="en-US" dirty="0" err="1" smtClean="0"/>
              <a:t>csv</a:t>
            </a:r>
            <a:r>
              <a:rPr lang="en-US" dirty="0" smtClean="0"/>
              <a:t> file is created containing the list which is further merged with area markers.</a:t>
            </a:r>
            <a:endParaRPr lang="en-US" dirty="0" smtClean="0"/>
          </a:p>
          <a:p>
            <a:pPr lvl="0"/>
            <a:r>
              <a:rPr lang="en-US" dirty="0" smtClean="0"/>
              <a:t>The Coordinates of Neighborhood can be extracted from Python </a:t>
            </a:r>
            <a:r>
              <a:rPr lang="en-US" dirty="0" err="1" smtClean="0"/>
              <a:t>Geocoder</a:t>
            </a:r>
            <a:r>
              <a:rPr lang="en-US" dirty="0" smtClean="0"/>
              <a:t> Package.</a:t>
            </a:r>
            <a:endParaRPr lang="en-US" dirty="0" smtClean="0"/>
          </a:p>
          <a:p>
            <a:pPr lvl="0"/>
            <a:r>
              <a:rPr lang="en-US" dirty="0" smtClean="0"/>
              <a:t>Venue data can be extracted from Foursquare.com site , which is prestigious site four venue details , ratings etc. A Developer account needs to be created so as to avail API calls.  </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The results after clustering (k=</a:t>
            </a:r>
            <a:r>
              <a:rPr lang="en-IN" altLang="en-US" dirty="0" smtClean="0"/>
              <a:t>2</a:t>
            </a:r>
            <a:r>
              <a:rPr lang="en-US" dirty="0" smtClean="0"/>
              <a:t>) clearly exhibits  that we can categorize the neighborhoods into </a:t>
            </a:r>
            <a:r>
              <a:rPr lang="en-IN" altLang="en-US" dirty="0" smtClean="0"/>
              <a:t>2 </a:t>
            </a:r>
            <a:r>
              <a:rPr lang="en-US" dirty="0" smtClean="0"/>
              <a:t>clusters based on the frequency of occurrence for “</a:t>
            </a:r>
            <a:r>
              <a:rPr lang="en-IN" altLang="en-US" dirty="0" smtClean="0"/>
              <a:t>Gym</a:t>
            </a:r>
            <a:r>
              <a:rPr lang="en-US" dirty="0" smtClean="0"/>
              <a:t> ”:</a:t>
            </a:r>
            <a:endParaRPr lang="en-US" dirty="0" smtClean="0"/>
          </a:p>
          <a:p>
            <a:pPr lvl="0"/>
            <a:r>
              <a:rPr lang="en-US" dirty="0" smtClean="0"/>
              <a:t>Cluster 0(RED): Neighborhoods with moderate number of </a:t>
            </a:r>
            <a:r>
              <a:rPr lang="en-IN" altLang="en-US" dirty="0" smtClean="0"/>
              <a:t>Gyms</a:t>
            </a:r>
            <a:r>
              <a:rPr lang="en-US" dirty="0" smtClean="0"/>
              <a:t> .</a:t>
            </a:r>
            <a:endParaRPr lang="en-US" dirty="0" smtClean="0"/>
          </a:p>
          <a:p>
            <a:pPr lvl="0"/>
            <a:r>
              <a:rPr lang="en-US" dirty="0" smtClean="0"/>
              <a:t>Cluster </a:t>
            </a:r>
            <a:r>
              <a:rPr lang="en-IN" altLang="en-US" dirty="0" smtClean="0"/>
              <a:t>1</a:t>
            </a:r>
            <a:r>
              <a:rPr lang="en-US" dirty="0" smtClean="0"/>
              <a:t>(</a:t>
            </a:r>
            <a:r>
              <a:rPr lang="en-IN" altLang="en-US" dirty="0" smtClean="0"/>
              <a:t>PURPLE</a:t>
            </a:r>
            <a:r>
              <a:rPr lang="en-US" dirty="0" smtClean="0"/>
              <a:t>): Neighborhoods with high concentration of </a:t>
            </a:r>
            <a:r>
              <a:rPr lang="en-IN" altLang="en-US" dirty="0" smtClean="0"/>
              <a:t>Gyms</a:t>
            </a:r>
            <a:r>
              <a:rPr lang="en-US" dirty="0" smtClean="0"/>
              <a:t>.</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the clusters are visualized with markers</a:t>
            </a:r>
            <a:endParaRPr lang="en-US" dirty="0"/>
          </a:p>
        </p:txBody>
      </p:sp>
      <p:pic>
        <p:nvPicPr>
          <p:cNvPr id="4" name="Content Placeholder 3" descr="C:\Users\Beast\Desktop\Capstone\map_clusters.png"/>
          <p:cNvPicPr>
            <a:picLocks noGrp="1"/>
          </p:cNvPicPr>
          <p:nvPr>
            <p:ph idx="1"/>
          </p:nvPr>
        </p:nvPicPr>
        <p:blipFill>
          <a:blip r:embed="rId1" cstate="print"/>
          <a:srcRect/>
          <a:stretch>
            <a:fillRect/>
          </a:stretch>
        </p:blipFill>
        <p:spPr bwMode="auto">
          <a:xfrm>
            <a:off x="2678685" y="2855030"/>
            <a:ext cx="3786630" cy="311326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3896</Words>
  <Application>WPS Presentation</Application>
  <PresentationFormat>On-screen Show (4:3)</PresentationFormat>
  <Paragraphs>63</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Georgia</vt:lpstr>
      <vt:lpstr>Wingdings 2</vt:lpstr>
      <vt:lpstr>Trebuchet MS</vt:lpstr>
      <vt:lpstr>Microsoft YaHei</vt:lpstr>
      <vt:lpstr>Arial Unicode MS</vt:lpstr>
      <vt:lpstr>Calibri</vt:lpstr>
      <vt:lpstr>Georgia</vt:lpstr>
      <vt:lpstr>Urban</vt:lpstr>
      <vt:lpstr>IBM DATA SCIENCE PROFESSIONAL CERTIFICATE.</vt:lpstr>
      <vt:lpstr>Introduction  </vt:lpstr>
      <vt:lpstr>Introduction</vt:lpstr>
      <vt:lpstr>Business Problem</vt:lpstr>
      <vt:lpstr>Target Audience</vt:lpstr>
      <vt:lpstr>Data :</vt:lpstr>
      <vt:lpstr>Sources for Data Availability</vt:lpstr>
      <vt:lpstr>Results</vt:lpstr>
      <vt:lpstr>All the clusters are visualized with markers</vt:lpstr>
      <vt:lpstr>Discussion :</vt:lpstr>
      <vt:lpstr>Conclusion :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dc:title>
  <dc:creator>Beast</dc:creator>
  <cp:lastModifiedBy>Yuvraj Thakare</cp:lastModifiedBy>
  <cp:revision>2</cp:revision>
  <dcterms:created xsi:type="dcterms:W3CDTF">2020-08-09T05:51:00Z</dcterms:created>
  <dcterms:modified xsi:type="dcterms:W3CDTF">2020-12-11T05:13:40Z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