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58" r:id="rId4"/>
    <p:sldId id="259" r:id="rId5"/>
    <p:sldId id="261" r:id="rId6"/>
    <p:sldId id="262" r:id="rId7"/>
    <p:sldId id="263" r:id="rId8"/>
    <p:sldId id="264" r:id="rId9"/>
    <p:sldId id="265" r:id="rId10"/>
    <p:sldId id="266" r:id="rId11"/>
    <p:sldId id="267" r:id="rId12"/>
    <p:sldId id="272"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F25A070-A510-443C-BF73-9AA1E0AF70B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314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A5342-0233-480C-A596-A02FB6B26523}"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25A070-A510-443C-BF73-9AA1E0AF70B6}" type="slidenum">
              <a:rPr lang="en-IN" smtClean="0"/>
              <a:t>‹#›</a:t>
            </a:fld>
            <a:endParaRPr lang="en-IN"/>
          </a:p>
        </p:txBody>
      </p:sp>
    </p:spTree>
    <p:extLst>
      <p:ext uri="{BB962C8B-B14F-4D97-AF65-F5344CB8AC3E}">
        <p14:creationId xmlns:p14="http://schemas.microsoft.com/office/powerpoint/2010/main" val="135792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848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spTree>
    <p:extLst>
      <p:ext uri="{BB962C8B-B14F-4D97-AF65-F5344CB8AC3E}">
        <p14:creationId xmlns:p14="http://schemas.microsoft.com/office/powerpoint/2010/main" val="229010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81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14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8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46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spTree>
    <p:extLst>
      <p:ext uri="{BB962C8B-B14F-4D97-AF65-F5344CB8AC3E}">
        <p14:creationId xmlns:p14="http://schemas.microsoft.com/office/powerpoint/2010/main" val="171575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A5342-0233-480C-A596-A02FB6B26523}"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5A070-A510-443C-BF73-9AA1E0AF70B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61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8A5342-0233-480C-A596-A02FB6B26523}"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25A070-A510-443C-BF73-9AA1E0AF70B6}" type="slidenum">
              <a:rPr lang="en-IN" smtClean="0"/>
              <a:t>‹#›</a:t>
            </a:fld>
            <a:endParaRPr lang="en-IN"/>
          </a:p>
        </p:txBody>
      </p:sp>
    </p:spTree>
    <p:extLst>
      <p:ext uri="{BB962C8B-B14F-4D97-AF65-F5344CB8AC3E}">
        <p14:creationId xmlns:p14="http://schemas.microsoft.com/office/powerpoint/2010/main" val="75407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8A5342-0233-480C-A596-A02FB6B26523}" type="datetimeFigureOut">
              <a:rPr lang="en-IN" smtClean="0"/>
              <a:t>14-08-2022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25A070-A510-443C-BF73-9AA1E0AF70B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62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8A5342-0233-480C-A596-A02FB6B26523}" type="datetimeFigureOut">
              <a:rPr lang="en-IN" smtClean="0"/>
              <a:t>14-08-2022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25A070-A510-443C-BF73-9AA1E0AF70B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06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A5342-0233-480C-A596-A02FB6B26523}" type="datetimeFigureOut">
              <a:rPr lang="en-IN" smtClean="0"/>
              <a:t>14-08-2022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25A070-A510-443C-BF73-9AA1E0AF70B6}" type="slidenum">
              <a:rPr lang="en-IN" smtClean="0"/>
              <a:t>‹#›</a:t>
            </a:fld>
            <a:endParaRPr lang="en-IN"/>
          </a:p>
        </p:txBody>
      </p:sp>
    </p:spTree>
    <p:extLst>
      <p:ext uri="{BB962C8B-B14F-4D97-AF65-F5344CB8AC3E}">
        <p14:creationId xmlns:p14="http://schemas.microsoft.com/office/powerpoint/2010/main" val="22739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A5342-0233-480C-A596-A02FB6B26523}"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25A070-A510-443C-BF73-9AA1E0AF70B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088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A5342-0233-480C-A596-A02FB6B26523}"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25A070-A510-443C-BF73-9AA1E0AF70B6}" type="slidenum">
              <a:rPr lang="en-IN" smtClean="0"/>
              <a:t>‹#›</a:t>
            </a:fld>
            <a:endParaRPr lang="en-IN"/>
          </a:p>
        </p:txBody>
      </p:sp>
    </p:spTree>
    <p:extLst>
      <p:ext uri="{BB962C8B-B14F-4D97-AF65-F5344CB8AC3E}">
        <p14:creationId xmlns:p14="http://schemas.microsoft.com/office/powerpoint/2010/main" val="325816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8A5342-0233-480C-A596-A02FB6B26523}" type="datetimeFigureOut">
              <a:rPr lang="en-IN" smtClean="0"/>
              <a:t>14-08-2022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25A070-A510-443C-BF73-9AA1E0AF70B6}" type="slidenum">
              <a:rPr lang="en-IN" smtClean="0"/>
              <a:t>‹#›</a:t>
            </a:fld>
            <a:endParaRPr lang="en-IN"/>
          </a:p>
        </p:txBody>
      </p:sp>
    </p:spTree>
    <p:extLst>
      <p:ext uri="{BB962C8B-B14F-4D97-AF65-F5344CB8AC3E}">
        <p14:creationId xmlns:p14="http://schemas.microsoft.com/office/powerpoint/2010/main" val="9376141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B1C8-1731-60DB-15BC-CA41CB31A264}"/>
              </a:ext>
            </a:extLst>
          </p:cNvPr>
          <p:cNvSpPr>
            <a:spLocks noGrp="1"/>
          </p:cNvSpPr>
          <p:nvPr>
            <p:ph type="ctrTitle"/>
          </p:nvPr>
        </p:nvSpPr>
        <p:spPr>
          <a:xfrm>
            <a:off x="2692398" y="1520300"/>
            <a:ext cx="6815669" cy="1593583"/>
          </a:xfrm>
        </p:spPr>
        <p:txBody>
          <a:bodyPr/>
          <a:lstStyle/>
          <a:p>
            <a:r>
              <a:rPr lang="en-US" sz="2400" b="1" i="0" dirty="0">
                <a:solidFill>
                  <a:srgbClr val="292929"/>
                </a:solidFill>
                <a:effectLst/>
                <a:latin typeface="Times New Roman" panose="02020603050405020304" pitchFamily="18" charset="0"/>
                <a:cs typeface="Times New Roman" panose="02020603050405020304" pitchFamily="18" charset="0"/>
              </a:rPr>
              <a:t>Project: Predicting Heart Disease with Classification Machine Learning Algorithms</a:t>
            </a:r>
            <a:br>
              <a:rPr lang="en-US" sz="800" b="1" i="0" dirty="0">
                <a:solidFill>
                  <a:srgbClr val="292929"/>
                </a:solidFill>
                <a:effectLst/>
                <a:latin typeface="sohne"/>
              </a:rPr>
            </a:b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2B697F-C94A-32B5-6886-35E01785A114}"/>
              </a:ext>
            </a:extLst>
          </p:cNvPr>
          <p:cNvSpPr>
            <a:spLocks noGrp="1"/>
          </p:cNvSpPr>
          <p:nvPr>
            <p:ph type="subTitle" idx="1"/>
          </p:nvPr>
        </p:nvSpPr>
        <p:spPr>
          <a:xfrm>
            <a:off x="870742" y="3807616"/>
            <a:ext cx="6815669" cy="1320802"/>
          </a:xfrm>
        </p:spPr>
        <p:txBody>
          <a:bodyPr>
            <a:normAutofit/>
          </a:bodyPr>
          <a:lstStyle/>
          <a:p>
            <a:r>
              <a:rPr lang="en-IN" sz="2000" dirty="0">
                <a:latin typeface="Times New Roman" panose="02020603050405020304" pitchFamily="18" charset="0"/>
                <a:cs typeface="Times New Roman" panose="02020603050405020304" pitchFamily="18" charset="0"/>
              </a:rPr>
              <a:t>Presented By – Yuvraj Yadav</a:t>
            </a:r>
          </a:p>
          <a:p>
            <a:r>
              <a:rPr lang="en-IN" sz="2000" dirty="0">
                <a:latin typeface="Times New Roman" panose="02020603050405020304" pitchFamily="18" charset="0"/>
                <a:cs typeface="Times New Roman" panose="02020603050405020304" pitchFamily="18" charset="0"/>
              </a:rPr>
              <a:t>                     UE198119</a:t>
            </a:r>
          </a:p>
          <a:p>
            <a:r>
              <a:rPr lang="en-IN" dirty="0"/>
              <a:t>   </a:t>
            </a:r>
          </a:p>
        </p:txBody>
      </p:sp>
    </p:spTree>
    <p:extLst>
      <p:ext uri="{BB962C8B-B14F-4D97-AF65-F5344CB8AC3E}">
        <p14:creationId xmlns:p14="http://schemas.microsoft.com/office/powerpoint/2010/main" val="171332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4DA4-4684-1358-DE57-D7156BCB3A5E}"/>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 Performance Evaluation</a:t>
            </a:r>
          </a:p>
        </p:txBody>
      </p:sp>
      <p:sp>
        <p:nvSpPr>
          <p:cNvPr id="3" name="Content Placeholder 2">
            <a:extLst>
              <a:ext uri="{FF2B5EF4-FFF2-40B4-BE49-F238E27FC236}">
                <a16:creationId xmlns:a16="http://schemas.microsoft.com/office/drawing/2014/main" id="{9480F02E-1BEC-28AB-88B4-F9B9AA42CC3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Evaluated model on the remaining 10% of the data , the test set.</a:t>
            </a:r>
          </a:p>
          <a:p>
            <a:r>
              <a:rPr lang="en-US" sz="2000" dirty="0">
                <a:latin typeface="Times New Roman" panose="02020603050405020304" pitchFamily="18" charset="0"/>
                <a:cs typeface="Times New Roman" panose="02020603050405020304" pitchFamily="18" charset="0"/>
              </a:rPr>
              <a:t>Created the following evaluations.</a:t>
            </a:r>
          </a:p>
          <a:p>
            <a:r>
              <a:rPr lang="en-US" sz="2000" dirty="0">
                <a:latin typeface="Times New Roman" panose="02020603050405020304" pitchFamily="18" charset="0"/>
                <a:cs typeface="Times New Roman" panose="02020603050405020304" pitchFamily="18" charset="0"/>
              </a:rPr>
              <a:t>-Confusion Matrix Array</a:t>
            </a:r>
          </a:p>
          <a:p>
            <a:r>
              <a:rPr lang="en-US" sz="2000" dirty="0">
                <a:latin typeface="Times New Roman" panose="02020603050405020304" pitchFamily="18" charset="0"/>
                <a:cs typeface="Times New Roman" panose="02020603050405020304" pitchFamily="18" charset="0"/>
              </a:rPr>
              <a:t>-Confusion Matrix Plot</a:t>
            </a:r>
          </a:p>
          <a:p>
            <a:r>
              <a:rPr lang="en-US" sz="2000" dirty="0">
                <a:latin typeface="Times New Roman" panose="02020603050405020304" pitchFamily="18" charset="0"/>
                <a:cs typeface="Times New Roman" panose="02020603050405020304" pitchFamily="18" charset="0"/>
              </a:rPr>
              <a:t>-Classification Report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98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989E-822B-9118-0213-5E6EDED1339E}"/>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Confusion Matrix:</a:t>
            </a:r>
          </a:p>
        </p:txBody>
      </p:sp>
      <p:pic>
        <p:nvPicPr>
          <p:cNvPr id="1026" name="Picture 2">
            <a:extLst>
              <a:ext uri="{FF2B5EF4-FFF2-40B4-BE49-F238E27FC236}">
                <a16:creationId xmlns:a16="http://schemas.microsoft.com/office/drawing/2014/main" id="{84A9D0BB-07D5-A11E-3522-19DC332098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7598" y="2557463"/>
            <a:ext cx="3816803"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87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D7B4-CE87-A3FD-853C-7FE470314D32}"/>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How To Interpret Confusion Matrix:</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DE7881-F2F4-9D06-AD6A-1E6CFB9C2D73}"/>
              </a:ext>
            </a:extLst>
          </p:cNvPr>
          <p:cNvSpPr>
            <a:spLocks noGrp="1"/>
          </p:cNvSpPr>
          <p:nvPr>
            <p:ph idx="1"/>
          </p:nvPr>
        </p:nvSpPr>
        <p:spPr/>
        <p:txBody>
          <a:bodyPr>
            <a:normAutofit fontScale="85000" lnSpcReduction="20000"/>
          </a:bodyPr>
          <a:lstStyle/>
          <a:p>
            <a:pPr algn="l"/>
            <a:r>
              <a:rPr lang="en-US" dirty="0">
                <a:solidFill>
                  <a:srgbClr val="292929"/>
                </a:solidFill>
                <a:latin typeface="charter"/>
              </a:rPr>
              <a:t>18</a:t>
            </a:r>
            <a:r>
              <a:rPr lang="en-US" b="0" i="0" dirty="0">
                <a:solidFill>
                  <a:srgbClr val="292929"/>
                </a:solidFill>
                <a:effectLst/>
                <a:latin typeface="charter"/>
              </a:rPr>
              <a:t> is the amount of </a:t>
            </a:r>
            <a:r>
              <a:rPr lang="en-US" b="1" i="0" dirty="0">
                <a:solidFill>
                  <a:srgbClr val="292929"/>
                </a:solidFill>
                <a:effectLst/>
                <a:latin typeface="charter"/>
              </a:rPr>
              <a:t>True Positives</a:t>
            </a:r>
            <a:r>
              <a:rPr lang="en-US" b="0" i="0" dirty="0">
                <a:solidFill>
                  <a:srgbClr val="292929"/>
                </a:solidFill>
                <a:effectLst/>
                <a:latin typeface="charter"/>
              </a:rPr>
              <a:t> in our data, while 7 is the amount of </a:t>
            </a:r>
            <a:r>
              <a:rPr lang="en-US" b="1" i="0" dirty="0">
                <a:solidFill>
                  <a:srgbClr val="292929"/>
                </a:solidFill>
                <a:effectLst/>
                <a:latin typeface="charter"/>
              </a:rPr>
              <a:t>True Negatives.</a:t>
            </a:r>
            <a:endParaRPr lang="en-US" b="0" i="0" dirty="0">
              <a:solidFill>
                <a:srgbClr val="292929"/>
              </a:solidFill>
              <a:effectLst/>
              <a:latin typeface="charter"/>
            </a:endParaRPr>
          </a:p>
          <a:p>
            <a:pPr algn="l"/>
            <a:r>
              <a:rPr lang="en-US" dirty="0">
                <a:solidFill>
                  <a:srgbClr val="292929"/>
                </a:solidFill>
                <a:latin typeface="charter"/>
              </a:rPr>
              <a:t>1</a:t>
            </a:r>
            <a:r>
              <a:rPr lang="en-US" b="0" i="0" dirty="0">
                <a:solidFill>
                  <a:srgbClr val="292929"/>
                </a:solidFill>
                <a:effectLst/>
                <a:latin typeface="charter"/>
              </a:rPr>
              <a:t> &amp; 4 are the number of </a:t>
            </a:r>
            <a:r>
              <a:rPr lang="en-US" b="1" i="0" dirty="0">
                <a:solidFill>
                  <a:srgbClr val="292929"/>
                </a:solidFill>
                <a:effectLst/>
                <a:latin typeface="charter"/>
              </a:rPr>
              <a:t>errors</a:t>
            </a:r>
            <a:r>
              <a:rPr lang="en-US" b="0" i="0" dirty="0">
                <a:solidFill>
                  <a:srgbClr val="292929"/>
                </a:solidFill>
                <a:effectLst/>
                <a:latin typeface="charter"/>
              </a:rPr>
              <a:t>.</a:t>
            </a:r>
          </a:p>
          <a:p>
            <a:pPr algn="l"/>
            <a:r>
              <a:rPr lang="en-US" b="0" i="0" dirty="0">
                <a:solidFill>
                  <a:srgbClr val="292929"/>
                </a:solidFill>
                <a:effectLst/>
                <a:latin typeface="charter"/>
              </a:rPr>
              <a:t>There are 1 </a:t>
            </a:r>
            <a:r>
              <a:rPr lang="en-US" b="1" i="0" dirty="0">
                <a:solidFill>
                  <a:srgbClr val="292929"/>
                </a:solidFill>
                <a:effectLst/>
                <a:latin typeface="charter"/>
              </a:rPr>
              <a:t>Type 1 errors (False Positives)</a:t>
            </a:r>
            <a:r>
              <a:rPr lang="en-US" b="0" i="0" dirty="0">
                <a:solidFill>
                  <a:srgbClr val="292929"/>
                </a:solidFill>
                <a:effectLst/>
                <a:latin typeface="charter"/>
              </a:rPr>
              <a:t>- You predicted positive and it’s false.</a:t>
            </a:r>
          </a:p>
          <a:p>
            <a:pPr algn="l"/>
            <a:r>
              <a:rPr lang="en-US" b="0" i="0" dirty="0">
                <a:solidFill>
                  <a:srgbClr val="292929"/>
                </a:solidFill>
                <a:effectLst/>
                <a:latin typeface="charter"/>
              </a:rPr>
              <a:t>There are 4 </a:t>
            </a:r>
            <a:r>
              <a:rPr lang="en-US" b="1" i="0" dirty="0">
                <a:solidFill>
                  <a:srgbClr val="292929"/>
                </a:solidFill>
                <a:effectLst/>
                <a:latin typeface="charter"/>
              </a:rPr>
              <a:t>Type 2 errors</a:t>
            </a:r>
            <a:r>
              <a:rPr lang="en-US" b="0" i="0" dirty="0">
                <a:solidFill>
                  <a:srgbClr val="292929"/>
                </a:solidFill>
                <a:effectLst/>
                <a:latin typeface="charter"/>
              </a:rPr>
              <a:t> </a:t>
            </a:r>
            <a:r>
              <a:rPr lang="en-US" b="1" i="0" dirty="0">
                <a:solidFill>
                  <a:srgbClr val="292929"/>
                </a:solidFill>
                <a:effectLst/>
                <a:latin typeface="charter"/>
              </a:rPr>
              <a:t>(False Negatives)</a:t>
            </a:r>
            <a:r>
              <a:rPr lang="en-US" b="0" i="0" dirty="0">
                <a:solidFill>
                  <a:srgbClr val="292929"/>
                </a:solidFill>
                <a:effectLst/>
                <a:latin typeface="charter"/>
              </a:rPr>
              <a:t>- You predicted negative and it’s false.</a:t>
            </a:r>
          </a:p>
          <a:p>
            <a:pPr algn="l"/>
            <a:r>
              <a:rPr lang="en-US" b="0" i="0" dirty="0">
                <a:solidFill>
                  <a:srgbClr val="292929"/>
                </a:solidFill>
                <a:effectLst/>
                <a:latin typeface="charter"/>
              </a:rPr>
              <a:t>Hence, if we calculate the </a:t>
            </a:r>
            <a:r>
              <a:rPr lang="en-US" b="1" i="0" dirty="0">
                <a:solidFill>
                  <a:srgbClr val="292929"/>
                </a:solidFill>
                <a:effectLst/>
                <a:latin typeface="charter"/>
              </a:rPr>
              <a:t>accuracy</a:t>
            </a:r>
            <a:r>
              <a:rPr lang="en-US" b="0" i="0" dirty="0">
                <a:solidFill>
                  <a:srgbClr val="292929"/>
                </a:solidFill>
                <a:effectLst/>
                <a:latin typeface="charter"/>
              </a:rPr>
              <a:t> its # Correct Predicted/ # Total.</a:t>
            </a:r>
            <a:br>
              <a:rPr lang="en-US" b="0" i="0" dirty="0">
                <a:solidFill>
                  <a:srgbClr val="292929"/>
                </a:solidFill>
                <a:effectLst/>
                <a:latin typeface="charter"/>
              </a:rPr>
            </a:br>
            <a:r>
              <a:rPr lang="en-US" b="0" i="0" dirty="0">
                <a:solidFill>
                  <a:srgbClr val="292929"/>
                </a:solidFill>
                <a:effectLst/>
                <a:latin typeface="charter"/>
              </a:rPr>
              <a:t>In other words, where TP, FN, FP and TN represent the number of true positives, false negatives, false positives and true negatives.</a:t>
            </a:r>
          </a:p>
          <a:p>
            <a:pPr algn="l"/>
            <a:r>
              <a:rPr lang="en-US" b="1" i="0" dirty="0">
                <a:solidFill>
                  <a:srgbClr val="292929"/>
                </a:solidFill>
                <a:effectLst/>
                <a:latin typeface="charter"/>
              </a:rPr>
              <a:t>Accuracy</a:t>
            </a:r>
            <a:r>
              <a:rPr lang="en-US" b="0" i="0" dirty="0">
                <a:solidFill>
                  <a:srgbClr val="292929"/>
                </a:solidFill>
                <a:effectLst/>
                <a:latin typeface="charter"/>
              </a:rPr>
              <a:t> = (TP + TN)/(TP + TN + FP + FN).</a:t>
            </a:r>
            <a:br>
              <a:rPr lang="en-US" b="0" i="0" dirty="0">
                <a:solidFill>
                  <a:srgbClr val="292929"/>
                </a:solidFill>
                <a:effectLst/>
                <a:latin typeface="charter"/>
              </a:rPr>
            </a:br>
            <a:r>
              <a:rPr lang="en-US" b="1" i="0" dirty="0">
                <a:solidFill>
                  <a:srgbClr val="292929"/>
                </a:solidFill>
                <a:effectLst/>
                <a:latin typeface="charter"/>
              </a:rPr>
              <a:t>Accuracy</a:t>
            </a:r>
            <a:r>
              <a:rPr lang="en-US" b="0" i="0" dirty="0">
                <a:solidFill>
                  <a:srgbClr val="292929"/>
                </a:solidFill>
                <a:effectLst/>
                <a:latin typeface="charter"/>
              </a:rPr>
              <a:t> =(18+7)/(21+28+1+4) = 0.83 = </a:t>
            </a:r>
            <a:r>
              <a:rPr lang="en-US" b="1" i="0" dirty="0">
                <a:solidFill>
                  <a:srgbClr val="292929"/>
                </a:solidFill>
                <a:effectLst/>
                <a:latin typeface="charter"/>
              </a:rPr>
              <a:t>83% accuracy</a:t>
            </a:r>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245566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2A63-6DF4-C8E6-6AD4-E4839747B27F}"/>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Performance Curves:</a:t>
            </a:r>
          </a:p>
        </p:txBody>
      </p:sp>
      <p:sp>
        <p:nvSpPr>
          <p:cNvPr id="3" name="Content Placeholder 2">
            <a:extLst>
              <a:ext uri="{FF2B5EF4-FFF2-40B4-BE49-F238E27FC236}">
                <a16:creationId xmlns:a16="http://schemas.microsoft.com/office/drawing/2014/main" id="{3586230D-BC43-E396-719E-55600C9DF9A0}"/>
              </a:ext>
            </a:extLst>
          </p:cNvPr>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A </a:t>
            </a:r>
            <a:r>
              <a:rPr lang="en-US" sz="1800" b="1" u="sng" dirty="0">
                <a:latin typeface="Times New Roman" panose="02020603050405020304" pitchFamily="18" charset="0"/>
                <a:cs typeface="Times New Roman" panose="02020603050405020304" pitchFamily="18" charset="0"/>
              </a:rPr>
              <a:t>Precision Recall </a:t>
            </a:r>
            <a:r>
              <a:rPr lang="en-US" sz="1800" dirty="0">
                <a:latin typeface="Times New Roman" panose="02020603050405020304" pitchFamily="18" charset="0"/>
                <a:cs typeface="Times New Roman" panose="02020603050405020304" pitchFamily="18" charset="0"/>
              </a:rPr>
              <a:t>curve is simply a graph with Precision values on the y-axis and Recall values on the x-axis. In other words, the PR curve contains TP/(TP+FN) on the y-axis and TP/(TP+FP) on the x-axis.</a:t>
            </a:r>
          </a:p>
          <a:p>
            <a:r>
              <a:rPr lang="en-US" sz="1800" dirty="0">
                <a:latin typeface="Times New Roman" panose="02020603050405020304" pitchFamily="18" charset="0"/>
                <a:cs typeface="Times New Roman" panose="02020603050405020304" pitchFamily="18" charset="0"/>
              </a:rPr>
              <a:t>It is important to note that Precision is also called the Positive Predictive Value (PPV).</a:t>
            </a:r>
          </a:p>
          <a:p>
            <a:r>
              <a:rPr lang="en-US" sz="1800" dirty="0">
                <a:latin typeface="Times New Roman" panose="02020603050405020304" pitchFamily="18" charset="0"/>
                <a:cs typeface="Times New Roman" panose="02020603050405020304" pitchFamily="18" charset="0"/>
              </a:rPr>
              <a:t>Recall is also called Sensitivity, Hit Rate or True Positive Rate (TPR).</a:t>
            </a:r>
          </a:p>
          <a:p>
            <a:r>
              <a:rPr lang="en-US" sz="1800" b="1" u="sng" dirty="0">
                <a:latin typeface="Times New Roman" panose="02020603050405020304" pitchFamily="18" charset="0"/>
                <a:cs typeface="Times New Roman" panose="02020603050405020304" pitchFamily="18" charset="0"/>
              </a:rPr>
              <a:t>ROC</a:t>
            </a:r>
            <a:r>
              <a:rPr lang="en-US" sz="1800" dirty="0">
                <a:latin typeface="Times New Roman" panose="02020603050405020304" pitchFamily="18" charset="0"/>
                <a:cs typeface="Times New Roman" panose="02020603050405020304" pitchFamily="18" charset="0"/>
              </a:rPr>
              <a:t> curve is a graph that shows the performance of a classification model at all possible thresholds( threshold is a particular value beyond which you say a point belongs to a particular class). The curve is plotted between two parameters:-</a:t>
            </a:r>
          </a:p>
          <a:p>
            <a:r>
              <a:rPr lang="en-US" sz="1800" dirty="0">
                <a:latin typeface="Times New Roman" panose="02020603050405020304" pitchFamily="18" charset="0"/>
                <a:cs typeface="Times New Roman" panose="02020603050405020304" pitchFamily="18" charset="0"/>
              </a:rPr>
              <a:t>TRUE POSITIVE RATE</a:t>
            </a:r>
          </a:p>
          <a:p>
            <a:r>
              <a:rPr lang="en-US" sz="1800" dirty="0">
                <a:latin typeface="Times New Roman" panose="02020603050405020304" pitchFamily="18" charset="0"/>
                <a:cs typeface="Times New Roman" panose="02020603050405020304" pitchFamily="18" charset="0"/>
              </a:rPr>
              <a:t>FALSE POSITIVE RATE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19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C458-3E37-3559-8F79-3BBF8F6B4B33}"/>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Precision Recall Curve:</a:t>
            </a:r>
          </a:p>
        </p:txBody>
      </p:sp>
      <p:pic>
        <p:nvPicPr>
          <p:cNvPr id="2050" name="Picture 2">
            <a:extLst>
              <a:ext uri="{FF2B5EF4-FFF2-40B4-BE49-F238E27FC236}">
                <a16:creationId xmlns:a16="http://schemas.microsoft.com/office/drawing/2014/main" id="{EFF9490D-2B4F-1BFE-58D4-F9AD13EC26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1916" y="2557463"/>
            <a:ext cx="4888167"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0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380A-CA68-F3A5-228C-4AD5F719A4A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ROC Curve:</a:t>
            </a:r>
          </a:p>
        </p:txBody>
      </p:sp>
      <p:pic>
        <p:nvPicPr>
          <p:cNvPr id="3074" name="Picture 2">
            <a:extLst>
              <a:ext uri="{FF2B5EF4-FFF2-40B4-BE49-F238E27FC236}">
                <a16:creationId xmlns:a16="http://schemas.microsoft.com/office/drawing/2014/main" id="{9E8BE315-477E-6817-E391-AC706FB624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1916" y="2557463"/>
            <a:ext cx="4888167"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B152-9D66-F44B-367B-3071A996554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CEBA4E8-A406-F1D5-C4DD-430D9DF05099}"/>
              </a:ext>
            </a:extLst>
          </p:cNvPr>
          <p:cNvSpPr>
            <a:spLocks noGrp="1"/>
          </p:cNvSpPr>
          <p:nvPr>
            <p:ph idx="1"/>
          </p:nvPr>
        </p:nvSpPr>
        <p:spPr/>
        <p:txBody>
          <a:bodyPr>
            <a:normAutofit fontScale="92500" lnSpcReduction="20000"/>
          </a:bodyPr>
          <a:lstStyle/>
          <a:p>
            <a:pPr algn="l"/>
            <a:r>
              <a:rPr lang="en-US" sz="2300" b="1" i="0" dirty="0">
                <a:solidFill>
                  <a:srgbClr val="292929"/>
                </a:solidFill>
                <a:effectLst/>
                <a:latin typeface="Times New Roman" panose="02020603050405020304" pitchFamily="18" charset="0"/>
                <a:cs typeface="Times New Roman" panose="02020603050405020304" pitchFamily="18" charset="0"/>
              </a:rPr>
              <a:t>Out of the 13 features I examined, the top 4 significant features that helped us classify between a positive &amp; negative Diagnosis were chest pain type (cp), maximum heart rate achieved (</a:t>
            </a:r>
            <a:r>
              <a:rPr lang="en-US" sz="2300" b="1" i="0" dirty="0" err="1">
                <a:solidFill>
                  <a:srgbClr val="292929"/>
                </a:solidFill>
                <a:effectLst/>
                <a:latin typeface="Times New Roman" panose="02020603050405020304" pitchFamily="18" charset="0"/>
                <a:cs typeface="Times New Roman" panose="02020603050405020304" pitchFamily="18" charset="0"/>
              </a:rPr>
              <a:t>thalach</a:t>
            </a:r>
            <a:r>
              <a:rPr lang="en-US" sz="2300" b="1" i="0" dirty="0">
                <a:solidFill>
                  <a:srgbClr val="292929"/>
                </a:solidFill>
                <a:effectLst/>
                <a:latin typeface="Times New Roman" panose="02020603050405020304" pitchFamily="18" charset="0"/>
                <a:cs typeface="Times New Roman" panose="02020603050405020304" pitchFamily="18" charset="0"/>
              </a:rPr>
              <a:t>), number of major vessels (ca), and ST depression induced by exercise relative to rest (</a:t>
            </a:r>
            <a:r>
              <a:rPr lang="en-US" sz="2300" b="1" i="0" dirty="0" err="1">
                <a:solidFill>
                  <a:srgbClr val="292929"/>
                </a:solidFill>
                <a:effectLst/>
                <a:latin typeface="Times New Roman" panose="02020603050405020304" pitchFamily="18" charset="0"/>
                <a:cs typeface="Times New Roman" panose="02020603050405020304" pitchFamily="18" charset="0"/>
              </a:rPr>
              <a:t>oldpeak</a:t>
            </a:r>
            <a:r>
              <a:rPr lang="en-US" sz="2300" b="1" i="0" dirty="0">
                <a:solidFill>
                  <a:srgbClr val="292929"/>
                </a:solidFill>
                <a:effectLst/>
                <a:latin typeface="Times New Roman" panose="02020603050405020304" pitchFamily="18" charset="0"/>
                <a:cs typeface="Times New Roman" panose="02020603050405020304" pitchFamily="18" charset="0"/>
              </a:rPr>
              <a:t>).</a:t>
            </a:r>
            <a:endParaRPr lang="en-US" sz="2300" b="0" i="0" dirty="0">
              <a:solidFill>
                <a:srgbClr val="292929"/>
              </a:solidFill>
              <a:effectLst/>
              <a:latin typeface="Times New Roman" panose="02020603050405020304" pitchFamily="18" charset="0"/>
              <a:cs typeface="Times New Roman" panose="02020603050405020304" pitchFamily="18" charset="0"/>
            </a:endParaRPr>
          </a:p>
          <a:p>
            <a:pPr algn="l"/>
            <a:r>
              <a:rPr lang="en-US" sz="2300" b="1" dirty="0">
                <a:solidFill>
                  <a:srgbClr val="292929"/>
                </a:solidFill>
                <a:latin typeface="Times New Roman" panose="02020603050405020304" pitchFamily="18" charset="0"/>
                <a:cs typeface="Times New Roman" panose="02020603050405020304" pitchFamily="18" charset="0"/>
              </a:rPr>
              <a:t>Model</a:t>
            </a:r>
            <a:r>
              <a:rPr lang="en-US" sz="2300" b="1" i="0" dirty="0">
                <a:solidFill>
                  <a:srgbClr val="292929"/>
                </a:solidFill>
                <a:effectLst/>
                <a:latin typeface="Times New Roman" panose="02020603050405020304" pitchFamily="18" charset="0"/>
                <a:cs typeface="Times New Roman" panose="02020603050405020304" pitchFamily="18" charset="0"/>
              </a:rPr>
              <a:t> can now classify patients with Heart Disease. Now we can properly diagnose patients, &amp; get them the help they needs to recover. By diagnosing detecting these features early, we may prevent worse symptoms from arising later.</a:t>
            </a:r>
            <a:endParaRPr lang="en-US" sz="2300" b="0" i="0" dirty="0">
              <a:solidFill>
                <a:srgbClr val="292929"/>
              </a:solidFill>
              <a:effectLst/>
              <a:latin typeface="Times New Roman" panose="02020603050405020304" pitchFamily="18" charset="0"/>
              <a:cs typeface="Times New Roman" panose="02020603050405020304" pitchFamily="18" charset="0"/>
            </a:endParaRPr>
          </a:p>
          <a:p>
            <a:pPr algn="l"/>
            <a:r>
              <a:rPr lang="en-US" sz="2300" b="1" dirty="0">
                <a:solidFill>
                  <a:srgbClr val="292929"/>
                </a:solidFill>
                <a:latin typeface="Times New Roman" panose="02020603050405020304" pitchFamily="18" charset="0"/>
                <a:cs typeface="Times New Roman" panose="02020603050405020304" pitchFamily="18" charset="0"/>
              </a:rPr>
              <a:t>Model</a:t>
            </a:r>
            <a:r>
              <a:rPr lang="en-US" sz="2300" b="1" i="0" dirty="0">
                <a:solidFill>
                  <a:srgbClr val="292929"/>
                </a:solidFill>
                <a:effectLst/>
                <a:latin typeface="Times New Roman" panose="02020603050405020304" pitchFamily="18" charset="0"/>
                <a:cs typeface="Times New Roman" panose="02020603050405020304" pitchFamily="18" charset="0"/>
              </a:rPr>
              <a:t> yields the highest accuracy, 82%. Any accuracy above 70% is considered good, but be careful because if your accuracy is </a:t>
            </a:r>
            <a:r>
              <a:rPr lang="en-US" sz="2300" b="0" i="0" dirty="0">
                <a:solidFill>
                  <a:srgbClr val="292929"/>
                </a:solidFill>
                <a:effectLst/>
                <a:latin typeface="Times New Roman" panose="02020603050405020304" pitchFamily="18" charset="0"/>
                <a:cs typeface="Times New Roman" panose="02020603050405020304" pitchFamily="18" charset="0"/>
              </a:rPr>
              <a:t>extremely</a:t>
            </a:r>
            <a:r>
              <a:rPr lang="en-US" sz="2300" b="1" i="0" dirty="0">
                <a:solidFill>
                  <a:srgbClr val="292929"/>
                </a:solidFill>
                <a:effectLst/>
                <a:latin typeface="Times New Roman" panose="02020603050405020304" pitchFamily="18" charset="0"/>
                <a:cs typeface="Times New Roman" panose="02020603050405020304" pitchFamily="18" charset="0"/>
              </a:rPr>
              <a:t> high, it may be too good to be true (an example of Over fitting). Thus, 80% is the ideal accuracy!</a:t>
            </a:r>
            <a:endParaRPr lang="en-US" sz="2300" b="0" i="0" dirty="0">
              <a:solidFill>
                <a:srgbClr val="2929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3453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65C6-3A28-2A90-56C8-D4F70A02ECCD}"/>
              </a:ext>
            </a:extLst>
          </p:cNvPr>
          <p:cNvSpPr>
            <a:spLocks noGrp="1"/>
          </p:cNvSpPr>
          <p:nvPr>
            <p:ph type="ctrTitle"/>
          </p:nvPr>
        </p:nvSpPr>
        <p:spPr/>
        <p:txBody>
          <a:bodyPr/>
          <a:lstStyle/>
          <a:p>
            <a:r>
              <a:rPr lang="en-IN" sz="3200" dirty="0">
                <a:latin typeface="Times New Roman" panose="02020603050405020304" pitchFamily="18" charset="0"/>
                <a:cs typeface="Times New Roman" panose="02020603050405020304" pitchFamily="18" charset="0"/>
              </a:rPr>
              <a:t>Goal:</a:t>
            </a:r>
          </a:p>
        </p:txBody>
      </p:sp>
      <p:sp>
        <p:nvSpPr>
          <p:cNvPr id="3" name="Subtitle 2">
            <a:extLst>
              <a:ext uri="{FF2B5EF4-FFF2-40B4-BE49-F238E27FC236}">
                <a16:creationId xmlns:a16="http://schemas.microsoft.com/office/drawing/2014/main" id="{608B3D10-724E-BF7E-5E1E-5AE921ADC0F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Creating a Classification Model that can predict whether or not a person has presence of heart disease based on physical features of that person(age , sex , cholesterol ,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07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AC6B-C8B4-617D-1612-7A5360664BF5}"/>
              </a:ext>
            </a:extLst>
          </p:cNvPr>
          <p:cNvSpPr>
            <a:spLocks noGrp="1"/>
          </p:cNvSpPr>
          <p:nvPr>
            <p:ph type="ctrTitle"/>
          </p:nvPr>
        </p:nvSpPr>
        <p:spPr>
          <a:xfrm>
            <a:off x="2692398" y="1792550"/>
            <a:ext cx="6815669" cy="1515533"/>
          </a:xfrm>
        </p:spPr>
        <p:txBody>
          <a:bodyPr/>
          <a:lstStyle/>
          <a:p>
            <a:r>
              <a:rPr lang="en-US" sz="3200" dirty="0">
                <a:latin typeface="Times New Roman" panose="02020603050405020304" pitchFamily="18" charset="0"/>
                <a:cs typeface="Times New Roman" panose="02020603050405020304" pitchFamily="18" charset="0"/>
              </a:rPr>
              <a:t>What is Classification ?</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6FA71B-A817-6BDC-30CE-7C08FAF84F28}"/>
              </a:ext>
            </a:extLst>
          </p:cNvPr>
          <p:cNvSpPr>
            <a:spLocks noGrp="1"/>
          </p:cNvSpPr>
          <p:nvPr>
            <p:ph type="subTitle"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Classification is a form of data analysis that extracts models(classifiers) describing important data classes.</a:t>
            </a:r>
          </a:p>
          <a:p>
            <a:r>
              <a:rPr lang="en-US" dirty="0">
                <a:latin typeface="Times New Roman" panose="02020603050405020304" pitchFamily="18" charset="0"/>
                <a:cs typeface="Times New Roman" panose="02020603050405020304" pitchFamily="18" charset="0"/>
              </a:rPr>
              <a:t>It classifies the data into two or more categories based on class labels.</a:t>
            </a:r>
          </a:p>
          <a:p>
            <a:r>
              <a:rPr lang="en-US" dirty="0">
                <a:latin typeface="Times New Roman" panose="02020603050405020304" pitchFamily="18" charset="0"/>
                <a:cs typeface="Times New Roman" panose="02020603050405020304" pitchFamily="18" charset="0"/>
              </a:rPr>
              <a:t>( Yes/No , Male/Female , Positive/Negative, etc.)</a:t>
            </a:r>
          </a:p>
          <a:p>
            <a:endParaRPr lang="en-IN" dirty="0"/>
          </a:p>
        </p:txBody>
      </p:sp>
    </p:spTree>
    <p:extLst>
      <p:ext uri="{BB962C8B-B14F-4D97-AF65-F5344CB8AC3E}">
        <p14:creationId xmlns:p14="http://schemas.microsoft.com/office/powerpoint/2010/main" val="397702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5DB3-1FAA-E3E3-97EA-64ED1DD151C9}"/>
              </a:ext>
            </a:extLst>
          </p:cNvPr>
          <p:cNvSpPr>
            <a:spLocks noGrp="1"/>
          </p:cNvSpPr>
          <p:nvPr>
            <p:ph type="ctrTitle"/>
          </p:nvPr>
        </p:nvSpPr>
        <p:spPr>
          <a:xfrm>
            <a:off x="2692398" y="1792550"/>
            <a:ext cx="6815669" cy="1515533"/>
          </a:xfrm>
        </p:spPr>
        <p:txBody>
          <a:bodyPr/>
          <a:lstStyle/>
          <a:p>
            <a:r>
              <a:rPr lang="en-US" sz="3200" dirty="0">
                <a:latin typeface="Times New Roman" panose="02020603050405020304" pitchFamily="18" charset="0"/>
                <a:cs typeface="Times New Roman" panose="02020603050405020304" pitchFamily="18" charset="0"/>
              </a:rPr>
              <a:t>Process of Classification: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091745-EFA7-C91B-695B-E92485528461}"/>
              </a:ext>
            </a:extLst>
          </p:cNvPr>
          <p:cNvSpPr>
            <a:spLocks noGrp="1"/>
          </p:cNvSpPr>
          <p:nvPr>
            <p:ph type="subTitle"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Classification is a two step process –</a:t>
            </a:r>
          </a:p>
          <a:p>
            <a:pPr marL="457200" indent="-457200">
              <a:buAutoNum type="arabicPeriod"/>
            </a:pPr>
            <a:r>
              <a:rPr lang="en-US" dirty="0">
                <a:latin typeface="Times New Roman" panose="02020603050405020304" pitchFamily="18" charset="0"/>
                <a:cs typeface="Times New Roman" panose="02020603050405020304" pitchFamily="18" charset="0"/>
              </a:rPr>
              <a:t>Training the classifier / Model construction</a:t>
            </a:r>
          </a:p>
          <a:p>
            <a:pPr marL="457200" indent="-457200">
              <a:buAutoNum type="arabicPeriod"/>
            </a:pPr>
            <a:r>
              <a:rPr lang="en-US" dirty="0">
                <a:latin typeface="Times New Roman" panose="02020603050405020304" pitchFamily="18" charset="0"/>
                <a:cs typeface="Times New Roman" panose="02020603050405020304" pitchFamily="18" charset="0"/>
              </a:rPr>
              <a:t>Testing the classifier / Model usage     </a:t>
            </a:r>
            <a:r>
              <a:rPr lang="en-US" dirty="0"/>
              <a:t>                                                                              </a:t>
            </a:r>
            <a:endParaRPr lang="en-IN" dirty="0"/>
          </a:p>
          <a:p>
            <a:endParaRPr lang="en-IN" dirty="0"/>
          </a:p>
        </p:txBody>
      </p:sp>
    </p:spTree>
    <p:extLst>
      <p:ext uri="{BB962C8B-B14F-4D97-AF65-F5344CB8AC3E}">
        <p14:creationId xmlns:p14="http://schemas.microsoft.com/office/powerpoint/2010/main" val="383841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7B72-1175-998D-052C-D17D5E8E5D5F}"/>
              </a:ext>
            </a:extLst>
          </p:cNvPr>
          <p:cNvSpPr>
            <a:spLocks noGrp="1"/>
          </p:cNvSpPr>
          <p:nvPr>
            <p:ph type="title"/>
          </p:nvPr>
        </p:nvSpPr>
        <p:spPr>
          <a:xfrm>
            <a:off x="1095377" y="257176"/>
            <a:ext cx="9601196" cy="1303867"/>
          </a:xfrm>
        </p:spPr>
        <p:txBody>
          <a:bodyPr>
            <a:normAutofit/>
          </a:bodyPr>
          <a:lstStyle/>
          <a:p>
            <a:r>
              <a:rPr lang="en-IN" sz="3200"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FE7B07F2-64E1-349F-9DB5-8F17EE553F9B}"/>
              </a:ext>
            </a:extLst>
          </p:cNvPr>
          <p:cNvSpPr>
            <a:spLocks noGrp="1"/>
          </p:cNvSpPr>
          <p:nvPr>
            <p:ph idx="1"/>
          </p:nvPr>
        </p:nvSpPr>
        <p:spPr>
          <a:xfrm>
            <a:off x="792956" y="1203855"/>
            <a:ext cx="10815638" cy="5254095"/>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This database contains 14 physical attributes based on physical testing of a patient. Blood samples are taken and the patient also conducts a brief exercise test . The goal field refers to presence of heart disease in the patient. In general , to confirm 100% if a patient has heart disease can be quite an invasive process , so if we can create a model that accurately predicts the likelihood of heart disease , we can help avoid expensive and invasive procedures.</a:t>
            </a:r>
          </a:p>
          <a:p>
            <a:pPr marL="0" indent="0">
              <a:buNone/>
            </a:pPr>
            <a:r>
              <a:rPr lang="en-US" sz="1000" dirty="0">
                <a:latin typeface="Times New Roman" panose="02020603050405020304" pitchFamily="18" charset="0"/>
                <a:cs typeface="Times New Roman" panose="02020603050405020304" pitchFamily="18" charset="0"/>
              </a:rPr>
              <a:t>Content:</a:t>
            </a:r>
          </a:p>
          <a:p>
            <a:pPr marL="0" indent="0">
              <a:buNone/>
            </a:pPr>
            <a:r>
              <a:rPr lang="en-US" sz="1000" dirty="0">
                <a:latin typeface="Times New Roman" panose="02020603050405020304" pitchFamily="18" charset="0"/>
                <a:cs typeface="Times New Roman" panose="02020603050405020304" pitchFamily="18" charset="0"/>
              </a:rPr>
              <a:t>Attribute Information-</a:t>
            </a:r>
          </a:p>
          <a:p>
            <a:pPr marL="0" indent="0">
              <a:buNone/>
            </a:pPr>
            <a:r>
              <a:rPr lang="en-US" sz="1000" dirty="0">
                <a:latin typeface="Times New Roman" panose="02020603050405020304" pitchFamily="18" charset="0"/>
                <a:cs typeface="Times New Roman" panose="02020603050405020304" pitchFamily="18" charset="0"/>
              </a:rPr>
              <a:t>-age</a:t>
            </a:r>
          </a:p>
          <a:p>
            <a:pPr marL="0" indent="0">
              <a:buNone/>
            </a:pPr>
            <a:r>
              <a:rPr lang="en-US" sz="1000" dirty="0">
                <a:latin typeface="Times New Roman" panose="02020603050405020304" pitchFamily="18" charset="0"/>
                <a:cs typeface="Times New Roman" panose="02020603050405020304" pitchFamily="18" charset="0"/>
              </a:rPr>
              <a:t>-sex</a:t>
            </a:r>
          </a:p>
          <a:p>
            <a:pPr marL="0" indent="0">
              <a:buNone/>
            </a:pPr>
            <a:r>
              <a:rPr lang="en-US" sz="1000" dirty="0">
                <a:latin typeface="Times New Roman" panose="02020603050405020304" pitchFamily="18" charset="0"/>
                <a:cs typeface="Times New Roman" panose="02020603050405020304" pitchFamily="18" charset="0"/>
              </a:rPr>
              <a:t>-chest pain type(4 values)</a:t>
            </a:r>
          </a:p>
          <a:p>
            <a:pPr marL="0" indent="0">
              <a:buNone/>
            </a:pPr>
            <a:r>
              <a:rPr lang="en-US" sz="1000" dirty="0">
                <a:latin typeface="Times New Roman" panose="02020603050405020304" pitchFamily="18" charset="0"/>
                <a:cs typeface="Times New Roman" panose="02020603050405020304" pitchFamily="18" charset="0"/>
              </a:rPr>
              <a:t>-resting blood pressure</a:t>
            </a:r>
          </a:p>
          <a:p>
            <a:pPr marL="0" indent="0">
              <a:buNone/>
            </a:pPr>
            <a:r>
              <a:rPr lang="en-US" sz="1000" dirty="0">
                <a:latin typeface="Times New Roman" panose="02020603050405020304" pitchFamily="18" charset="0"/>
                <a:cs typeface="Times New Roman" panose="02020603050405020304" pitchFamily="18" charset="0"/>
              </a:rPr>
              <a:t>-serum </a:t>
            </a:r>
            <a:r>
              <a:rPr lang="en-US" sz="1000" dirty="0" err="1">
                <a:latin typeface="Times New Roman" panose="02020603050405020304" pitchFamily="18" charset="0"/>
                <a:cs typeface="Times New Roman" panose="02020603050405020304" pitchFamily="18" charset="0"/>
              </a:rPr>
              <a:t>cholestrol</a:t>
            </a:r>
            <a:r>
              <a:rPr lang="en-US" sz="1000" dirty="0">
                <a:latin typeface="Times New Roman" panose="02020603050405020304" pitchFamily="18" charset="0"/>
                <a:cs typeface="Times New Roman" panose="02020603050405020304" pitchFamily="18" charset="0"/>
              </a:rPr>
              <a:t> in mg/dl</a:t>
            </a:r>
          </a:p>
          <a:p>
            <a:pPr marL="0" indent="0">
              <a:buNone/>
            </a:pPr>
            <a:r>
              <a:rPr lang="en-US" sz="1000" dirty="0">
                <a:latin typeface="Times New Roman" panose="02020603050405020304" pitchFamily="18" charset="0"/>
                <a:cs typeface="Times New Roman" panose="02020603050405020304" pitchFamily="18" charset="0"/>
              </a:rPr>
              <a:t>-fasting blood sugar&gt;120 mg/dl</a:t>
            </a:r>
          </a:p>
          <a:p>
            <a:pPr marL="0" indent="0">
              <a:buNone/>
            </a:pPr>
            <a:r>
              <a:rPr lang="en-US" sz="1000" dirty="0">
                <a:latin typeface="Times New Roman" panose="02020603050405020304" pitchFamily="18" charset="0"/>
                <a:cs typeface="Times New Roman" panose="02020603050405020304" pitchFamily="18" charset="0"/>
              </a:rPr>
              <a:t>-resting electrocardiographic results(values 0,1,2)</a:t>
            </a:r>
          </a:p>
          <a:p>
            <a:pPr marL="0" indent="0">
              <a:buNone/>
            </a:pPr>
            <a:r>
              <a:rPr lang="en-US" sz="1000" dirty="0">
                <a:latin typeface="Times New Roman" panose="02020603050405020304" pitchFamily="18" charset="0"/>
                <a:cs typeface="Times New Roman" panose="02020603050405020304" pitchFamily="18" charset="0"/>
              </a:rPr>
              <a:t>-maximum heart rate achieved</a:t>
            </a:r>
          </a:p>
          <a:p>
            <a:pPr marL="0" indent="0">
              <a:buNone/>
            </a:pPr>
            <a:r>
              <a:rPr lang="en-US" sz="1000" dirty="0">
                <a:latin typeface="Times New Roman" panose="02020603050405020304" pitchFamily="18" charset="0"/>
                <a:cs typeface="Times New Roman" panose="02020603050405020304" pitchFamily="18" charset="0"/>
              </a:rPr>
              <a:t>-exercise induced angina</a:t>
            </a:r>
          </a:p>
          <a:p>
            <a:pPr marL="0" indent="0">
              <a:buNone/>
            </a:pP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oldpeak</a:t>
            </a:r>
            <a:r>
              <a:rPr lang="en-US" sz="1000" dirty="0">
                <a:latin typeface="Times New Roman" panose="02020603050405020304" pitchFamily="18" charset="0"/>
                <a:cs typeface="Times New Roman" panose="02020603050405020304" pitchFamily="18" charset="0"/>
              </a:rPr>
              <a:t> = ST depression induced by exercise </a:t>
            </a:r>
            <a:r>
              <a:rPr lang="en-US" sz="1000" dirty="0" err="1">
                <a:latin typeface="Times New Roman" panose="02020603050405020304" pitchFamily="18" charset="0"/>
                <a:cs typeface="Times New Roman" panose="02020603050405020304" pitchFamily="18" charset="0"/>
              </a:rPr>
              <a:t>realtive</a:t>
            </a:r>
            <a:r>
              <a:rPr lang="en-US" sz="1000" dirty="0">
                <a:latin typeface="Times New Roman" panose="02020603050405020304" pitchFamily="18" charset="0"/>
                <a:cs typeface="Times New Roman" panose="02020603050405020304" pitchFamily="18" charset="0"/>
              </a:rPr>
              <a:t> to rest</a:t>
            </a:r>
          </a:p>
          <a:p>
            <a:pPr marL="0" indent="0">
              <a:buNone/>
            </a:pPr>
            <a:r>
              <a:rPr lang="en-US" sz="1000" dirty="0">
                <a:latin typeface="Times New Roman" panose="02020603050405020304" pitchFamily="18" charset="0"/>
                <a:cs typeface="Times New Roman" panose="02020603050405020304" pitchFamily="18" charset="0"/>
              </a:rPr>
              <a:t>-the slope of the peak exercise ST segment</a:t>
            </a:r>
          </a:p>
          <a:p>
            <a:pPr marL="0" indent="0">
              <a:buNone/>
            </a:pPr>
            <a:r>
              <a:rPr lang="en-US" sz="1000" dirty="0">
                <a:latin typeface="Times New Roman" panose="02020603050405020304" pitchFamily="18" charset="0"/>
                <a:cs typeface="Times New Roman" panose="02020603050405020304" pitchFamily="18" charset="0"/>
              </a:rPr>
              <a:t>-number of major vessels (0-3) colored by </a:t>
            </a:r>
            <a:r>
              <a:rPr lang="en-US" sz="1000" dirty="0" err="1">
                <a:latin typeface="Times New Roman" panose="02020603050405020304" pitchFamily="18" charset="0"/>
                <a:cs typeface="Times New Roman" panose="02020603050405020304" pitchFamily="18" charset="0"/>
              </a:rPr>
              <a:t>flourosopy</a:t>
            </a:r>
            <a:endParaRPr lang="en-US" sz="1000" dirty="0">
              <a:latin typeface="Times New Roman" panose="02020603050405020304" pitchFamily="18" charset="0"/>
              <a:cs typeface="Times New Roman" panose="02020603050405020304" pitchFamily="18" charset="0"/>
            </a:endParaRPr>
          </a:p>
          <a:p>
            <a:pPr marL="0" indent="0">
              <a:buNone/>
            </a:pPr>
            <a:r>
              <a:rPr lang="en-US" sz="1000" dirty="0">
                <a:latin typeface="Times New Roman" panose="02020603050405020304" pitchFamily="18" charset="0"/>
                <a:cs typeface="Times New Roman" panose="02020603050405020304" pitchFamily="18" charset="0"/>
              </a:rPr>
              <a:t>-thal:3=normal ; 6=fixed defect; 7=reversable defect</a:t>
            </a:r>
          </a:p>
          <a:p>
            <a:pPr marL="0" indent="0">
              <a:buNone/>
            </a:pPr>
            <a:r>
              <a:rPr lang="en-US" sz="1000" dirty="0">
                <a:latin typeface="Times New Roman" panose="02020603050405020304" pitchFamily="18" charset="0"/>
                <a:cs typeface="Times New Roman" panose="02020603050405020304" pitchFamily="18" charset="0"/>
              </a:rPr>
              <a:t>-target:0 for no presence of heart disease , 1 for presence of heart disease</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63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4EF7-2FAE-1B50-5CBF-4BFEDF9319F3}"/>
              </a:ext>
            </a:extLst>
          </p:cNvPr>
          <p:cNvSpPr>
            <a:spLocks noGrp="1"/>
          </p:cNvSpPr>
          <p:nvPr>
            <p:ph type="title"/>
          </p:nvPr>
        </p:nvSpPr>
        <p:spPr/>
        <p:txBody>
          <a:bodyPr/>
          <a:lstStyle/>
          <a:p>
            <a:r>
              <a:rPr lang="en-IN" dirty="0"/>
              <a:t>Important Libraries Used:</a:t>
            </a:r>
          </a:p>
        </p:txBody>
      </p:sp>
      <p:sp>
        <p:nvSpPr>
          <p:cNvPr id="3" name="Content Placeholder 2">
            <a:extLst>
              <a:ext uri="{FF2B5EF4-FFF2-40B4-BE49-F238E27FC236}">
                <a16:creationId xmlns:a16="http://schemas.microsoft.com/office/drawing/2014/main" id="{08E84506-E360-81E0-F489-C9C8D85C8C85}"/>
              </a:ext>
            </a:extLst>
          </p:cNvPr>
          <p:cNvSpPr>
            <a:spLocks noGrp="1"/>
          </p:cNvSpPr>
          <p:nvPr>
            <p:ph idx="1"/>
          </p:nvPr>
        </p:nvSpPr>
        <p:spPr>
          <a:xfrm>
            <a:off x="1295400" y="2556932"/>
            <a:ext cx="9855993" cy="3550974"/>
          </a:xfrm>
        </p:spPr>
        <p:txBody>
          <a:bodyPr>
            <a:noAutofit/>
          </a:bodyPr>
          <a:lstStyle/>
          <a:p>
            <a:pPr algn="l">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Pandas</a:t>
            </a:r>
            <a:r>
              <a:rPr lang="en-US" sz="1800" b="0" i="0" dirty="0">
                <a:solidFill>
                  <a:srgbClr val="292929"/>
                </a:solidFill>
                <a:effectLst/>
                <a:latin typeface="Times New Roman" panose="02020603050405020304" pitchFamily="18" charset="0"/>
                <a:cs typeface="Times New Roman" panose="02020603050405020304" pitchFamily="18" charset="0"/>
              </a:rPr>
              <a:t> is an open-source library, specifically developed for data science and analysis. It is built upon the Numpy (to handle numeric data in tabular form) package and has inbuilt data structures to ease up the process of data munging/wrangling, aka data manipulation.</a:t>
            </a:r>
          </a:p>
          <a:p>
            <a:pPr algn="l">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NumPy ,</a:t>
            </a:r>
            <a:r>
              <a:rPr lang="en-US" sz="1800" b="0" i="0" dirty="0">
                <a:solidFill>
                  <a:srgbClr val="292929"/>
                </a:solidFill>
                <a:effectLst/>
                <a:latin typeface="Times New Roman" panose="02020603050405020304" pitchFamily="18" charset="0"/>
                <a:cs typeface="Times New Roman" panose="02020603050405020304" pitchFamily="18" charset="0"/>
              </a:rPr>
              <a:t> which stands for Numerical Python, is a library consisting of multidimensional array objects and a collection of routines for processing those arrays. Using NumPy, mathematical and logical operations on arrays can be performed.</a:t>
            </a:r>
          </a:p>
          <a:p>
            <a:pPr algn="l">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Matplotlib</a:t>
            </a:r>
            <a:r>
              <a:rPr lang="en-US" sz="1800" b="0" i="0" dirty="0">
                <a:solidFill>
                  <a:srgbClr val="292929"/>
                </a:solidFill>
                <a:effectLst/>
                <a:latin typeface="Times New Roman" panose="02020603050405020304" pitchFamily="18" charset="0"/>
                <a:cs typeface="Times New Roman" panose="02020603050405020304" pitchFamily="18" charset="0"/>
              </a:rPr>
              <a:t> is an amazing visualization library in Python for 2D plots of arrays. Matplotlib is a multi-platform data visualization library built on NumPy arrays.</a:t>
            </a:r>
          </a:p>
          <a:p>
            <a:pPr algn="l">
              <a:buFont typeface="Arial" panose="020B0604020202020204" pitchFamily="34" charset="0"/>
              <a:buChar char="•"/>
            </a:pPr>
            <a:r>
              <a:rPr lang="en-US" sz="1800" b="1" i="0" dirty="0">
                <a:solidFill>
                  <a:srgbClr val="292929"/>
                </a:solidFill>
                <a:effectLst/>
                <a:latin typeface="Times New Roman" panose="02020603050405020304" pitchFamily="18" charset="0"/>
                <a:cs typeface="Times New Roman" panose="02020603050405020304" pitchFamily="18" charset="0"/>
              </a:rPr>
              <a:t>Seaborn</a:t>
            </a:r>
            <a:r>
              <a:rPr lang="en-US" sz="1800" dirty="0">
                <a:solidFill>
                  <a:srgbClr val="292929"/>
                </a:solidFill>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is one of an amazing library for visualization of the graphical statistical plotting in Python. Seaborn provides many color palettes and defaults beautiful styles to make the creation of many statistical plots in Python more attractive.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13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F34E-2428-AF3E-6CAE-231CC3BFF86C}"/>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Exploratory Data Analysis:</a:t>
            </a:r>
          </a:p>
        </p:txBody>
      </p:sp>
      <p:pic>
        <p:nvPicPr>
          <p:cNvPr id="1032" name="Picture 8">
            <a:extLst>
              <a:ext uri="{FF2B5EF4-FFF2-40B4-BE49-F238E27FC236}">
                <a16:creationId xmlns:a16="http://schemas.microsoft.com/office/drawing/2014/main" id="{269DB037-73BA-3BFC-BAB4-C9E688F377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6399" y="2557463"/>
            <a:ext cx="5499201"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7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EEE7-2B29-023B-758B-5E5C4393A8B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Train | Test Split and Scaling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E112B8-980B-992E-65BD-A3B3289A1DBF}"/>
              </a:ext>
            </a:extLst>
          </p:cNvPr>
          <p:cNvSpPr>
            <a:spLocks noGrp="1"/>
          </p:cNvSpPr>
          <p:nvPr>
            <p:ph idx="1"/>
          </p:nvPr>
        </p:nvSpPr>
        <p:spPr/>
        <p:txBody>
          <a:bodyPr>
            <a:normAutofit/>
          </a:bodyPr>
          <a:lstStyle/>
          <a:p>
            <a:r>
              <a:rPr lang="en-US" sz="2000" b="0" i="0" dirty="0">
                <a:solidFill>
                  <a:srgbClr val="292929"/>
                </a:solidFill>
                <a:effectLst/>
                <a:latin typeface="Times New Roman" panose="02020603050405020304" pitchFamily="18" charset="0"/>
                <a:cs typeface="Times New Roman" panose="02020603050405020304" pitchFamily="18" charset="0"/>
              </a:rPr>
              <a:t>Using the </a:t>
            </a:r>
            <a:r>
              <a:rPr lang="en-US" sz="2000" b="0" i="0" dirty="0" err="1">
                <a:solidFill>
                  <a:srgbClr val="292929"/>
                </a:solidFill>
                <a:effectLst/>
                <a:latin typeface="Times New Roman" panose="02020603050405020304" pitchFamily="18" charset="0"/>
                <a:cs typeface="Times New Roman" panose="02020603050405020304" pitchFamily="18" charset="0"/>
              </a:rPr>
              <a:t>train_test_split</a:t>
            </a:r>
            <a:r>
              <a:rPr lang="en-US" sz="2000" b="0" i="0" dirty="0">
                <a:solidFill>
                  <a:srgbClr val="292929"/>
                </a:solidFill>
                <a:effectLst/>
                <a:latin typeface="Times New Roman" panose="02020603050405020304" pitchFamily="18" charset="0"/>
                <a:cs typeface="Times New Roman" panose="02020603050405020304" pitchFamily="18" charset="0"/>
              </a:rPr>
              <a:t> function, split the dataset into training and testing sets. The training set will be used to train the ML model, whereas the testing set will be used to check how well our model performs in “unseen data” also known as real-world data.</a:t>
            </a:r>
          </a:p>
          <a:p>
            <a:r>
              <a:rPr lang="en-US" sz="2000" dirty="0">
                <a:latin typeface="Times New Roman" panose="02020603050405020304" pitchFamily="18" charset="0"/>
                <a:cs typeface="Times New Roman" panose="02020603050405020304" pitchFamily="18" charset="0"/>
              </a:rPr>
              <a:t>Performed a train test split on the data , with the test size of 10% and a </a:t>
            </a:r>
            <a:r>
              <a:rPr lang="en-US" sz="2000" dirty="0" err="1">
                <a:latin typeface="Times New Roman" panose="02020603050405020304" pitchFamily="18" charset="0"/>
                <a:cs typeface="Times New Roman" panose="02020603050405020304" pitchFamily="18" charset="0"/>
              </a:rPr>
              <a:t>random_state</a:t>
            </a:r>
            <a:r>
              <a:rPr lang="en-US" sz="2000" dirty="0">
                <a:latin typeface="Times New Roman" panose="02020603050405020304" pitchFamily="18" charset="0"/>
                <a:cs typeface="Times New Roman" panose="02020603050405020304" pitchFamily="18" charset="0"/>
              </a:rPr>
              <a:t> of 101.</a:t>
            </a:r>
          </a:p>
          <a:p>
            <a:r>
              <a:rPr lang="en-US" sz="2000" dirty="0">
                <a:latin typeface="Times New Roman" panose="02020603050405020304" pitchFamily="18" charset="0"/>
                <a:cs typeface="Times New Roman" panose="02020603050405020304" pitchFamily="18" charset="0"/>
              </a:rPr>
              <a:t>Created a </a:t>
            </a:r>
            <a:r>
              <a:rPr lang="en-US" sz="2000" dirty="0" err="1">
                <a:latin typeface="Times New Roman" panose="02020603050405020304" pitchFamily="18" charset="0"/>
                <a:cs typeface="Times New Roman" panose="02020603050405020304" pitchFamily="18" charset="0"/>
              </a:rPr>
              <a:t>StandardScaler</a:t>
            </a:r>
            <a:r>
              <a:rPr lang="en-US" sz="2000" dirty="0">
                <a:latin typeface="Times New Roman" panose="02020603050405020304" pitchFamily="18" charset="0"/>
                <a:cs typeface="Times New Roman" panose="02020603050405020304" pitchFamily="18" charset="0"/>
              </a:rPr>
              <a:t> object and normalizing the x train and test set feature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5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94B2-8049-BA4D-4C2D-01CB50F37728}"/>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Logistic Regression Model</a:t>
            </a:r>
          </a:p>
        </p:txBody>
      </p:sp>
      <p:sp>
        <p:nvSpPr>
          <p:cNvPr id="3" name="Content Placeholder 2">
            <a:extLst>
              <a:ext uri="{FF2B5EF4-FFF2-40B4-BE49-F238E27FC236}">
                <a16:creationId xmlns:a16="http://schemas.microsoft.com/office/drawing/2014/main" id="{405B06D4-346E-ED3A-4D7C-79832A6BC029}"/>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a:t>
            </a:r>
            <a:r>
              <a:rPr lang="en-US" sz="2600" b="1" i="0" dirty="0">
                <a:solidFill>
                  <a:srgbClr val="000000"/>
                </a:solidFill>
                <a:effectLst/>
                <a:latin typeface="Times New Roman" panose="02020603050405020304" pitchFamily="18" charset="0"/>
                <a:cs typeface="Times New Roman" panose="02020603050405020304" pitchFamily="18" charset="0"/>
              </a:rPr>
              <a:t>it gives the probabilistic values which lie between 0 and 1</a:t>
            </a:r>
            <a:r>
              <a:rPr lang="en-US" sz="26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a:t>
            </a:r>
            <a:r>
              <a:rPr lang="en-US" sz="2600" b="1" i="0" dirty="0">
                <a:solidFill>
                  <a:srgbClr val="000000"/>
                </a:solidFill>
                <a:effectLst/>
                <a:latin typeface="Times New Roman" panose="02020603050405020304" pitchFamily="18" charset="0"/>
                <a:cs typeface="Times New Roman" panose="02020603050405020304" pitchFamily="18" charset="0"/>
              </a:rPr>
              <a:t>Logistic regression is used for solving the classification problems</a:t>
            </a:r>
            <a:r>
              <a:rPr lang="en-US" sz="26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Created a Logistic Regression model and using cross-validation to find a well-performing C value for the hyper-parameter search. Here , used </a:t>
            </a:r>
            <a:r>
              <a:rPr lang="en-US" sz="2600" b="0" i="0" dirty="0" err="1">
                <a:solidFill>
                  <a:srgbClr val="000000"/>
                </a:solidFill>
                <a:effectLst/>
                <a:latin typeface="Times New Roman" panose="02020603050405020304" pitchFamily="18" charset="0"/>
                <a:cs typeface="Times New Roman" panose="02020603050405020304" pitchFamily="18" charset="0"/>
              </a:rPr>
              <a:t>LogisticRegressionCV</a:t>
            </a:r>
            <a:r>
              <a:rPr lang="en-US" sz="2600"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4827396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TotalTime>
  <Words>1229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charter</vt:lpstr>
      <vt:lpstr>Garamond</vt:lpstr>
      <vt:lpstr>sohne</vt:lpstr>
      <vt:lpstr>Times New Roman</vt:lpstr>
      <vt:lpstr>Organic</vt:lpstr>
      <vt:lpstr>Project: Predicting Heart Disease with Classification Machine Learning Algorithms </vt:lpstr>
      <vt:lpstr>Goal:</vt:lpstr>
      <vt:lpstr>What is Classification ?</vt:lpstr>
      <vt:lpstr>Process of Classification:</vt:lpstr>
      <vt:lpstr>Dataset:</vt:lpstr>
      <vt:lpstr>Important Libraries Used:</vt:lpstr>
      <vt:lpstr>Exploratory Data Analysis:</vt:lpstr>
      <vt:lpstr>Train | Test Split and Scaling</vt:lpstr>
      <vt:lpstr>Logistic Regression Model</vt:lpstr>
      <vt:lpstr>Model Performance Evaluation</vt:lpstr>
      <vt:lpstr>Confusion Matrix:</vt:lpstr>
      <vt:lpstr>How To Interpret Confusion Matrix:</vt:lpstr>
      <vt:lpstr>Performance Curves:</vt:lpstr>
      <vt:lpstr>Precision Recall Curve:</vt:lpstr>
      <vt:lpstr>ROC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Predicting Heart Disease with Classification Machine Learning Algorithms</dc:title>
  <dc:creator>yuvrajyadav1000@gmail.com</dc:creator>
  <cp:lastModifiedBy>yuvrajyadav1000@gmail.com</cp:lastModifiedBy>
  <cp:revision>4</cp:revision>
  <dcterms:created xsi:type="dcterms:W3CDTF">2022-08-14T11:33:58Z</dcterms:created>
  <dcterms:modified xsi:type="dcterms:W3CDTF">2022-08-14T14:30:42Z</dcterms:modified>
</cp:coreProperties>
</file>