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8" autoAdjust="0"/>
    <p:restoredTop sz="96552" autoAdjust="0"/>
  </p:normalViewPr>
  <p:slideViewPr>
    <p:cSldViewPr>
      <p:cViewPr>
        <p:scale>
          <a:sx n="74" d="100"/>
          <a:sy n="74" d="100"/>
        </p:scale>
        <p:origin x="-9680" y="-384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hechiklab.biu.ac.il/yuvval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hyperlink" Target="mailto:yuval.atzmon@biu.ac.il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jpeg"/><Relationship Id="rId20" Type="http://schemas.openxmlformats.org/officeDocument/2006/relationships/image" Target="../media/image12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16.jpeg"/><Relationship Id="rId32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6.jpeg"/><Relationship Id="rId23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1.jpeg"/><Relationship Id="rId31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5.jpe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616" y="22277641"/>
            <a:ext cx="5251214" cy="4760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8554" y="15383311"/>
            <a:ext cx="6077946" cy="4491122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2325163" y="4968774"/>
            <a:ext cx="9714936" cy="1495347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933909" y="16590428"/>
            <a:ext cx="9721080" cy="1539789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</a:t>
            </a:r>
            <a:r>
              <a:rPr lang="en-US" sz="3800" b="1" dirty="0" smtClean="0"/>
              <a:t>Research</a:t>
            </a:r>
            <a:endParaRPr lang="en-US" sz="3800" b="1" dirty="0" smtClean="0"/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2501985" cy="2421116"/>
            <a:chOff x="850900" y="1424739"/>
            <a:chExt cx="2975505" cy="16338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6343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1800" b="1" dirty="0" smtClean="0"/>
                <a:t>The Leslie and Susan </a:t>
              </a:r>
              <a:r>
                <a:rPr lang="en-US" sz="1800" b="1" dirty="0" err="1" smtClean="0"/>
                <a:t>Gonda</a:t>
              </a:r>
              <a:r>
                <a:rPr lang="en-US" sz="1800" b="1" dirty="0" smtClean="0"/>
                <a:t> Multidisciplinary Brain Research Center</a:t>
              </a:r>
              <a:endParaRPr lang="en-US" sz="18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325164" y="20162144"/>
            <a:ext cx="9714935" cy="69606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7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8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49341" y="19874433"/>
            <a:ext cx="3191456" cy="56139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Caltech256 with 50  </a:t>
            </a:r>
            <a:r>
              <a:rPr lang="en-US" altLang="en-US" sz="3200" dirty="0" smtClean="0">
                <a:latin typeface="+mj-lt"/>
              </a:rPr>
              <a:t>categories. </a:t>
            </a:r>
            <a:endParaRPr lang="en-US" altLang="en-US" sz="3200" dirty="0" smtClean="0">
              <a:latin typeface="+mj-lt"/>
            </a:endParaRPr>
          </a:p>
          <a:p>
            <a:pPr algn="l" rtl="0">
              <a:spcBef>
                <a:spcPts val="750"/>
              </a:spcBef>
            </a:pPr>
            <a:r>
              <a:rPr lang="en-US" altLang="en-US" sz="3200" dirty="0" smtClean="0">
                <a:latin typeface="+mj-lt"/>
              </a:rPr>
              <a:t>Comparing with: </a:t>
            </a:r>
            <a:r>
              <a:rPr lang="en-AU" altLang="en-US" sz="3200" dirty="0" smtClean="0">
                <a:latin typeface="+mj-lt"/>
              </a:rPr>
              <a:t>Euclidean </a:t>
            </a:r>
            <a:r>
              <a:rPr lang="en-AU" altLang="en-US" sz="3200" dirty="0">
                <a:latin typeface="+mj-lt"/>
              </a:rPr>
              <a:t>metric (baseline)</a:t>
            </a:r>
            <a:r>
              <a:rPr lang="ar-SA" altLang="en-US" sz="3200" dirty="0" smtClean="0">
                <a:latin typeface="+mj-lt"/>
              </a:rPr>
              <a:t>‏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HDSL</a:t>
            </a:r>
            <a:r>
              <a:rPr lang="en-AU" sz="3200" baseline="30000" dirty="0" smtClean="0">
                <a:latin typeface="+mj-lt"/>
              </a:rPr>
              <a:t>5</a:t>
            </a:r>
            <a:r>
              <a:rPr lang="en-AU" altLang="en-US" sz="3200" dirty="0" smtClean="0">
                <a:latin typeface="+mj-lt"/>
              </a:rPr>
              <a:t>, LEGO</a:t>
            </a:r>
            <a:r>
              <a:rPr lang="en-AU" sz="3200" baseline="30000" dirty="0" smtClean="0">
                <a:latin typeface="+mj-lt"/>
              </a:rPr>
              <a:t>6</a:t>
            </a:r>
            <a:r>
              <a:rPr lang="en-AU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BoostMetric</a:t>
            </a:r>
            <a:r>
              <a:rPr lang="en-AU" sz="3200" baseline="30000" dirty="0" smtClean="0">
                <a:latin typeface="+mj-lt"/>
              </a:rPr>
              <a:t>7</a:t>
            </a:r>
            <a:r>
              <a:rPr lang="en-AU" altLang="en-US" sz="3200" dirty="0" smtClean="0">
                <a:latin typeface="+mj-lt"/>
              </a:rPr>
              <a:t>,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 </a:t>
            </a:r>
            <a:b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</a:b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5-fold cross-validation.</a:t>
            </a:r>
            <a:endParaRPr lang="en-AU" altLang="en-US" sz="3200" dirty="0"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80091" y="22106681"/>
                <a:ext cx="3202595" cy="25567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 smtClean="0">
                    <a:latin typeface="+mj-lt"/>
                  </a:rPr>
                  <a:t>Frobenius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b="1" dirty="0">
                    <a:latin typeface="+mj-lt"/>
                  </a:rPr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:r>
                  <a:rPr lang="en-US" sz="3200" b="1" dirty="0" smtClean="0">
                    <a:latin typeface="+mj-lt"/>
                  </a:rPr>
                  <a:t>vs. the info. gain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of feature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at sparse COMET.</a:t>
                </a:r>
                <a:endParaRPr lang="en-US" sz="32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80091" y="22106681"/>
                <a:ext cx="3202595" cy="2556727"/>
              </a:xfrm>
              <a:prstGeom prst="rect">
                <a:avLst/>
              </a:prstGeom>
              <a:blipFill rotWithShape="0">
                <a:blip r:embed="rId9"/>
                <a:stretch>
                  <a:fillRect l="-4952" t="-2857" b="-690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The learning </a:t>
                </a:r>
                <a:r>
                  <a:rPr lang="en-US" sz="4400" b="1" dirty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etup</a:t>
                </a:r>
              </a:p>
              <a:p>
                <a:pPr algn="l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We aim to learn a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measure of pairwise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matrix:</a:t>
                </a:r>
              </a:p>
              <a:p>
                <a:pPr algn="l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Given a ranking-based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 we aim to minimize the regularized loss:</a:t>
                </a:r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blipFill rotWithShape="0">
                <a:blip r:embed="rId11"/>
                <a:stretch>
                  <a:fillRect l="-4211" t="-9091" r="-1316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+mj-lt"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blipFill rotWithShape="0">
                <a:blip r:embed="rId12"/>
                <a:stretch>
                  <a:fillRect l="-3216" t="-9091" r="-877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+mj-lt"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3503" t="-7576" r="-955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Sparse COMET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lvl="0" algn="l" rtl="0"/>
            <a:r>
              <a:rPr lang="en-US" sz="3200" dirty="0" smtClean="0">
                <a:latin typeface="+mj-lt"/>
              </a:rPr>
              <a:t>We propose a new form of structured sparsity. 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A small set of features interacts with </a:t>
            </a:r>
            <a:r>
              <a:rPr lang="en-US" sz="3200" i="1" dirty="0" smtClean="0">
                <a:solidFill>
                  <a:prstClr val="black"/>
                </a:solidFill>
                <a:latin typeface="+mj-lt"/>
              </a:rPr>
              <a:t>any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other feature. We also maintain the diagonal of W corresponding to weights of individual features. </a:t>
            </a:r>
            <a:endParaRPr lang="en-US" sz="33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3049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Absolute </a:t>
                </a:r>
                <a:r>
                  <a:rPr lang="en-US" sz="3200" dirty="0">
                    <a:latin typeface="+mj-lt"/>
                  </a:rPr>
                  <a:t>values </a:t>
                </a:r>
                <a:r>
                  <a:rPr lang="en-US" sz="3200" dirty="0" smtClean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that was trained </a:t>
                </a:r>
                <a:r>
                  <a:rPr lang="en-US" sz="3200" dirty="0">
                    <a:latin typeface="+mj-lt"/>
                  </a:rPr>
                  <a:t>on </a:t>
                </a:r>
                <a:r>
                  <a:rPr lang="en-US" sz="3200" dirty="0" smtClean="0">
                    <a:latin typeface="+mj-lt"/>
                  </a:rPr>
                  <a:t>RCV1. The features </a:t>
                </a:r>
                <a:r>
                  <a:rPr lang="en-US" sz="3200" dirty="0">
                    <a:latin typeface="+mj-lt"/>
                  </a:rPr>
                  <a:t>are ordered by their information gain.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3049169"/>
              </a:xfrm>
              <a:prstGeom prst="rect">
                <a:avLst/>
              </a:prstGeom>
              <a:blipFill rotWithShape="0">
                <a:blip r:embed="rId17"/>
                <a:stretch>
                  <a:fillRect l="-4952" t="-2600" b="-56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40053" y="4968775"/>
            <a:ext cx="9714936" cy="1135412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377299" y="5341966"/>
            <a:ext cx="8612485" cy="177104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Complexity and </a:t>
            </a:r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runtime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algn="l" rtl="0"/>
            <a:r>
              <a:rPr lang="en-US" sz="3200" dirty="0" smtClean="0">
                <a:latin typeface="+mj-lt"/>
              </a:rPr>
              <a:t>We compared COMET with approaches that avoid repeated projections to the PD cone.</a:t>
            </a:r>
            <a:endParaRPr lang="en-US" sz="32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391136" y="7026223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391136" y="17017453"/>
            <a:ext cx="8849661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>
                <a:latin typeface="+mj-lt"/>
              </a:rPr>
              <a:t>Experimental evaluation</a:t>
            </a:r>
          </a:p>
          <a:p>
            <a:pPr algn="l" rtl="0"/>
            <a:r>
              <a:rPr lang="en-US" sz="3200" dirty="0" smtClean="0">
                <a:latin typeface="+mj-lt"/>
              </a:rPr>
              <a:t>We evaluated </a:t>
            </a:r>
            <a:r>
              <a:rPr lang="en-US" sz="3200" dirty="0">
                <a:latin typeface="+mj-lt"/>
              </a:rPr>
              <a:t>COMET with three datasets: Object recognition (Caltech256</a:t>
            </a:r>
            <a:r>
              <a:rPr lang="en-US" sz="3200" dirty="0" smtClean="0">
                <a:latin typeface="+mj-lt"/>
              </a:rPr>
              <a:t>, d=1k, 135k </a:t>
            </a:r>
            <a:r>
              <a:rPr lang="en-US" sz="3200" dirty="0">
                <a:latin typeface="+mj-lt"/>
              </a:rPr>
              <a:t>triplets), text classification (RCV1, 4 </a:t>
            </a:r>
            <a:r>
              <a:rPr lang="en-US" sz="3200" dirty="0" smtClean="0">
                <a:latin typeface="+mj-lt"/>
              </a:rPr>
              <a:t>classes, d=5k, 100k </a:t>
            </a:r>
            <a:r>
              <a:rPr lang="en-US" sz="3200" dirty="0">
                <a:latin typeface="+mj-lt"/>
              </a:rPr>
              <a:t>triplets), bio-informatics (</a:t>
            </a:r>
            <a:r>
              <a:rPr lang="en-US" sz="3200" dirty="0" smtClean="0">
                <a:latin typeface="+mj-lt"/>
              </a:rPr>
              <a:t>Protein, d=357, 20k </a:t>
            </a:r>
            <a:r>
              <a:rPr lang="en-US" sz="3200" dirty="0">
                <a:latin typeface="+mj-lt"/>
              </a:rPr>
              <a:t>triplets).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45654" y="5397206"/>
            <a:ext cx="8849661" cy="2448157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>
                <a:latin typeface="+mj-lt"/>
              </a:rPr>
              <a:t>The effect of sparsity on precision and </a:t>
            </a:r>
            <a:r>
              <a:rPr lang="en-US" sz="4400" b="1" dirty="0" smtClean="0">
                <a:latin typeface="+mj-lt"/>
              </a:rPr>
              <a:t>runtime</a:t>
            </a:r>
          </a:p>
          <a:p>
            <a:pPr algn="l" rtl="0"/>
            <a:r>
              <a:rPr lang="en-US" sz="3200" dirty="0">
                <a:latin typeface="+mj-lt"/>
              </a:rPr>
              <a:t>Achieving almost identical precision as dense-COMET, ×4.5 faster, with 0.5% </a:t>
            </a:r>
            <a:r>
              <a:rPr lang="en-US" sz="3200" dirty="0" smtClean="0">
                <a:latin typeface="+mj-lt"/>
              </a:rPr>
              <a:t>density</a:t>
            </a:r>
            <a:endParaRPr lang="en-US" sz="1800" b="1" dirty="0"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757800" y="20570592"/>
            <a:ext cx="8849661" cy="138119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err="1" smtClean="0">
                <a:latin typeface="+mj-lt"/>
              </a:rPr>
              <a:t>sCOMET</a:t>
            </a:r>
            <a:r>
              <a:rPr lang="en-US" sz="4400" b="1" dirty="0" smtClean="0">
                <a:latin typeface="+mj-lt"/>
              </a:rPr>
              <a:t> </a:t>
            </a:r>
            <a:r>
              <a:rPr lang="en-US" sz="4400" b="1" dirty="0" smtClean="0">
                <a:latin typeface="+mj-lt"/>
              </a:rPr>
              <a:t>selects </a:t>
            </a:r>
            <a:r>
              <a:rPr lang="en-US" sz="4400" b="1" dirty="0">
                <a:latin typeface="+mj-lt"/>
              </a:rPr>
              <a:t>i</a:t>
            </a:r>
            <a:r>
              <a:rPr lang="en-US" sz="4400" b="1" dirty="0" smtClean="0">
                <a:latin typeface="+mj-lt"/>
              </a:rPr>
              <a:t>nformative </a:t>
            </a:r>
            <a:r>
              <a:rPr lang="en-US" sz="4400" b="1" dirty="0" smtClean="0">
                <a:latin typeface="+mj-lt"/>
              </a:rPr>
              <a:t>features</a:t>
            </a:r>
          </a:p>
          <a:p>
            <a:pPr lvl="0" algn="l" rtl="0">
              <a:spcBef>
                <a:spcPts val="75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It assigns </a:t>
            </a:r>
            <a:r>
              <a:rPr lang="en-US" sz="3200" dirty="0">
                <a:solidFill>
                  <a:prstClr val="black"/>
                </a:solidFill>
              </a:rPr>
              <a:t>zero weights to </a:t>
            </a:r>
            <a:r>
              <a:rPr lang="en-US" sz="3200" dirty="0" smtClean="0">
                <a:solidFill>
                  <a:prstClr val="black"/>
                </a:solidFill>
              </a:rPr>
              <a:t>less-informative features.</a:t>
            </a:r>
            <a:endParaRPr lang="en-AU" altLang="en-US" sz="3200" dirty="0">
              <a:solidFill>
                <a:prstClr val="black"/>
              </a:solidFill>
            </a:endParaRPr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9" y="1252192"/>
            <a:ext cx="2256945" cy="22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7149104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>
                    <a:latin typeface="+mj-lt"/>
                  </a:rPr>
                  <a:t>We use an overlapping </a:t>
                </a:r>
                <a:r>
                  <a:rPr lang="en-US" sz="3200" dirty="0" smtClean="0"/>
                  <a:t>decomposition</a:t>
                </a:r>
                <a:r>
                  <a:rPr lang="en-US" sz="3200" baseline="30000" dirty="0" smtClean="0"/>
                  <a:t>2,3</a:t>
                </a:r>
                <a:r>
                  <a:rPr lang="en-US" sz="3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 smtClean="0">
                    <a:latin typeface="+mj-lt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>
                    <a:latin typeface="+mj-lt"/>
                  </a:rPr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+mj-lt"/>
                  </a:rPr>
                  <a:t> is a diagonal </a:t>
                </a:r>
                <a:r>
                  <a:rPr lang="en-US" sz="3200" dirty="0" smtClean="0">
                    <a:latin typeface="+mj-lt"/>
                  </a:rPr>
                  <a:t>matrix.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>
                    <a:latin typeface="+mj-lt"/>
                  </a:rPr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>
                    <a:latin typeface="+mj-lt"/>
                  </a:rPr>
                  <a:t> row and column, with an all-zeros </a:t>
                </a:r>
                <a:r>
                  <a:rPr lang="en-US" sz="3200" dirty="0" smtClean="0">
                    <a:latin typeface="+mj-lt"/>
                  </a:rPr>
                  <a:t>diagonal.</a:t>
                </a:r>
                <a:endParaRPr lang="en-US" sz="3200" dirty="0"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latin typeface="+mj-lt"/>
                  </a:rPr>
                  <a:t>A group-sparse norm penalty encourages solutions with fewer features:</a:t>
                </a:r>
              </a:p>
              <a:p>
                <a:pPr algn="l" rtl="0"/>
                <a:endParaRPr lang="en-US" sz="3200" dirty="0">
                  <a:latin typeface="+mj-lt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>
                  <a:latin typeface="+mj-lt"/>
                </a:endParaRPr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At each coordinate step we </a:t>
                </a:r>
                <a:r>
                  <a:rPr lang="en-US" sz="3200" dirty="0" smtClean="0">
                    <a:latin typeface="+mj-lt"/>
                  </a:rPr>
                  <a:t>solve </a:t>
                </a:r>
                <a:r>
                  <a:rPr lang="en-US" sz="3200" dirty="0" smtClean="0">
                    <a:latin typeface="+mj-lt"/>
                  </a:rPr>
                  <a:t>a </a:t>
                </a:r>
                <a:r>
                  <a:rPr lang="en-US" sz="3200" dirty="0">
                    <a:latin typeface="+mj-lt"/>
                  </a:rPr>
                  <a:t>proximal problem </a:t>
                </a:r>
                <a:r>
                  <a:rPr lang="en-US" sz="3200" dirty="0" smtClean="0">
                    <a:latin typeface="+mj-lt"/>
                  </a:rPr>
                  <a:t>to </a:t>
                </a:r>
                <a:r>
                  <a:rPr lang="en-US" sz="3200" dirty="0">
                    <a:latin typeface="+mj-lt"/>
                  </a:rPr>
                  <a:t>encourage exact all-zeros </a:t>
                </a:r>
                <a:r>
                  <a:rPr lang="en-US" sz="3200" dirty="0" smtClean="0"/>
                  <a:t>updates</a:t>
                </a:r>
                <a:r>
                  <a:rPr lang="en-US" sz="3200" baseline="30000" dirty="0" smtClean="0"/>
                  <a:t>4</a:t>
                </a: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This has a closed-form solution. We then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is </a:t>
                </a:r>
                <a:r>
                  <a:rPr lang="en-US" sz="3200" dirty="0">
                    <a:latin typeface="+mj-lt"/>
                  </a:rPr>
                  <a:t>the step size of the proximal update</a:t>
                </a:r>
                <a:r>
                  <a:rPr lang="en-US" sz="3200" dirty="0" smtClean="0">
                    <a:latin typeface="+mj-lt"/>
                  </a:rPr>
                  <a:t>.</a:t>
                </a:r>
              </a:p>
              <a:p>
                <a:pPr algn="l"/>
                <a:endParaRPr lang="en-AU" sz="3200" dirty="0" smtClean="0">
                  <a:latin typeface="+mj-lt"/>
                </a:endParaRPr>
              </a:p>
              <a:p>
                <a:pPr algn="l"/>
                <a:r>
                  <a:rPr lang="en-AU" sz="3200" dirty="0">
                    <a:latin typeface="+mj-lt"/>
                  </a:rPr>
                  <a:t>The proximal </a:t>
                </a:r>
                <a:r>
                  <a:rPr lang="en-AU" sz="3200" dirty="0" smtClean="0">
                    <a:latin typeface="+mj-lt"/>
                  </a:rPr>
                  <a:t>update </a:t>
                </a:r>
                <a:r>
                  <a:rPr lang="en-AU" sz="3200" dirty="0" smtClean="0">
                    <a:latin typeface="+mj-lt"/>
                  </a:rPr>
                  <a:t>sets many </a:t>
                </a:r>
                <a:r>
                  <a:rPr lang="en-AU" sz="3200" dirty="0">
                    <a:latin typeface="+mj-lt"/>
                  </a:rPr>
                  <a:t>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+mj-lt"/>
                  </a:rPr>
                  <a:t> </a:t>
                </a:r>
                <a:r>
                  <a:rPr lang="en-AU" sz="3200" dirty="0" smtClean="0">
                    <a:latin typeface="+mj-lt"/>
                  </a:rPr>
                  <a:t> to be identically </a:t>
                </a:r>
                <a:r>
                  <a:rPr lang="en-AU" sz="3200" dirty="0">
                    <a:latin typeface="+mj-lt"/>
                  </a:rPr>
                  <a:t>zero</a:t>
                </a:r>
                <a:r>
                  <a:rPr lang="en-AU" sz="3200" dirty="0" smtClean="0">
                    <a:latin typeface="+mj-lt"/>
                  </a:rPr>
                  <a:t>. This </a:t>
                </a:r>
                <a:r>
                  <a:rPr lang="en-AU" sz="3200" dirty="0">
                    <a:latin typeface="+mj-lt"/>
                  </a:rPr>
                  <a:t>leads to a sparse update schedule, saving </a:t>
                </a:r>
                <a:r>
                  <a:rPr lang="en-AU" sz="3200" dirty="0" smtClean="0">
                    <a:latin typeface="+mj-lt"/>
                  </a:rPr>
                  <a:t>computation </a:t>
                </a:r>
                <a:r>
                  <a:rPr lang="en-AU" sz="3200" dirty="0">
                    <a:latin typeface="+mj-lt"/>
                  </a:rPr>
                  <a:t>and </a:t>
                </a:r>
                <a:r>
                  <a:rPr lang="en-AU" sz="3200" dirty="0" smtClean="0">
                    <a:latin typeface="+mj-lt"/>
                  </a:rPr>
                  <a:t>reducing </a:t>
                </a:r>
                <a:r>
                  <a:rPr lang="en-AU" sz="3200" dirty="0">
                    <a:latin typeface="+mj-lt"/>
                  </a:rPr>
                  <a:t>the mean cost per step to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is the density level.</a:t>
                </a: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7149104"/>
              </a:xfrm>
              <a:prstGeom prst="rect">
                <a:avLst/>
              </a:prstGeom>
              <a:blipFill rotWithShape="0">
                <a:blip r:embed="rId20"/>
                <a:stretch>
                  <a:fillRect l="-1629" t="-391" r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75202" y="14126127"/>
                <a:ext cx="8614582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3200" b="1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Runtime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,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minutes.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±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denotes the standard deviation. For sparse COMET,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we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selected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values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that illustrate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the performance gain. </a:t>
                </a:r>
                <a:endParaRPr lang="en-AU" altLang="en-US" sz="3200" dirty="0">
                  <a:solidFill>
                    <a:schemeClr val="tx1"/>
                  </a:solidFill>
                  <a:latin typeface="+mj-lt"/>
                  <a:cs typeface="+mn-cs"/>
                </a:endParaRPr>
              </a:p>
            </p:txBody>
          </p:sp>
        </mc:Choice>
        <mc:Fallback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75202" y="14126127"/>
                <a:ext cx="8614582" cy="1571842"/>
              </a:xfrm>
              <a:prstGeom prst="rect">
                <a:avLst/>
              </a:prstGeom>
              <a:blipFill rotWithShape="0">
                <a:blip r:embed="rId21"/>
                <a:stretch>
                  <a:fillRect l="-1768" t="-4651" r="-1556" b="-1162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497465" y="20040914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3"/>
          <a:srcRect t="6757" r="50227"/>
          <a:stretch/>
        </p:blipFill>
        <p:spPr>
          <a:xfrm>
            <a:off x="32768554" y="7921105"/>
            <a:ext cx="8714132" cy="6491953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497465" y="25851097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5616924" y="1815153"/>
            <a:ext cx="2937694" cy="10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2898616" y="14199892"/>
            <a:ext cx="8584070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Precision </a:t>
            </a:r>
            <a:r>
              <a:rPr lang="en-US" altLang="en-US" sz="3200" b="1" dirty="0">
                <a:latin typeface="+mj-lt"/>
              </a:rPr>
              <a:t>at 1, 3 and 5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mean training </a:t>
            </a:r>
            <a:r>
              <a:rPr lang="en-US" altLang="en-US" sz="3200" b="1" dirty="0" smtClean="0">
                <a:latin typeface="+mj-lt"/>
              </a:rPr>
              <a:t>time</a:t>
            </a:r>
            <a:r>
              <a:rPr lang="en-US" altLang="en-US" sz="3200" dirty="0" smtClean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of </a:t>
            </a:r>
            <a:r>
              <a:rPr lang="en-US" altLang="en-US" sz="3200" dirty="0" smtClean="0">
                <a:latin typeface="+mj-lt"/>
              </a:rPr>
              <a:t>COMET;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RCV1 </a:t>
            </a:r>
            <a:r>
              <a:rPr lang="en-US" altLang="en-US" sz="3200" dirty="0">
                <a:solidFill>
                  <a:prstClr val="black"/>
                </a:solidFill>
                <a:latin typeface="+mj-lt"/>
                <a:cs typeface="+mn-cs"/>
              </a:rPr>
              <a:t>dataset with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5k features.</a:t>
            </a:r>
            <a:endParaRPr lang="en-AU" altLang="en-US" sz="3200" i="1" dirty="0">
              <a:latin typeface="+mj-lt"/>
            </a:endParaRP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856156" y="15383311"/>
            <a:ext cx="2760363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Mean </a:t>
            </a:r>
            <a:r>
              <a:rPr lang="en-US" altLang="en-US" sz="3200" b="1" dirty="0">
                <a:latin typeface="+mj-lt"/>
              </a:rPr>
              <a:t>training time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learned matrix </a:t>
            </a:r>
            <a:r>
              <a:rPr lang="en-US" altLang="en-US" sz="3200" b="1" dirty="0" smtClean="0">
                <a:latin typeface="+mj-lt"/>
              </a:rPr>
              <a:t>density</a:t>
            </a:r>
            <a:r>
              <a:rPr lang="en-US" altLang="en-US" sz="3200" dirty="0" smtClean="0">
                <a:latin typeface="+mj-lt"/>
              </a:rPr>
              <a:t>; </a:t>
            </a:r>
            <a:r>
              <a:rPr lang="en-US" altLang="en-US" sz="3200" dirty="0">
                <a:latin typeface="+mj-lt"/>
              </a:rPr>
              <a:t>RCV1 dataset with </a:t>
            </a:r>
            <a:r>
              <a:rPr lang="en-US" altLang="en-US" sz="3200" dirty="0" smtClean="0">
                <a:latin typeface="+mj-lt"/>
              </a:rPr>
              <a:t>5k features.</a:t>
            </a:r>
            <a:endParaRPr lang="en-AU" altLang="en-US" sz="32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= dimension,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= # of triplets,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= data density,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row density,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= # of SGD projections.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  <a:blipFill rotWithShape="0">
                <a:blip r:embed="rId26"/>
                <a:stretch>
                  <a:fillRect t="-6145" b="-17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 Box 115"/>
          <p:cNvSpPr txBox="1">
            <a:spLocks noChangeArrowheads="1"/>
          </p:cNvSpPr>
          <p:nvPr/>
        </p:nvSpPr>
        <p:spPr bwMode="auto">
          <a:xfrm>
            <a:off x="32900129" y="27278037"/>
            <a:ext cx="8584070" cy="3541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300" baseline="30000" dirty="0">
                <a:latin typeface="+mj-lt"/>
              </a:rPr>
              <a:t>1</a:t>
            </a:r>
            <a:r>
              <a:rPr lang="en-US" sz="2300" dirty="0">
                <a:latin typeface="+mj-lt"/>
              </a:rPr>
              <a:t>Boyd et al. </a:t>
            </a:r>
            <a:r>
              <a:rPr lang="en-US" sz="2300" i="1" dirty="0">
                <a:latin typeface="+mj-lt"/>
              </a:rPr>
              <a:t>Convex optimization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2004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2</a:t>
            </a:r>
            <a:r>
              <a:rPr lang="en-US" sz="2300" dirty="0" smtClean="0">
                <a:latin typeface="+mj-lt"/>
              </a:rPr>
              <a:t>Jacob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Group lasso with overlap and graph lasso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3</a:t>
            </a:r>
            <a:r>
              <a:rPr lang="en-US" sz="2300" dirty="0" smtClean="0">
                <a:latin typeface="+mj-lt"/>
              </a:rPr>
              <a:t>Obozinski </a:t>
            </a:r>
            <a:r>
              <a:rPr lang="en-US" sz="2300" dirty="0">
                <a:latin typeface="+mj-lt"/>
              </a:rPr>
              <a:t>et al.</a:t>
            </a:r>
            <a:r>
              <a:rPr lang="en-US" sz="2300" i="1" dirty="0">
                <a:latin typeface="+mj-lt"/>
              </a:rPr>
              <a:t> Group lasso with overlaps: the latent group lasso approach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2011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4</a:t>
            </a:r>
            <a:r>
              <a:rPr lang="en-US" sz="2300" dirty="0" smtClean="0">
                <a:latin typeface="+mj-lt"/>
              </a:rPr>
              <a:t>Bach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Optimization with sparsity-inducing penalties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2012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5</a:t>
            </a:r>
            <a:r>
              <a:rPr lang="en-US" sz="2300" dirty="0" smtClean="0">
                <a:latin typeface="+mj-lt"/>
              </a:rPr>
              <a:t>Liu </a:t>
            </a:r>
            <a:r>
              <a:rPr lang="en-US" sz="2300" dirty="0">
                <a:latin typeface="+mj-lt"/>
              </a:rPr>
              <a:t>et al, </a:t>
            </a:r>
            <a:r>
              <a:rPr lang="en-US" sz="2300" i="1" dirty="0">
                <a:latin typeface="+mj-lt"/>
              </a:rPr>
              <a:t>Similarity learning for high-dimensional sparse data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2015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6</a:t>
            </a:r>
            <a:r>
              <a:rPr lang="en-US" sz="2300" dirty="0" smtClean="0">
                <a:latin typeface="+mj-lt"/>
              </a:rPr>
              <a:t>Jain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Online metric learning and fast similarity search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 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7</a:t>
            </a:r>
            <a:r>
              <a:rPr lang="en-US" sz="2300" dirty="0" smtClean="0">
                <a:latin typeface="+mj-lt"/>
              </a:rPr>
              <a:t>Shen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Positive semidefinite metric learning with boosting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  <a:endParaRPr lang="en-AU" altLang="en-US" sz="2300" i="1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964149" y="8552608"/>
            <a:ext cx="5383471" cy="5112568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080419" y="17326364"/>
            <a:ext cx="9714935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CO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ordinate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MET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ric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608021" y="26715193"/>
                <a:ext cx="8391933" cy="404859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To avoid costly projections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sz="3200" dirty="0" smtClean="0"/>
                  <a:t>, we use the PD condition of the </a:t>
                </a:r>
                <a:r>
                  <a:rPr lang="en-AU" sz="3200" dirty="0" err="1"/>
                  <a:t>Schur</a:t>
                </a:r>
                <a:r>
                  <a:rPr lang="en-AU" sz="3200" dirty="0"/>
                  <a:t> complement</a:t>
                </a:r>
                <a:r>
                  <a:rPr lang="en-AU" sz="3200" baseline="30000" dirty="0"/>
                  <a:t>1</a:t>
                </a:r>
                <a:r>
                  <a:rPr lang="en-AU" sz="3200" dirty="0"/>
                  <a:t> to bound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32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AU" sz="3200" dirty="0"/>
                  <a:t> is computed in closed form, costing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. </a:t>
                </a:r>
                <a:endParaRPr lang="en-US" sz="32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also efficiently maintain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. It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provides an explicit learned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continuously during learning.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21" y="26715193"/>
                <a:ext cx="8391933" cy="4048595"/>
              </a:xfrm>
              <a:prstGeom prst="rect">
                <a:avLst/>
              </a:prstGeom>
              <a:blipFill rotWithShape="0">
                <a:blip r:embed="rId29"/>
                <a:stretch>
                  <a:fillRect l="-1672" t="-1504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3755" y="19471155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At each block-coordinate step, one row-column pair is updated, </a:t>
                </a:r>
                <a:br>
                  <a:rPr lang="en-AU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AU" sz="3200" dirty="0" smtClean="0"/>
                  <a:t>(showing row indices).</a:t>
                </a:r>
                <a:endParaRPr lang="en-US" sz="3200" dirty="0"/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  <a:blipFill rotWithShape="0">
                <a:blip r:embed="rId31"/>
                <a:stretch>
                  <a:fillRect l="-2857" t="-1975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58604" y="23696828"/>
            <a:ext cx="6610690" cy="2609984"/>
          </a:xfrm>
          <a:prstGeom prst="rect">
            <a:avLst/>
          </a:prstGeom>
        </p:spPr>
      </p:pic>
      <p:sp>
        <p:nvSpPr>
          <p:cNvPr id="84" name="Text Box 102"/>
          <p:cNvSpPr txBox="1">
            <a:spLocks noChangeArrowheads="1"/>
          </p:cNvSpPr>
          <p:nvPr/>
        </p:nvSpPr>
        <p:spPr bwMode="auto">
          <a:xfrm>
            <a:off x="2546273" y="2347483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>
            <a:off x="6556533" y="2347483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3" name="Oval 2"/>
          <p:cNvSpPr/>
          <p:nvPr/>
        </p:nvSpPr>
        <p:spPr>
          <a:xfrm>
            <a:off x="16543090" y="20810537"/>
            <a:ext cx="2232248" cy="165618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2391136" y="9449005"/>
            <a:ext cx="8598648" cy="4520772"/>
          </a:xfrm>
          <a:prstGeom prst="rect">
            <a:avLst/>
          </a:prstGeom>
        </p:spPr>
      </p:pic>
      <p:sp>
        <p:nvSpPr>
          <p:cNvPr id="56" name="Text Box 115"/>
          <p:cNvSpPr txBox="1">
            <a:spLocks noChangeArrowheads="1"/>
          </p:cNvSpPr>
          <p:nvPr/>
        </p:nvSpPr>
        <p:spPr bwMode="auto">
          <a:xfrm>
            <a:off x="28049341" y="25707081"/>
            <a:ext cx="3191456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</a:t>
            </a:r>
            <a:r>
              <a:rPr lang="en-US" altLang="en-US" sz="3200" dirty="0" smtClean="0">
                <a:latin typeface="+mj-lt"/>
              </a:rPr>
              <a:t>Reuters CV1.</a:t>
            </a:r>
            <a:endParaRPr lang="en-AU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17740</TotalTime>
  <Words>438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1236</cp:revision>
  <dcterms:created xsi:type="dcterms:W3CDTF">2012-06-10T07:14:49Z</dcterms:created>
  <dcterms:modified xsi:type="dcterms:W3CDTF">2015-12-03T23:56:41Z</dcterms:modified>
</cp:coreProperties>
</file>