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205400" cy="32404050"/>
  <p:notesSz cx="6858000" cy="9144000"/>
  <p:defaultTextStyle>
    <a:defPPr>
      <a:defRPr lang="he-IL"/>
    </a:defPPr>
    <a:lvl1pPr marL="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963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1926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7890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38536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98168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5780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1743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77071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6">
          <p15:clr>
            <a:srgbClr val="A4A3A4"/>
          </p15:clr>
        </p15:guide>
        <p15:guide id="2" pos="136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l Chechik" initials="G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4380"/>
    <p:restoredTop sz="96552" autoAdjust="0"/>
  </p:normalViewPr>
  <p:slideViewPr>
    <p:cSldViewPr>
      <p:cViewPr>
        <p:scale>
          <a:sx n="39" d="100"/>
          <a:sy n="39" d="100"/>
        </p:scale>
        <p:origin x="-2008" y="-4628"/>
      </p:cViewPr>
      <p:guideLst>
        <p:guide orient="horz" pos="10206"/>
        <p:guide pos="13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98A3463-10AA-40C1-AF51-9D4D3C36B945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A4298CF-6935-4765-8457-BD64E332281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44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994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9879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19818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5975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9969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39636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79574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19513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298CF-6935-4765-8457-BD64E3322811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11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13" y="10066263"/>
            <a:ext cx="36724591" cy="6945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7" y="18362300"/>
            <a:ext cx="30243779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8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980127" y="7785977"/>
            <a:ext cx="43745468" cy="165913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21220" y="7785977"/>
            <a:ext cx="130538818" cy="165913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0822608"/>
            <a:ext cx="36724591" cy="6435805"/>
          </a:xfrm>
        </p:spPr>
        <p:txBody>
          <a:bodyPr anchor="t"/>
          <a:lstStyle>
            <a:lvl1pPr algn="r">
              <a:defRPr sz="189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3734225"/>
            <a:ext cx="36724591" cy="7088383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59633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9267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890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85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21221" y="45373177"/>
            <a:ext cx="87138393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79704" y="45373177"/>
            <a:ext cx="87145892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3" y="7253411"/>
            <a:ext cx="19089889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3" y="10276289"/>
            <a:ext cx="19089889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7253411"/>
            <a:ext cx="19097388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0276289"/>
            <a:ext cx="19097388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290163"/>
            <a:ext cx="14214278" cy="5490686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9" y="1290166"/>
            <a:ext cx="24153019" cy="27655958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6780854"/>
            <a:ext cx="14214278" cy="22165273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22682837"/>
            <a:ext cx="25923240" cy="2677838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2895363"/>
            <a:ext cx="25923240" cy="19442430"/>
          </a:xfrm>
        </p:spPr>
        <p:txBody>
          <a:bodyPr/>
          <a:lstStyle>
            <a:lvl1pPr marL="0" indent="0">
              <a:buNone/>
              <a:defRPr sz="15100"/>
            </a:lvl1pPr>
            <a:lvl2pPr marL="2159633" indent="0">
              <a:buNone/>
              <a:defRPr sz="13200"/>
            </a:lvl2pPr>
            <a:lvl3pPr marL="4319267" indent="0">
              <a:buNone/>
              <a:defRPr sz="11300"/>
            </a:lvl3pPr>
            <a:lvl4pPr marL="6478900" indent="0">
              <a:buNone/>
              <a:defRPr sz="9300"/>
            </a:lvl4pPr>
            <a:lvl5pPr marL="8638536" indent="0">
              <a:buNone/>
              <a:defRPr sz="9300"/>
            </a:lvl5pPr>
            <a:lvl6pPr marL="10798168" indent="0">
              <a:buNone/>
              <a:defRPr sz="9300"/>
            </a:lvl6pPr>
            <a:lvl7pPr marL="12957803" indent="0">
              <a:buNone/>
              <a:defRPr sz="9300"/>
            </a:lvl7pPr>
            <a:lvl8pPr marL="15117437" indent="0">
              <a:buNone/>
              <a:defRPr sz="9300"/>
            </a:lvl8pPr>
            <a:lvl9pPr marL="17277071" indent="0">
              <a:buNone/>
              <a:defRPr sz="9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25360673"/>
            <a:ext cx="25923240" cy="3802972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  <a:prstGeom prst="rect">
            <a:avLst/>
          </a:prstGeom>
        </p:spPr>
        <p:txBody>
          <a:bodyPr vert="horz" lIns="431926" tIns="215963" rIns="431926" bIns="215963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7560951"/>
            <a:ext cx="38884860" cy="21385175"/>
          </a:xfrm>
          <a:prstGeom prst="rect">
            <a:avLst/>
          </a:prstGeom>
        </p:spPr>
        <p:txBody>
          <a:bodyPr vert="horz" lIns="431926" tIns="215963" rIns="431926" bIns="215963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7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9" y="30033758"/>
            <a:ext cx="13681710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3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267" rtl="1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725" indent="-1619725" algn="r" defTabSz="4319267" rtl="1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405" indent="-1349772" algn="r" defTabSz="4319267" rtl="1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90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8719" indent="-1079817" algn="r" defTabSz="4319267" rtl="1" eaLnBrk="1" latinLnBrk="0" hangingPunct="1">
        <a:spcBef>
          <a:spcPct val="20000"/>
        </a:spcBef>
        <a:buFont typeface="Arial" pitchFamily="34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718353" indent="-1079817" algn="r" defTabSz="4319267" rtl="1" eaLnBrk="1" latinLnBrk="0" hangingPunct="1">
        <a:spcBef>
          <a:spcPct val="20000"/>
        </a:spcBef>
        <a:buFont typeface="Arial" pitchFamily="34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8779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7619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7253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6887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63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26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890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8536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8168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780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743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7071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tiff"/><Relationship Id="rId18" Type="http://schemas.openxmlformats.org/officeDocument/2006/relationships/image" Target="../media/image13.jpeg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7" Type="http://schemas.microsoft.com/office/2007/relationships/hdphoto" Target="../media/hdphoto1.wdp"/><Relationship Id="rId12" Type="http://schemas.openxmlformats.org/officeDocument/2006/relationships/image" Target="../media/image7.tiff"/><Relationship Id="rId17" Type="http://schemas.openxmlformats.org/officeDocument/2006/relationships/image" Target="../media/image12.gif"/><Relationship Id="rId25" Type="http://schemas.openxmlformats.org/officeDocument/2006/relationships/image" Target="../media/image20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hyperlink" Target="http://chechiklab.biu.ac.il/yuvval" TargetMode="External"/><Relationship Id="rId24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23" Type="http://schemas.openxmlformats.org/officeDocument/2006/relationships/image" Target="../media/image18.png"/><Relationship Id="rId10" Type="http://schemas.openxmlformats.org/officeDocument/2006/relationships/hyperlink" Target="mailto:yuval.atzmon@biu.ac.il" TargetMode="External"/><Relationship Id="rId19" Type="http://schemas.openxmlformats.org/officeDocument/2006/relationships/image" Target="../media/image14.emf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9.pn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Rounded Rectangle 128"/>
              <p:cNvSpPr/>
              <p:nvPr/>
            </p:nvSpPr>
            <p:spPr>
              <a:xfrm>
                <a:off x="1080420" y="23762865"/>
                <a:ext cx="9721080" cy="819317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marL="607499" lvl="0" indent="-607499" algn="ctr" rtl="0"/>
                <a:r>
                  <a:rPr lang="en-US" sz="4400" b="1" dirty="0" smtClean="0">
                    <a:solidFill>
                      <a:schemeClr val="tx1"/>
                    </a:solidFill>
                  </a:rPr>
                  <a:t>The Learning Setup</a:t>
                </a:r>
                <a:endParaRPr lang="en-US" sz="4400" b="1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600" dirty="0">
                    <a:solidFill>
                      <a:schemeClr val="tx1"/>
                    </a:solidFill>
                  </a:rPr>
                  <a:t>We assume we have access to triplets of entities where each triplet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1"/>
                        </a:solidFill>
                      </a:rPr>
                      <m:t>𝑡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consists of</a:t>
                </a:r>
              </a:p>
              <a:p>
                <a:pPr algn="l" rtl="0"/>
                <a:r>
                  <a:rPr lang="en-US" sz="3600" dirty="0">
                    <a:solidFill>
                      <a:schemeClr val="tx1"/>
                    </a:solidFill>
                  </a:rPr>
                  <a:t>a “query”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𝑞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, and two instances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solidFill>
                              <a:schemeClr val="tx1"/>
                            </a:solidFill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𝑝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  <m:sup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+</m:t>
                        </m:r>
                      </m:sup>
                    </m:sSubSup>
                    <m:r>
                      <a:rPr lang="en-US" sz="3600" i="1">
                        <a:solidFill>
                          <a:schemeClr val="tx1"/>
                        </a:solidFill>
                      </a:rPr>
                      <m:t>, </m:t>
                    </m:r>
                    <m:sSubSup>
                      <m:sSubSupPr>
                        <m:ctrlPr>
                          <a:rPr lang="en-US" sz="3600" i="1">
                            <a:solidFill>
                              <a:schemeClr val="tx1"/>
                            </a:solidFill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𝑝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  <m:sup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𝑞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is </a:t>
                </a:r>
                <a:r>
                  <a:rPr lang="en-US" sz="4200" dirty="0">
                    <a:solidFill>
                      <a:schemeClr val="tx1"/>
                    </a:solidFill>
                  </a:rPr>
                  <a:t>more similar </a:t>
                </a:r>
                <a:r>
                  <a:rPr lang="en-US" sz="3600" dirty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solidFill>
                              <a:schemeClr val="tx1"/>
                            </a:solidFill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𝑝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  <m:sup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+</m:t>
                        </m:r>
                      </m:sup>
                    </m:sSubSup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600" dirty="0">
                    <a:solidFill>
                      <a:schemeClr val="tx1"/>
                    </a:solidFill>
                  </a:rPr>
                  <a:t>than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solidFill>
                              <a:schemeClr val="tx1"/>
                            </a:solidFill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𝑝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  <m:sup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l" rtl="0"/>
                <a:endParaRPr lang="en-US" sz="3600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600" dirty="0">
                    <a:solidFill>
                      <a:schemeClr val="tx1"/>
                    </a:solidFill>
                  </a:rPr>
                  <a:t>We aim to optimize the following </a:t>
                </a:r>
                <a:r>
                  <a:rPr lang="en-US" sz="3600" dirty="0" smtClean="0">
                    <a:solidFill>
                      <a:schemeClr val="tx1"/>
                    </a:solidFill>
                  </a:rPr>
                  <a:t>objective</a:t>
                </a:r>
                <a:r>
                  <a:rPr lang="en-US" sz="3600" dirty="0">
                    <a:solidFill>
                      <a:schemeClr val="tx1"/>
                    </a:solidFill>
                  </a:rPr>
                  <a:t>: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𝐿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</a:rPr>
                            <m:t>𝑊</m:t>
                          </m:r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1"/>
                                  </a:solidFill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</a:rPr>
                                <m:t>𝑡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</a:rPr>
                                <m:t>∈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</a:rPr>
                                <m:t>𝒯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</a:rPr>
                                        <m:t>1</m:t>
                                      </m:r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3200" i="1" dirty="0" smtClean="0">
                  <a:solidFill>
                    <a:schemeClr val="tx1"/>
                  </a:solidFill>
                </a:endParaRPr>
              </a:p>
              <a:p>
                <a:pPr algn="l" rtl="0"/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func>
                      </m:e>
                    </m:func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300" dirty="0" smtClean="0">
                    <a:solidFill>
                      <a:schemeClr val="tx1"/>
                    </a:solidFill>
                  </a:rPr>
                  <a:t>, with gradient steps inside the PD cone.</a:t>
                </a:r>
                <a:endParaRPr lang="he-IL" sz="3300" dirty="0" smtClean="0">
                  <a:solidFill>
                    <a:schemeClr val="tx1"/>
                  </a:solidFill>
                </a:endParaRPr>
              </a:p>
              <a:p>
                <a:pPr marL="607499" lvl="0" indent="-607499" algn="ctr" rtl="0"/>
                <a:endParaRPr lang="en-US" sz="48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9" name="Rounded 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23762865"/>
                <a:ext cx="9721080" cy="8193178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7" name="Rounded Rectangle 916"/>
          <p:cNvSpPr/>
          <p:nvPr/>
        </p:nvSpPr>
        <p:spPr>
          <a:xfrm>
            <a:off x="21602700" y="4968777"/>
            <a:ext cx="9361040" cy="1929814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algn="ctr" rtl="0"/>
            <a:r>
              <a:rPr lang="en-US" sz="4400" b="1" smtClean="0">
                <a:solidFill>
                  <a:schemeClr val="tx1"/>
                </a:solidFill>
              </a:rPr>
              <a:t>Sparse COMET</a:t>
            </a:r>
            <a:endParaRPr lang="en-US" sz="4400" b="1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52242" y="-37567"/>
            <a:ext cx="34700925" cy="3078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 anchor="ctr">
            <a:spAutoFit/>
          </a:bodyPr>
          <a:lstStyle/>
          <a:p>
            <a:pPr algn="ctr" rtl="0"/>
            <a:r>
              <a:rPr lang="en-US" b="1" dirty="0" smtClean="0"/>
              <a:t>Learning</a:t>
            </a:r>
            <a:r>
              <a:rPr lang="en-US" sz="11000" b="1" dirty="0" smtClean="0"/>
              <a:t> Sparse Metrics</a:t>
            </a:r>
            <a:endParaRPr lang="en-US" sz="11000" b="1" dirty="0" smtClean="0"/>
          </a:p>
          <a:p>
            <a:pPr algn="ctr" rtl="0"/>
            <a:r>
              <a:rPr lang="en-US" b="1" dirty="0" smtClean="0"/>
              <a:t>One Feature at a Time - COMET</a:t>
            </a:r>
            <a:endParaRPr lang="en-US" b="1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54618" y="3024261"/>
            <a:ext cx="26096173" cy="144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>
            <a:spAutoFit/>
          </a:bodyPr>
          <a:lstStyle/>
          <a:p>
            <a:pPr algn="ctr"/>
            <a:r>
              <a:rPr lang="en-US" sz="5100" dirty="0" smtClean="0">
                <a:latin typeface="Arial" pitchFamily="34" charset="0"/>
                <a:cs typeface="+mj-cs"/>
              </a:rPr>
              <a:t>Yuval </a:t>
            </a:r>
            <a:r>
              <a:rPr lang="en-US" sz="5100" dirty="0" err="1" smtClean="0">
                <a:latin typeface="Arial" pitchFamily="34" charset="0"/>
                <a:cs typeface="+mj-cs"/>
              </a:rPr>
              <a:t>Atzmon</a:t>
            </a:r>
            <a:r>
              <a:rPr lang="en-US" sz="5400" baseline="30000" dirty="0"/>
              <a:t> 1</a:t>
            </a:r>
            <a:r>
              <a:rPr lang="en-US" sz="5100" dirty="0" smtClean="0">
                <a:latin typeface="Arial" pitchFamily="34" charset="0"/>
                <a:cs typeface="+mj-cs"/>
              </a:rPr>
              <a:t>, Uri </a:t>
            </a:r>
            <a:r>
              <a:rPr lang="en-US" sz="5100" dirty="0" err="1" smtClean="0">
                <a:latin typeface="Arial" pitchFamily="34" charset="0"/>
                <a:cs typeface="+mj-cs"/>
              </a:rPr>
              <a:t>Shalit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2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Gal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Chechik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1,3</a:t>
            </a:r>
            <a:endParaRPr lang="en-US" sz="5100" baseline="30000" dirty="0">
              <a:latin typeface="Arial" pitchFamily="34" charset="0"/>
              <a:cs typeface="Arial" pitchFamily="34" charset="0"/>
            </a:endParaRPr>
          </a:p>
          <a:p>
            <a:pPr algn="ctr" rtl="0"/>
            <a:r>
              <a:rPr lang="en-US" sz="4000" baseline="30000" dirty="0"/>
              <a:t>1 </a:t>
            </a:r>
            <a:r>
              <a:rPr lang="en-US" sz="3800" b="1" dirty="0" err="1" smtClean="0"/>
              <a:t>Gonda</a:t>
            </a:r>
            <a:r>
              <a:rPr lang="en-US" sz="3800" b="1" dirty="0" smtClean="0"/>
              <a:t> </a:t>
            </a:r>
            <a:r>
              <a:rPr lang="en-US" sz="3800" b="1" dirty="0"/>
              <a:t>Multidisciplinary Brain Research Center, Bar-</a:t>
            </a:r>
            <a:r>
              <a:rPr lang="en-US" sz="3800" b="1" dirty="0" err="1"/>
              <a:t>Ilan</a:t>
            </a:r>
            <a:r>
              <a:rPr lang="en-US" sz="3800" b="1" dirty="0"/>
              <a:t> University, </a:t>
            </a:r>
            <a:r>
              <a:rPr lang="en-US" sz="4000" baseline="30000" dirty="0" smtClean="0"/>
              <a:t>2 </a:t>
            </a:r>
            <a:r>
              <a:rPr lang="en-US" sz="3800" b="1" dirty="0" smtClean="0"/>
              <a:t>NYU, </a:t>
            </a:r>
            <a:r>
              <a:rPr lang="en-US" sz="4000" baseline="30000" dirty="0" smtClean="0"/>
              <a:t>3 </a:t>
            </a:r>
            <a:r>
              <a:rPr lang="en-US" sz="3800" b="1" dirty="0" smtClean="0"/>
              <a:t>Google CA</a:t>
            </a:r>
            <a:endParaRPr lang="en-US" sz="3800" b="1" dirty="0" smtClean="0"/>
          </a:p>
        </p:txBody>
      </p:sp>
      <p:sp>
        <p:nvSpPr>
          <p:cNvPr id="21" name="Rounded Rectangle 20"/>
          <p:cNvSpPr/>
          <p:nvPr/>
        </p:nvSpPr>
        <p:spPr>
          <a:xfrm>
            <a:off x="21602700" y="24764108"/>
            <a:ext cx="9361040" cy="7135661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Computational Complexity</a:t>
            </a:r>
            <a:endParaRPr lang="en-US" sz="4400" b="1" dirty="0" smtClean="0">
              <a:solidFill>
                <a:schemeClr val="tx1"/>
              </a:solidFill>
            </a:endParaRPr>
          </a:p>
          <a:p>
            <a:pPr algn="l" rtl="0"/>
            <a:endParaRPr lang="en-US" sz="3200" smtClean="0">
              <a:solidFill>
                <a:schemeClr val="tx1"/>
              </a:solidFill>
            </a:endParaRPr>
          </a:p>
          <a:p>
            <a:pPr algn="l" rtl="0"/>
            <a:r>
              <a:rPr lang="en-US" sz="3200" smtClean="0">
                <a:solidFill>
                  <a:schemeClr val="tx1"/>
                </a:solidFill>
              </a:rPr>
              <a:t>We </a:t>
            </a:r>
            <a:r>
              <a:rPr lang="en-US" sz="3200" dirty="0" smtClean="0">
                <a:solidFill>
                  <a:schemeClr val="tx1"/>
                </a:solidFill>
              </a:rPr>
              <a:t>compared COMET with LEGO, HDSL and the Euclidean metric baseline.</a:t>
            </a: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dirty="0" smtClean="0">
              <a:solidFill>
                <a:schemeClr val="tx1"/>
              </a:solidFill>
            </a:endParaRPr>
          </a:p>
          <a:p>
            <a:pPr algn="l" rtl="0"/>
            <a:endParaRPr lang="he-IL" sz="3200" b="1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/>
              <p:cNvSpPr/>
              <p:nvPr/>
            </p:nvSpPr>
            <p:spPr>
              <a:xfrm>
                <a:off x="1080420" y="4968777"/>
                <a:ext cx="9721080" cy="8280920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algn="ctr" rtl="0"/>
                <a:r>
                  <a:rPr lang="en-US" sz="4400" b="1" dirty="0" smtClean="0">
                    <a:solidFill>
                      <a:schemeClr val="tx1"/>
                    </a:solidFill>
                  </a:rPr>
                  <a:t>Introduction</a:t>
                </a:r>
              </a:p>
              <a:p>
                <a:pPr algn="l" rtl="0"/>
                <a:endParaRPr lang="en-US" sz="1050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>
                    <a:solidFill>
                      <a:schemeClr val="tx1"/>
                    </a:solidFill>
                  </a:rPr>
                  <a:t>Metric learning, is a method for learning a measure of pairwise distance among data samples. It can be used for extracting features in a data-driven way, project it into a new feature space and can also be used for ranking samples similar to a query sample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>
                    <a:solidFill>
                      <a:schemeClr val="tx1"/>
                    </a:solidFill>
                  </a:rPr>
                  <a:t>Learning a metric is often cast as solving a convex optimization problem over the cone of positive definite (PD) matrices by optimizing a similarity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measure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</a:rPr>
                      <m:t>𝑠𝑖</m:t>
                    </m:r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𝑚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𝑥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,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𝑦</m:t>
                        </m:r>
                      </m:e>
                    </m:d>
                    <m:r>
                      <a:rPr lang="en-US" sz="3200" i="1">
                        <a:solidFill>
                          <a:schemeClr val="tx1"/>
                        </a:solidFill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</a:rPr>
                      <m:t>𝑊𝑦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| </m:t>
                    </m:r>
                    <m:r>
                      <a:rPr lang="en-US" sz="3200" i="1">
                        <a:solidFill>
                          <a:schemeClr val="tx1"/>
                        </a:solidFill>
                      </a:rPr>
                      <m:t>𝑊</m:t>
                    </m:r>
                    <m:r>
                      <a:rPr lang="en-US" sz="3200" i="1">
                        <a:solidFill>
                          <a:schemeClr val="tx1"/>
                        </a:solidFill>
                      </a:rPr>
                      <m:t>≻</m:t>
                    </m:r>
                    <m:r>
                      <a:rPr lang="en-US" sz="3200" i="1">
                        <a:solidFill>
                          <a:schemeClr val="tx1"/>
                        </a:solidFill>
                      </a:rPr>
                      <m:t>0</m:t>
                    </m:r>
                    <m:r>
                      <a:rPr lang="en-US" sz="3200" i="1">
                        <a:solidFill>
                          <a:schemeClr val="tx1"/>
                        </a:solidFill>
                      </a:rPr>
                      <m:t> 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solidFill>
                          <a:schemeClr val="tx1"/>
                        </a:solidFill>
                      </a:rPr>
                      <m:t>𝑖𝑠</m:t>
                    </m:r>
                    <m:r>
                      <a:rPr lang="en-US" sz="3200" i="1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3200" i="1">
                        <a:solidFill>
                          <a:schemeClr val="tx1"/>
                        </a:solidFill>
                      </a:rPr>
                      <m:t>𝑃𝐷</m:t>
                    </m:r>
                    <m:r>
                      <a:rPr lang="en-US" sz="3200" i="1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.</a:t>
                </a:r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</a:rPr>
                      <m:t>𝑊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is PD, it can be factored as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</a:rPr>
                      <m:t>𝑊</m:t>
                    </m:r>
                    <m:r>
                      <a:rPr lang="en-US" sz="3200" i="1">
                        <a:solidFill>
                          <a:schemeClr val="tx1"/>
                        </a:solidFill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𝐿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</a:rPr>
                      <m:t>𝐿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</a:rPr>
                      <m:t>𝐿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can be used to map any data sample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</a:rPr>
                      <m:t>𝑥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to a new feature space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</a:rPr>
                      <m:t>𝐿𝑥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. </a:t>
                </a:r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4968777"/>
                <a:ext cx="9721080" cy="8280920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/>
          <p:cNvSpPr/>
          <p:nvPr/>
        </p:nvSpPr>
        <p:spPr>
          <a:xfrm>
            <a:off x="11449571" y="4968776"/>
            <a:ext cx="9433050" cy="1520323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r>
              <a:rPr lang="en-US" sz="4400" b="1" smtClean="0">
                <a:solidFill>
                  <a:schemeClr val="tx1"/>
                </a:solidFill>
              </a:rPr>
              <a:t>A row-column coordinate step</a:t>
            </a:r>
            <a:endParaRPr lang="en-US" sz="43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1080420" y="13969777"/>
                <a:ext cx="9715301" cy="9001000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algn="ctr" rtl="0"/>
                <a:r>
                  <a:rPr lang="en-US" sz="4400" b="1" dirty="0" smtClean="0">
                    <a:solidFill>
                      <a:schemeClr val="tx1"/>
                    </a:solidFill>
                  </a:rPr>
                  <a:t>Abstract</a:t>
                </a:r>
              </a:p>
              <a:p>
                <a:pPr algn="ctr" rtl="0"/>
                <a:endParaRPr lang="en-US" sz="1600" b="1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>
                    <a:solidFill>
                      <a:schemeClr val="tx1"/>
                    </a:solidFill>
                  </a:rPr>
                  <a:t>Here we describe </a:t>
                </a:r>
                <a:r>
                  <a:rPr lang="en-US" sz="3200" i="1" dirty="0">
                    <a:solidFill>
                      <a:schemeClr val="tx1"/>
                    </a:solidFill>
                  </a:rPr>
                  <a:t>COMET</a:t>
                </a:r>
                <a:r>
                  <a:rPr lang="en-US" sz="3200" dirty="0">
                    <a:solidFill>
                      <a:schemeClr val="tx1"/>
                    </a:solidFill>
                  </a:rPr>
                  <a:t>, a block-coordinate descent procedure for metric learning, which efficiently keeps the search within the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PD matrices </a:t>
                </a:r>
                <a:r>
                  <a:rPr lang="en-US" sz="3200" dirty="0">
                    <a:solidFill>
                      <a:schemeClr val="tx1"/>
                    </a:solidFill>
                  </a:rPr>
                  <a:t>cone, avoiding both costly projections and unnecessary computation of full gradients. </a:t>
                </a:r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COMET </a:t>
                </a:r>
                <a:r>
                  <a:rPr lang="en-US" sz="3200" dirty="0">
                    <a:solidFill>
                      <a:schemeClr val="tx1"/>
                    </a:solidFill>
                  </a:rPr>
                  <a:t>also continuously maintains the </a:t>
                </a:r>
                <a:r>
                  <a:rPr lang="en-US" sz="3200" dirty="0" err="1">
                    <a:solidFill>
                      <a:schemeClr val="tx1"/>
                    </a:solidFill>
                  </a:rPr>
                  <a:t>Cholesky</a:t>
                </a:r>
                <a:r>
                  <a:rPr lang="en-US" sz="3200" dirty="0">
                    <a:solidFill>
                      <a:schemeClr val="tx1"/>
                    </a:solidFill>
                  </a:rPr>
                  <a:t> root </a:t>
                </a:r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</a:rPr>
                  <a:t>of the matrix, providing feature extraction and embedding of samples in a metric space. </a:t>
                </a:r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We </a:t>
                </a:r>
                <a:r>
                  <a:rPr lang="en-US" sz="3200" dirty="0">
                    <a:solidFill>
                      <a:schemeClr val="tx1"/>
                    </a:solidFill>
                  </a:rPr>
                  <a:t>further develop a structurally sparse variant of COMET, where only a small number of features interacts with other features. Sparse-COMET significantly accelerates both training and inference while improving interpretability.</a:t>
                </a:r>
              </a:p>
              <a:p>
                <a:pPr algn="ctr"/>
                <a:endParaRPr lang="he-IL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13969777"/>
                <a:ext cx="9715301" cy="9001000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Rounded Rectangle 190"/>
          <p:cNvSpPr/>
          <p:nvPr/>
        </p:nvSpPr>
        <p:spPr>
          <a:xfrm>
            <a:off x="31611812" y="4968777"/>
            <a:ext cx="10441159" cy="1051316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marL="539940" indent="-539940" algn="ctr" rtl="0"/>
            <a:r>
              <a:rPr lang="en-US" sz="4400" b="1" dirty="0" smtClean="0">
                <a:solidFill>
                  <a:schemeClr val="tx1"/>
                </a:solidFill>
              </a:rPr>
              <a:t>	</a:t>
            </a:r>
            <a:r>
              <a:rPr lang="en-US" sz="4400" b="1" dirty="0" smtClean="0">
                <a:solidFill>
                  <a:schemeClr val="tx1"/>
                </a:solidFill>
              </a:rPr>
              <a:t>Precision-Density-Runtime</a:t>
            </a:r>
            <a:endParaRPr lang="en-US" sz="4400" b="1" dirty="0">
              <a:solidFill>
                <a:schemeClr val="tx1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085292" y="910858"/>
            <a:ext cx="3307496" cy="3121815"/>
            <a:chOff x="850900" y="638181"/>
            <a:chExt cx="2975505" cy="280846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174" b="100000" l="2000" r="99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095" y="638181"/>
              <a:ext cx="2265743" cy="1823950"/>
            </a:xfrm>
            <a:prstGeom prst="rect">
              <a:avLst/>
            </a:prstGeom>
          </p:spPr>
        </p:pic>
        <p:sp>
          <p:nvSpPr>
            <p:cNvPr id="145" name="TextBox 144"/>
            <p:cNvSpPr txBox="1"/>
            <p:nvPr/>
          </p:nvSpPr>
          <p:spPr>
            <a:xfrm>
              <a:off x="850900" y="2424221"/>
              <a:ext cx="2975505" cy="102242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107988" tIns="53994" rIns="107988" bIns="53994" rtlCol="0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chemeClr val="bg1">
                      <a:lumMod val="50000"/>
                    </a:schemeClr>
                  </a:solidFill>
                </a:rPr>
                <a:t>The Leslie and Susan </a:t>
              </a:r>
              <a:r>
                <a:rPr lang="en-US" sz="2400" b="1" dirty="0" err="1" smtClean="0">
                  <a:solidFill>
                    <a:schemeClr val="bg1">
                      <a:lumMod val="50000"/>
                    </a:schemeClr>
                  </a:solidFill>
                </a:rPr>
                <a:t>Gonda</a:t>
              </a:r>
              <a:r>
                <a:rPr lang="en-US" sz="2400" b="1" dirty="0" smtClean="0">
                  <a:solidFill>
                    <a:schemeClr val="bg1">
                      <a:lumMod val="50000"/>
                    </a:schemeClr>
                  </a:solidFill>
                </a:rPr>
                <a:t> Multidisciplinary Brain Research Center</a:t>
              </a:r>
              <a:endParaRPr lang="en-US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31" name="Rectangle 930"/>
          <p:cNvSpPr/>
          <p:nvPr/>
        </p:nvSpPr>
        <p:spPr>
          <a:xfrm>
            <a:off x="11900380" y="6192913"/>
            <a:ext cx="4710275" cy="3556152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just" rtl="0"/>
            <a:r>
              <a:rPr lang="en-US" sz="3200" dirty="0"/>
              <a:t>COMET operates by updating the learned matrix one column and row at a time, thus updating the terms relating to one feature at each iteration. </a:t>
            </a:r>
            <a:endParaRPr lang="en-US" sz="32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31683821" y="22682745"/>
            <a:ext cx="10441160" cy="564696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Example: </a:t>
            </a:r>
            <a:r>
              <a:rPr lang="en-US" sz="4400" b="1" i="1" dirty="0" smtClean="0">
                <a:solidFill>
                  <a:schemeClr val="tx1"/>
                </a:solidFill>
              </a:rPr>
              <a:t>FEZF2 </a:t>
            </a:r>
            <a:r>
              <a:rPr lang="en-US" sz="4400" b="1" dirty="0" smtClean="0">
                <a:solidFill>
                  <a:schemeClr val="tx1"/>
                </a:solidFill>
              </a:rPr>
              <a:t>(ZNF312)</a:t>
            </a:r>
          </a:p>
        </p:txBody>
      </p:sp>
      <p:pic>
        <p:nvPicPr>
          <p:cNvPr id="937" name="image04.png"/>
          <p:cNvPicPr/>
          <p:nvPr/>
        </p:nvPicPr>
        <p:blipFill>
          <a:blip r:embed="rId8" cstate="print"/>
          <a:srcRect l="11558" t="12764" r="15026" b="17728"/>
          <a:stretch>
            <a:fillRect/>
          </a:stretch>
        </p:blipFill>
        <p:spPr>
          <a:xfrm>
            <a:off x="31827836" y="23906881"/>
            <a:ext cx="7344816" cy="3960440"/>
          </a:xfrm>
          <a:prstGeom prst="rect">
            <a:avLst/>
          </a:prstGeom>
          <a:ln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ounded Rectangle 36"/>
              <p:cNvSpPr/>
              <p:nvPr/>
            </p:nvSpPr>
            <p:spPr>
              <a:xfrm>
                <a:off x="11449571" y="20669200"/>
                <a:ext cx="9433049" cy="2937244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/>
              <a:lstStyle/>
              <a:p>
                <a:pPr algn="ctr" rtl="0"/>
                <a:r>
                  <a:rPr lang="en-US" sz="4000" b="1" dirty="0" smtClean="0">
                    <a:solidFill>
                      <a:schemeClr val="tx1"/>
                    </a:solidFill>
                  </a:rPr>
                  <a:t>Dense COMET</a:t>
                </a:r>
                <a:endParaRPr lang="en-US" sz="4000" b="1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We randomly draw a coordinate for each step, and take a row-column gradient step accordingly. We repeat it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times.</a:t>
                </a:r>
                <a:endParaRPr lang="he-IL" sz="2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Rounded 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9571" y="20669200"/>
                <a:ext cx="9433049" cy="2937244"/>
              </a:xfrm>
              <a:prstGeom prst="round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30963739" y="28299369"/>
            <a:ext cx="11449272" cy="37702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900" dirty="0" smtClean="0"/>
          </a:p>
          <a:p>
            <a:pPr marL="997140" indent="-457200" algn="l" rtl="0">
              <a:buAutoNum type="arabicPeriod"/>
            </a:pPr>
            <a:r>
              <a:rPr lang="en-US" sz="2400" dirty="0" err="1" smtClean="0"/>
              <a:t>Hawrylycz</a:t>
            </a:r>
            <a:r>
              <a:rPr lang="en-US" sz="2400" dirty="0" smtClean="0"/>
              <a:t> et al., An </a:t>
            </a:r>
            <a:r>
              <a:rPr lang="en-US" sz="2400" dirty="0"/>
              <a:t>anatomically comprehensive atlas of the adult human </a:t>
            </a:r>
            <a:r>
              <a:rPr lang="en-US" sz="2400" dirty="0" smtClean="0"/>
              <a:t>brain transcriptome, </a:t>
            </a:r>
            <a:r>
              <a:rPr lang="en-US" sz="2400" i="1" dirty="0" smtClean="0"/>
              <a:t>Nature </a:t>
            </a:r>
            <a:r>
              <a:rPr lang="en-US" sz="2400" dirty="0" smtClean="0"/>
              <a:t>2012</a:t>
            </a:r>
          </a:p>
          <a:p>
            <a:pPr marL="997140" indent="-457200" algn="l" rtl="0">
              <a:buAutoNum type="arabicPeriod"/>
            </a:pPr>
            <a:r>
              <a:rPr lang="en-US" sz="2400" dirty="0" smtClean="0"/>
              <a:t>Kang et al., </a:t>
            </a:r>
            <a:r>
              <a:rPr lang="en-US" sz="2400" dirty="0" err="1" smtClean="0"/>
              <a:t>Spatio</a:t>
            </a:r>
            <a:r>
              <a:rPr lang="en-US" sz="2400" dirty="0" smtClean="0"/>
              <a:t>-temporal </a:t>
            </a:r>
            <a:r>
              <a:rPr lang="en-US" sz="2400" dirty="0"/>
              <a:t>transcriptome of the human </a:t>
            </a:r>
            <a:r>
              <a:rPr lang="en-US" sz="2400" dirty="0" smtClean="0"/>
              <a:t>brain, </a:t>
            </a:r>
            <a:r>
              <a:rPr lang="en-US" sz="2400" i="1" dirty="0" smtClean="0"/>
              <a:t>Nature</a:t>
            </a:r>
            <a:r>
              <a:rPr lang="en-US" sz="2400" dirty="0" smtClean="0"/>
              <a:t> 2011</a:t>
            </a:r>
          </a:p>
          <a:p>
            <a:pPr marL="997140" indent="-457200" algn="l" rtl="0">
              <a:buAutoNum type="arabicPeriod"/>
            </a:pPr>
            <a:r>
              <a:rPr lang="en-US" sz="2400" dirty="0" err="1" smtClean="0"/>
              <a:t>Cahoy</a:t>
            </a:r>
            <a:r>
              <a:rPr lang="en-US" sz="2400" dirty="0" smtClean="0"/>
              <a:t> et al., A </a:t>
            </a:r>
            <a:r>
              <a:rPr lang="en-US" sz="2400" dirty="0"/>
              <a:t>transcriptome database for astrocytes, neurons, and </a:t>
            </a:r>
            <a:r>
              <a:rPr lang="en-US" sz="2400" dirty="0" err="1" smtClean="0"/>
              <a:t>oligodendrocytes</a:t>
            </a:r>
            <a:r>
              <a:rPr lang="en-US" sz="2400" dirty="0" smtClean="0"/>
              <a:t>, </a:t>
            </a:r>
            <a:r>
              <a:rPr lang="en-US" sz="2400" i="1" dirty="0" smtClean="0"/>
              <a:t>J. neuroscience </a:t>
            </a:r>
            <a:r>
              <a:rPr lang="en-US" sz="2400" dirty="0" smtClean="0"/>
              <a:t> 2008.</a:t>
            </a:r>
          </a:p>
          <a:p>
            <a:pPr marL="997140" indent="-457200" algn="l" rtl="0">
              <a:buAutoNum type="arabicPeriod"/>
            </a:pPr>
            <a:r>
              <a:rPr lang="en-US" sz="2400" dirty="0" smtClean="0"/>
              <a:t>Eisenberg et al., Human </a:t>
            </a:r>
            <a:r>
              <a:rPr lang="en-US" sz="2400" dirty="0"/>
              <a:t>housekeeping genes are </a:t>
            </a:r>
            <a:r>
              <a:rPr lang="en-US" sz="2400" dirty="0" smtClean="0"/>
              <a:t>compact, </a:t>
            </a:r>
            <a:r>
              <a:rPr lang="en-US" sz="2400" i="1" dirty="0" smtClean="0"/>
              <a:t>Trends </a:t>
            </a:r>
            <a:r>
              <a:rPr lang="en-US" sz="2400" i="1" dirty="0"/>
              <a:t>in </a:t>
            </a:r>
            <a:r>
              <a:rPr lang="en-US" sz="2400" i="1" dirty="0" smtClean="0"/>
              <a:t>genetics</a:t>
            </a:r>
            <a:r>
              <a:rPr lang="en-US" sz="2400" dirty="0" smtClean="0"/>
              <a:t>. </a:t>
            </a:r>
            <a:r>
              <a:rPr lang="en-US" sz="2400" dirty="0"/>
              <a:t>2003</a:t>
            </a:r>
            <a:endParaRPr lang="en-US" sz="2400" dirty="0" smtClean="0"/>
          </a:p>
          <a:p>
            <a:pPr marL="539940" indent="-539940" algn="l" rtl="0">
              <a:buFont typeface="+mj-lt"/>
              <a:buAutoNum type="arabicPeriod"/>
            </a:pPr>
            <a:endParaRPr lang="en-US" sz="1400" dirty="0" smtClean="0"/>
          </a:p>
          <a:p>
            <a:pPr marL="539940" indent="-539940" algn="l" rtl="0"/>
            <a:r>
              <a:rPr lang="en-US" sz="3600" b="1" dirty="0" smtClean="0"/>
              <a:t>	Contact</a:t>
            </a:r>
            <a:r>
              <a:rPr lang="en-US" sz="3600" dirty="0" smtClean="0"/>
              <a:t>: </a:t>
            </a:r>
            <a:r>
              <a:rPr lang="en-US" sz="3600" dirty="0" smtClean="0">
                <a:hlinkClick r:id="rId10"/>
              </a:rPr>
              <a:t>yuval.atzmon@biu.ac.il</a:t>
            </a:r>
            <a:r>
              <a:rPr lang="en-US" sz="3600" dirty="0" smtClean="0"/>
              <a:t>, </a:t>
            </a:r>
            <a:r>
              <a:rPr lang="en-US" sz="3600" dirty="0" smtClean="0">
                <a:hlinkClick r:id="rId11"/>
              </a:rPr>
              <a:t>http://chechiklab.biu.ac.il/yuvval</a:t>
            </a:r>
            <a:r>
              <a:rPr lang="en-US" sz="3600" dirty="0" smtClean="0"/>
              <a:t> </a:t>
            </a:r>
            <a:endParaRPr lang="he-IL" sz="36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32043861" y="6912993"/>
            <a:ext cx="9208489" cy="4340892"/>
            <a:chOff x="31969868" y="7959285"/>
            <a:chExt cx="9950361" cy="3638562"/>
          </a:xfrm>
        </p:grpSpPr>
        <p:pic>
          <p:nvPicPr>
            <p:cNvPr id="47" name="Picture 46" descr="distCortex-random.png"/>
            <p:cNvPicPr/>
            <p:nvPr/>
          </p:nvPicPr>
          <p:blipFill>
            <a:blip r:embed="rId12" cstate="print"/>
            <a:srcRect l="6323" t="8661"/>
            <a:stretch>
              <a:fillRect/>
            </a:stretch>
          </p:blipFill>
          <p:spPr>
            <a:xfrm>
              <a:off x="31969868" y="7959285"/>
              <a:ext cx="5213220" cy="363856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6148315" y="8882913"/>
              <a:ext cx="5771914" cy="181588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800" dirty="0" smtClean="0"/>
                <a:t>11% of the human genes show distinct expression patterns that agree with the cortex region ontology</a:t>
              </a:r>
              <a:endParaRPr lang="he-IL" sz="2800" b="1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2187875" y="10801424"/>
            <a:ext cx="9096561" cy="4105077"/>
            <a:chOff x="32440318" y="11890515"/>
            <a:chExt cx="10220424" cy="3697754"/>
          </a:xfrm>
        </p:grpSpPr>
        <p:pic>
          <p:nvPicPr>
            <p:cNvPr id="48" name="Picture 47" descr="distCortex-Celltype.png"/>
            <p:cNvPicPr/>
            <p:nvPr/>
          </p:nvPicPr>
          <p:blipFill>
            <a:blip r:embed="rId13" cstate="print"/>
            <a:srcRect l="5796"/>
            <a:stretch>
              <a:fillRect/>
            </a:stretch>
          </p:blipFill>
          <p:spPr>
            <a:xfrm>
              <a:off x="38022727" y="11890515"/>
              <a:ext cx="4638015" cy="3697754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2440318" y="12863462"/>
              <a:ext cx="5218643" cy="181588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800" dirty="0" smtClean="0"/>
                <a:t>Astrocytes and neuronal markers are in stronger agreement with BRO than the average gene. </a:t>
              </a:r>
            </a:p>
          </p:txBody>
        </p:sp>
      </p:grpSp>
      <p:sp>
        <p:nvSpPr>
          <p:cNvPr id="66" name="Rounded Rectangle 65"/>
          <p:cNvSpPr/>
          <p:nvPr/>
        </p:nvSpPr>
        <p:spPr>
          <a:xfrm>
            <a:off x="31683820" y="16202026"/>
            <a:ext cx="10441160" cy="5760639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Sparsity Structure</a:t>
            </a:r>
            <a:endParaRPr lang="en-US" sz="4400" b="1" dirty="0" smtClean="0">
              <a:solidFill>
                <a:schemeClr val="tx1"/>
              </a:solidFill>
            </a:endParaRPr>
          </a:p>
          <a:p>
            <a:pPr algn="l" rtl="0"/>
            <a:r>
              <a:rPr lang="en-US" sz="1800" b="1" dirty="0" smtClean="0">
                <a:solidFill>
                  <a:schemeClr val="tx1"/>
                </a:solidFill>
              </a:rPr>
              <a:t>  </a:t>
            </a:r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7660484" y="17570176"/>
            <a:ext cx="4183913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The percent of BRO-significant genes is stable  when we compute the BRO score for each subject separately</a:t>
            </a:r>
          </a:p>
          <a:p>
            <a:pPr algn="l" rtl="0"/>
            <a:r>
              <a:rPr lang="en-US" sz="2800" dirty="0" smtClean="0"/>
              <a:t>(89%, 90%, 76%, 91%, 83%, 86%).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9316668" y="24122905"/>
            <a:ext cx="2808312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i="1" dirty="0" smtClean="0"/>
              <a:t>FEZF2</a:t>
            </a:r>
            <a:r>
              <a:rPr lang="en-US" sz="2800" dirty="0" smtClean="0"/>
              <a:t> is known to regulate the axon targeting of layer 5 </a:t>
            </a:r>
            <a:r>
              <a:rPr lang="en-US" sz="2800" dirty="0" err="1" smtClean="0"/>
              <a:t>subcortical</a:t>
            </a:r>
            <a:r>
              <a:rPr lang="en-US" sz="2800" dirty="0" smtClean="0"/>
              <a:t> projection neurons.</a:t>
            </a:r>
          </a:p>
          <a:p>
            <a:pPr algn="l" rtl="0"/>
            <a:endParaRPr lang="en-US" sz="2800" dirty="0" smtClean="0"/>
          </a:p>
        </p:txBody>
      </p:sp>
      <p:pic>
        <p:nvPicPr>
          <p:cNvPr id="1028" name="Picture 4" descr="C:\Users\Lior\Downloads\seprateSubjects\joint_figure_dist.png"/>
          <p:cNvPicPr>
            <a:picLocks noChangeAspect="1" noChangeArrowheads="1"/>
          </p:cNvPicPr>
          <p:nvPr/>
        </p:nvPicPr>
        <p:blipFill>
          <a:blip r:embed="rId14" cstate="print"/>
          <a:srcRect l="5796" t="5613" r="5796"/>
          <a:stretch>
            <a:fillRect/>
          </a:stretch>
        </p:blipFill>
        <p:spPr bwMode="auto">
          <a:xfrm>
            <a:off x="32043859" y="17215071"/>
            <a:ext cx="5472609" cy="4387555"/>
          </a:xfrm>
          <a:prstGeom prst="rect">
            <a:avLst/>
          </a:prstGeom>
          <a:noFill/>
        </p:spPr>
      </p:pic>
      <p:pic>
        <p:nvPicPr>
          <p:cNvPr id="1030" name="Picture 6" descr="Preview of your QR Cod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7310" y="1113156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/>
              <p:cNvSpPr/>
              <p:nvPr/>
            </p:nvSpPr>
            <p:spPr>
              <a:xfrm>
                <a:off x="12070732" y="10369377"/>
                <a:ext cx="8334741" cy="7651632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US" sz="3200" dirty="0" smtClean="0"/>
                  <a:t>We employ the PD condition of the </a:t>
                </a:r>
                <a:r>
                  <a:rPr lang="en-US" sz="3200" dirty="0" err="1" smtClean="0"/>
                  <a:t>Schur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complement </a:t>
                </a:r>
                <a:r>
                  <a:rPr lang="en-US" sz="3200" dirty="0" smtClean="0"/>
                  <a:t>to </a:t>
                </a:r>
                <a:r>
                  <a:rPr lang="en-US" sz="3200" dirty="0"/>
                  <a:t>efficiently calculate an exact bound over the step size that guarantees that the model </a:t>
                </a:r>
                <a:r>
                  <a:rPr lang="en-US" sz="3200" dirty="0" smtClean="0"/>
                  <a:t>takes steps inside the </a:t>
                </a:r>
                <a:r>
                  <a:rPr lang="en-US" sz="3200" dirty="0"/>
                  <a:t>PD </a:t>
                </a:r>
                <a:r>
                  <a:rPr lang="en-US" sz="3200" dirty="0" smtClean="0"/>
                  <a:t>cone:</a:t>
                </a:r>
              </a:p>
              <a:p>
                <a:pPr algn="l" rtl="0"/>
                <a:endParaRPr lang="en-US" sz="3200" dirty="0" smtClean="0"/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/>
                          </m:ctrlPr>
                        </m:sSupPr>
                        <m:e>
                          <m:r>
                            <a:rPr lang="en-US" sz="3200" i="1"/>
                            <m:t>𝑊</m:t>
                          </m:r>
                        </m:e>
                        <m:sup>
                          <m:r>
                            <a:rPr lang="en-US" sz="3200" i="1"/>
                            <m:t>𝑛𝑒𝑤</m:t>
                          </m:r>
                        </m:sup>
                      </m:sSup>
                      <m:r>
                        <a:rPr lang="en-US" sz="3200" i="1"/>
                        <m:t>≻</m:t>
                      </m:r>
                      <m:r>
                        <a:rPr lang="en-US" sz="3200" i="1"/>
                        <m:t>0</m:t>
                      </m:r>
                      <m:r>
                        <a:rPr lang="en-US" sz="3200" i="1"/>
                        <m:t> ⟺ </m:t>
                      </m:r>
                      <m:sSup>
                        <m:sSupPr>
                          <m:ctrlPr>
                            <a:rPr lang="en-US" sz="3200" i="1" smtClean="0"/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200" i="1"/>
                            <m:t>∗</m:t>
                          </m:r>
                        </m:sup>
                      </m:sSup>
                      <m:r>
                        <a:rPr lang="en-US" sz="3200" i="1"/>
                        <m:t>−</m:t>
                      </m:r>
                      <m:sSup>
                        <m:sSupPr>
                          <m:ctrlPr>
                            <a:rPr lang="en-US" sz="3200" i="1"/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i="1"/>
                              </m:ctrlPr>
                            </m:sSupPr>
                            <m:e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3200" i="1"/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en-US" sz="3200" i="1"/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3200" i="1"/>
                          </m:ctrlPr>
                        </m:sSupPr>
                        <m:e>
                          <m:r>
                            <a:rPr lang="en-US" sz="3200" i="1"/>
                            <m:t>𝐴</m:t>
                          </m:r>
                        </m:e>
                        <m:sup>
                          <m:r>
                            <a:rPr lang="en-US" sz="3200" i="1"/>
                            <m:t>−</m:t>
                          </m:r>
                          <m:r>
                            <a:rPr lang="en-US" sz="3200" i="1"/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200" i="1"/>
                          </m:ctrlPr>
                        </m:sSup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r>
                            <a:rPr lang="en-US" sz="3200" i="1"/>
                            <m:t>∗</m:t>
                          </m:r>
                        </m:sup>
                      </m:sSup>
                      <m:r>
                        <a:rPr lang="en-US" sz="3200" i="1"/>
                        <m:t>&gt;</m:t>
                      </m:r>
                      <m:r>
                        <a:rPr lang="en-US" sz="3200" i="1"/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3200" dirty="0" smtClean="0"/>
              </a:p>
              <a:p>
                <a:pPr algn="l" rtl="0"/>
                <a:endParaRPr lang="en-US" sz="3200" dirty="0" smtClean="0"/>
              </a:p>
              <a:p>
                <a:pPr algn="l" rtl="0"/>
                <a:r>
                  <a:rPr lang="en-US" sz="3200" dirty="0" smtClean="0"/>
                  <a:t>where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/>
                        </m:ctrlPr>
                      </m:sSupPr>
                      <m:e>
                        <m:r>
                          <a:rPr lang="en-US" sz="3200" i="1"/>
                          <m:t>𝑐</m:t>
                        </m:r>
                      </m:e>
                      <m:sup>
                        <m:r>
                          <a:rPr lang="en-US" sz="3200" i="1"/>
                          <m:t>∗</m:t>
                        </m:r>
                      </m:sup>
                    </m:sSup>
                    <m:r>
                      <a:rPr lang="en-US" sz="3200" i="1"/>
                      <m:t>=</m:t>
                    </m:r>
                    <m:sSubSup>
                      <m:sSubSupPr>
                        <m:ctrlPr>
                          <a:rPr lang="en-US" sz="3200" i="1"/>
                        </m:ctrlPr>
                      </m:sSubSupPr>
                      <m:e>
                        <m:r>
                          <a:rPr lang="en-US" sz="3200" i="1"/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/>
                            </m:ctrlPr>
                          </m:dPr>
                          <m:e>
                            <m:r>
                              <a:rPr lang="en-US" sz="3200" i="1"/>
                              <m:t>1</m:t>
                            </m:r>
                            <m:r>
                              <a:rPr lang="en-US" sz="3200" i="1"/>
                              <m:t>,</m:t>
                            </m:r>
                            <m:r>
                              <a:rPr lang="en-US" sz="3200" i="1"/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/>
                          <m:t>𝑛𝑒𝑤</m:t>
                        </m:r>
                      </m:sup>
                    </m:sSubSup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(</a:t>
                </a:r>
                <a:r>
                  <a:rPr lang="en-US" sz="3200" dirty="0"/>
                  <a:t>a scalar),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/>
                        </m:ctrlPr>
                      </m:sSupPr>
                      <m:e>
                        <m:r>
                          <a:rPr lang="en-US" sz="3200" b="1" i="1"/>
                          <m:t>𝐛</m:t>
                        </m:r>
                      </m:e>
                      <m:sup>
                        <m:r>
                          <a:rPr lang="en-US" sz="3200" i="1"/>
                          <m:t>∗</m:t>
                        </m:r>
                      </m:sup>
                    </m:sSup>
                    <m:r>
                      <a:rPr lang="en-US" sz="3200" i="1"/>
                      <m:t>=</m:t>
                    </m:r>
                    <m:sSubSup>
                      <m:sSubSupPr>
                        <m:ctrlPr>
                          <a:rPr lang="en-US" sz="3200" i="1"/>
                        </m:ctrlPr>
                      </m:sSubSupPr>
                      <m:e>
                        <m:r>
                          <a:rPr lang="en-US" sz="3200" i="1"/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/>
                            </m:ctrlPr>
                          </m:dPr>
                          <m:e>
                            <m:r>
                              <a:rPr lang="en-US" sz="3200" i="1"/>
                              <m:t>2</m:t>
                            </m:r>
                            <m:r>
                              <a:rPr lang="en-US" sz="3200" i="1"/>
                              <m:t>:</m:t>
                            </m:r>
                            <m:r>
                              <a:rPr lang="en-US" sz="3200" i="1"/>
                              <m:t>𝑑</m:t>
                            </m:r>
                            <m:r>
                              <a:rPr lang="en-US" sz="3200" i="1"/>
                              <m:t>,</m:t>
                            </m:r>
                            <m:r>
                              <a:rPr lang="en-US" sz="3200" i="1"/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/>
                          <m:t>𝑛𝑒𝑤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/>
                        </m:ctrlPr>
                      </m:sSupPr>
                      <m:e>
                        <m:r>
                          <a:rPr lang="en-US" sz="3200" i="1"/>
                          <m:t>𝐴</m:t>
                        </m:r>
                      </m:e>
                      <m:sup>
                        <m:r>
                          <a:rPr lang="en-US" sz="3200" i="1"/>
                          <m:t>∗</m:t>
                        </m:r>
                      </m:sup>
                    </m:sSup>
                    <m:r>
                      <a:rPr lang="en-US" sz="3200" i="1"/>
                      <m:t>=</m:t>
                    </m:r>
                    <m:r>
                      <a:rPr lang="en-US" sz="3200" i="1"/>
                      <m:t>𝐴</m:t>
                    </m:r>
                    <m:r>
                      <a:rPr lang="en-US" sz="3200" i="1"/>
                      <m:t>=</m:t>
                    </m:r>
                    <m:sSub>
                      <m:sSubPr>
                        <m:ctrlPr>
                          <a:rPr lang="en-US" sz="3200" i="1"/>
                        </m:ctrlPr>
                      </m:sSubPr>
                      <m:e>
                        <m:r>
                          <a:rPr lang="en-US" sz="3200" i="1"/>
                          <m:t>𝑊</m:t>
                        </m:r>
                      </m:e>
                      <m:sub>
                        <m:r>
                          <a:rPr lang="en-US" sz="3200" i="1"/>
                          <m:t>(</m:t>
                        </m:r>
                        <m:r>
                          <a:rPr lang="en-US" sz="3200" i="1"/>
                          <m:t>2</m:t>
                        </m:r>
                        <m:r>
                          <a:rPr lang="en-US" sz="3200" i="1"/>
                          <m:t>:</m:t>
                        </m:r>
                        <m:r>
                          <a:rPr lang="en-US" sz="3200" i="1"/>
                          <m:t>𝑑</m:t>
                        </m:r>
                        <m:r>
                          <a:rPr lang="en-US" sz="3200" i="1"/>
                          <m:t>,</m:t>
                        </m:r>
                        <m:r>
                          <a:rPr lang="en-US" sz="3200" i="1"/>
                          <m:t>2</m:t>
                        </m:r>
                        <m:r>
                          <a:rPr lang="en-US" sz="3200" i="1"/>
                          <m:t>:</m:t>
                        </m:r>
                        <m:r>
                          <a:rPr lang="en-US" sz="3200" i="1"/>
                          <m:t>𝑑</m:t>
                        </m:r>
                        <m:r>
                          <a:rPr lang="en-US" sz="3200" i="1"/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. </a:t>
                </a:r>
                <a:r>
                  <a:rPr lang="en-US" sz="3200" dirty="0" smtClean="0"/>
                  <a:t> Resulting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an </a:t>
                </a:r>
                <a:r>
                  <a:rPr lang="en-US" sz="3200" dirty="0"/>
                  <a:t>upper limit to the allowable step </a:t>
                </a:r>
                <a:r>
                  <a:rPr lang="en-US" sz="3200" dirty="0" smtClean="0"/>
                  <a:t>size.</a:t>
                </a:r>
              </a:p>
              <a:p>
                <a:pPr algn="l" rtl="0"/>
                <a:endParaRPr lang="en-US" sz="3200" dirty="0"/>
              </a:p>
              <a:p>
                <a:pPr algn="l" rtl="0"/>
                <a:r>
                  <a:rPr lang="en-US" sz="3200" dirty="0" smtClean="0"/>
                  <a:t>We use a </a:t>
                </a:r>
                <a:r>
                  <a:rPr lang="en-US" sz="3200" dirty="0" err="1" smtClean="0"/>
                  <a:t>Cholesky</a:t>
                </a:r>
                <a:r>
                  <a:rPr lang="en-US" sz="3200" dirty="0" smtClean="0"/>
                  <a:t> solver, and following a row-column step we update the </a:t>
                </a:r>
                <a:r>
                  <a:rPr lang="en-US" sz="3200" dirty="0" err="1" smtClean="0"/>
                  <a:t>Cholesky</a:t>
                </a:r>
                <a:r>
                  <a:rPr lang="en-US" sz="3200" dirty="0" smtClean="0"/>
                  <a:t> root of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 smtClean="0"/>
                  <a:t>. Hence we also have a continues embedding of the features into the metric space.</a:t>
                </a:r>
                <a:endParaRPr lang="en-US" sz="3200" dirty="0"/>
              </a:p>
            </p:txBody>
          </p:sp>
        </mc:Choice>
        <mc:Fallback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0732" y="10369377"/>
                <a:ext cx="8334741" cy="7651632"/>
              </a:xfrm>
              <a:prstGeom prst="rect">
                <a:avLst/>
              </a:prstGeom>
              <a:blipFill rotWithShape="0">
                <a:blip r:embed="rId16"/>
                <a:stretch>
                  <a:fillRect l="-1683" t="-956" b="-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 descr="http://www.afbiu.org/image/about-biu/circle-logo-330x330.gif"/>
          <p:cNvPicPr/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1147" y="604675"/>
            <a:ext cx="31432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20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043" y="1190943"/>
            <a:ext cx="4619625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5" name="Rounded Rectangle 64"/>
          <p:cNvSpPr/>
          <p:nvPr/>
        </p:nvSpPr>
        <p:spPr>
          <a:xfrm>
            <a:off x="11482686" y="24122905"/>
            <a:ext cx="9433049" cy="777686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algn="ctr" rtl="0"/>
            <a:r>
              <a:rPr lang="en-US" sz="4000" b="1" dirty="0" smtClean="0">
                <a:solidFill>
                  <a:schemeClr val="tx1"/>
                </a:solidFill>
              </a:rPr>
              <a:t>Sparse COMET</a:t>
            </a:r>
            <a:endParaRPr lang="en-US" sz="4000" b="1" dirty="0" smtClean="0">
              <a:solidFill>
                <a:schemeClr val="tx1"/>
              </a:solidFill>
            </a:endParaRPr>
          </a:p>
          <a:p>
            <a:pPr algn="l" rtl="0"/>
            <a:r>
              <a:rPr lang="en-US" sz="3200" dirty="0" smtClean="0">
                <a:solidFill>
                  <a:schemeClr val="tx1"/>
                </a:solidFill>
              </a:rPr>
              <a:t>We propose a new </a:t>
            </a:r>
            <a:r>
              <a:rPr lang="en-US" sz="3200" dirty="0">
                <a:solidFill>
                  <a:schemeClr val="tx1"/>
                </a:solidFill>
              </a:rPr>
              <a:t>type of structured sparsity, </a:t>
            </a:r>
            <a:r>
              <a:rPr lang="en-US" sz="3200" dirty="0" smtClean="0">
                <a:solidFill>
                  <a:schemeClr val="tx1"/>
                </a:solidFill>
              </a:rPr>
              <a:t>that allows </a:t>
            </a:r>
            <a:r>
              <a:rPr lang="en-US" sz="3200" dirty="0">
                <a:solidFill>
                  <a:schemeClr val="tx1"/>
                </a:solidFill>
              </a:rPr>
              <a:t>only a small set of features to interact with </a:t>
            </a:r>
            <a:r>
              <a:rPr lang="en-US" sz="3200" i="1" dirty="0" smtClean="0">
                <a:solidFill>
                  <a:schemeClr val="tx1"/>
                </a:solidFill>
              </a:rPr>
              <a:t>any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of the other </a:t>
            </a:r>
            <a:r>
              <a:rPr lang="en-US" sz="3200" dirty="0" smtClean="0">
                <a:solidFill>
                  <a:schemeClr val="tx1"/>
                </a:solidFill>
              </a:rPr>
              <a:t>features. We </a:t>
            </a:r>
            <a:r>
              <a:rPr lang="en-US" sz="3200" dirty="0">
                <a:solidFill>
                  <a:schemeClr val="tx1"/>
                </a:solidFill>
              </a:rPr>
              <a:t>also maintain weights for the individual features, corresponding to the diagonal of </a:t>
            </a:r>
            <a:r>
              <a:rPr lang="en-US" sz="3200" dirty="0" smtClean="0">
                <a:solidFill>
                  <a:schemeClr val="tx1"/>
                </a:solidFill>
              </a:rPr>
              <a:t>the 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learned </a:t>
            </a:r>
            <a:r>
              <a:rPr lang="en-US" sz="3200" dirty="0">
                <a:solidFill>
                  <a:schemeClr val="tx1"/>
                </a:solidFill>
              </a:rPr>
              <a:t>similarity </a:t>
            </a: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matrix.</a:t>
            </a:r>
            <a:endParaRPr lang="he-IL" sz="2800" i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697471" y="27231447"/>
            <a:ext cx="4609085" cy="4414609"/>
          </a:xfrm>
          <a:prstGeom prst="rect">
            <a:avLst/>
          </a:prstGeom>
        </p:spPr>
      </p:pic>
      <p:pic>
        <p:nvPicPr>
          <p:cNvPr id="68" name="Picture 4" descr="http://chechiklab.biu.ac.il/~yuvval/figs/comet/rowcol_vis.png"/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t="15746" r="8998" b="2607"/>
          <a:stretch/>
        </p:blipFill>
        <p:spPr bwMode="auto">
          <a:xfrm>
            <a:off x="27263908" y="6256069"/>
            <a:ext cx="3336199" cy="325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898688" y="6462476"/>
            <a:ext cx="3333750" cy="32575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/>
              <p:cNvSpPr/>
              <p:nvPr/>
            </p:nvSpPr>
            <p:spPr>
              <a:xfrm>
                <a:off x="22034748" y="6119548"/>
                <a:ext cx="5193111" cy="6093001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just" rtl="0"/>
                <a:r>
                  <a:rPr lang="en-US" sz="3200" dirty="0"/>
                  <a:t>We use an overlapping decomposition of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3200" dirty="0"/>
                  <a:t> group components: The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is a diagonal matrix, and each matrix 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3200" dirty="0"/>
                  <a:t> is a symmetric matrix of non-zero values only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3200" dirty="0"/>
                  <a:t> row and column, with an all-zeros diagonal. </a:t>
                </a:r>
                <a:endParaRPr lang="en-US" sz="3200" dirty="0" smtClean="0"/>
              </a:p>
              <a:p>
                <a:pPr algn="just" rtl="0"/>
                <a:endParaRPr lang="en-US" sz="3200" dirty="0"/>
              </a:p>
              <a:p>
                <a:pPr algn="just" rtl="0"/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 is the sum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4748" y="6119548"/>
                <a:ext cx="5193111" cy="6093001"/>
              </a:xfrm>
              <a:prstGeom prst="rect">
                <a:avLst/>
              </a:prstGeom>
              <a:blipFill rotWithShape="0">
                <a:blip r:embed="rId22"/>
                <a:stretch>
                  <a:fillRect l="-2700" t="-1201" r="-2582" b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/>
              <p:cNvSpPr/>
              <p:nvPr/>
            </p:nvSpPr>
            <p:spPr>
              <a:xfrm>
                <a:off x="22034748" y="12269646"/>
                <a:ext cx="8334741" cy="12182937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US" sz="3200" dirty="0" smtClean="0"/>
                  <a:t>We add a group-sparse norm penalty to the loss to encourage solutions with fewer features and obtain the following objective and optimization :</a:t>
                </a:r>
              </a:p>
              <a:p>
                <a:pPr algn="l" rtl="0"/>
                <a:endParaRPr lang="en-US" sz="3200" dirty="0"/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/>
                          </m:ctrlPr>
                        </m:sSubSupPr>
                        <m:e>
                          <m:func>
                            <m:funcPr>
                              <m:ctrlPr>
                                <a:rPr lang="en-US" sz="3200" i="1"/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3200" i="1"/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/>
                                    <m:t>min</m:t>
                                  </m:r>
                                </m:e>
                                <m:lim>
                                  <m:sSubSup>
                                    <m:sSubSupPr>
                                      <m:ctrlPr>
                                        <a:rPr lang="en-US" sz="3200" i="1"/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3200" i="1"/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/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/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3200" i="1"/>
                                        <m:t>𝑘</m:t>
                                      </m:r>
                                      <m:r>
                                        <a:rPr lang="en-US" sz="3200" i="1"/>
                                        <m:t>=</m:t>
                                      </m:r>
                                      <m:r>
                                        <a:rPr lang="en-US" sz="3200" i="1"/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3200" i="1"/>
                                        <m:t>𝑑</m:t>
                                      </m:r>
                                    </m:sup>
                                  </m:sSubSup>
                                </m:lim>
                              </m:limLow>
                            </m:fName>
                            <m:e>
                              <m:r>
                                <a:rPr lang="en-US" sz="3200" i="1"/>
                                <m:t>𝐿</m:t>
                              </m:r>
                              <m:r>
                                <a:rPr lang="en-US" sz="3200" i="1"/>
                                <m:t>(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32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/>
                                      </m:ctrlPr>
                                    </m:sSubPr>
                                    <m:e>
                                      <m:r>
                                        <a:rPr lang="en-US" sz="3200" i="1"/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/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sub>
                          <m:r>
                            <a:rPr lang="en-US" sz="3200" i="1"/>
                            <m:t>𝑘</m:t>
                          </m:r>
                          <m:r>
                            <a:rPr lang="en-US" sz="3200" i="1"/>
                            <m:t>=</m:t>
                          </m:r>
                          <m:r>
                            <a:rPr lang="en-US" sz="3200" i="1"/>
                            <m:t>0</m:t>
                          </m:r>
                        </m:sub>
                        <m:sup>
                          <m:r>
                            <a:rPr lang="en-US" sz="3200" i="1"/>
                            <m:t>𝑑</m:t>
                          </m:r>
                        </m:sup>
                      </m:sSubSup>
                      <m:r>
                        <a:rPr lang="en-US" sz="3200" i="1"/>
                        <m:t>)=</m:t>
                      </m:r>
                      <m:func>
                        <m:funcPr>
                          <m:ctrlPr>
                            <a:rPr lang="en-US" sz="3200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/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sz="3200" i="1"/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3200" i="1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/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/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3200" i="1"/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3200" i="1"/>
                                    <m:t>𝑘</m:t>
                                  </m:r>
                                  <m:r>
                                    <a:rPr lang="en-US" sz="3200" i="1"/>
                                    <m:t>=</m:t>
                                  </m:r>
                                  <m:r>
                                    <a:rPr lang="en-US" sz="3200" i="1"/>
                                    <m:t>0</m:t>
                                  </m:r>
                                </m:sub>
                                <m:sup>
                                  <m:r>
                                    <a:rPr lang="en-US" sz="3200" i="1"/>
                                    <m:t>𝑑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/>
                              </m:ctrlPr>
                            </m:naryPr>
                            <m:sub>
                              <m:r>
                                <a:rPr lang="en-US" sz="3200" i="1"/>
                                <m:t>𝑡</m:t>
                              </m:r>
                              <m:r>
                                <a:rPr lang="en-US" sz="3200" i="1"/>
                                <m:t>∈</m:t>
                              </m:r>
                              <m:r>
                                <a:rPr lang="en-US" sz="3200" i="1"/>
                                <m:t>𝒯</m:t>
                              </m:r>
                            </m:sub>
                            <m:sup/>
                            <m:e>
                              <m:r>
                                <a:rPr lang="en-US" sz="3200" i="1"/>
                                <m:t>[</m:t>
                              </m:r>
                              <m:r>
                                <a:rPr lang="en-US" sz="3200" i="1"/>
                                <m:t>1</m:t>
                              </m:r>
                              <m:r>
                                <a:rPr lang="en-US" sz="3200" i="1"/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/>
                                  </m:ctrlPr>
                                </m:sSubPr>
                                <m:e>
                                  <m:r>
                                    <a:rPr lang="en-US" sz="3200" i="1"/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/>
                                    <m:t>𝑡</m:t>
                                  </m:r>
                                </m:sub>
                              </m:sSub>
                              <m:r>
                                <a:rPr lang="en-US" sz="3200" i="1"/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/>
                                  </m:ctrlPr>
                                </m:sSubSupPr>
                                <m:e>
                                  <m:r>
                                    <a:rPr lang="en-US" sz="3200" i="1"/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/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/>
                                    <m:t>+</m:t>
                                  </m:r>
                                </m:sup>
                              </m:sSubSup>
                              <m:r>
                                <a:rPr lang="en-US" sz="3200" i="1"/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/>
                                  </m:ctrlPr>
                                </m:sSubPr>
                                <m:e>
                                  <m:r>
                                    <a:rPr lang="en-US" sz="3200" i="1"/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/>
                                    <m:t>𝑡</m:t>
                                  </m:r>
                                </m:sub>
                              </m:sSub>
                              <m:r>
                                <a:rPr lang="en-US" sz="3200" i="1"/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/>
                                  </m:ctrlPr>
                                </m:sSubSupPr>
                                <m:e>
                                  <m:r>
                                    <a:rPr lang="en-US" sz="3200" i="1"/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/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/>
                                    <m:t>−</m:t>
                                  </m:r>
                                </m:sup>
                              </m:sSubSup>
                              <m:r>
                                <a:rPr lang="en-US" sz="3200" i="1"/>
                                <m:t>]</m:t>
                              </m:r>
                            </m:e>
                          </m:nary>
                          <m:r>
                            <a:rPr lang="en-US" sz="3200" i="1"/>
                            <m:t> 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  <a:p>
                <a:pPr algn="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/>
                        <m:t>−</m:t>
                      </m:r>
                      <m:r>
                        <a:rPr lang="en-US" sz="3200" i="1"/>
                        <m:t>𝛼</m:t>
                      </m:r>
                      <m:func>
                        <m:funcPr>
                          <m:ctrlPr>
                            <a:rPr lang="en-US" sz="3200" i="1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/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sz="3200" i="1"/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/>
                                <m:t>det</m:t>
                              </m:r>
                            </m:fName>
                            <m:e>
                              <m:r>
                                <a:rPr lang="en-US" sz="3200" i="1"/>
                                <m:t>𝑊</m:t>
                              </m:r>
                            </m:e>
                          </m:func>
                        </m:e>
                      </m:func>
                      <m:r>
                        <a:rPr lang="en-US" sz="3200" i="1"/>
                        <m:t>+</m:t>
                      </m:r>
                      <m:r>
                        <a:rPr lang="en-US" sz="3200" i="1"/>
                        <m:t>𝜆</m:t>
                      </m:r>
                      <m:nary>
                        <m:naryPr>
                          <m:chr m:val="∑"/>
                          <m:ctrlPr>
                            <a:rPr lang="en-US" sz="3200" i="1"/>
                          </m:ctrlPr>
                        </m:naryPr>
                        <m:sub>
                          <m:r>
                            <a:rPr lang="en-US" sz="3200" i="1"/>
                            <m:t>𝑘</m:t>
                          </m:r>
                          <m:r>
                            <a:rPr lang="en-US" sz="3200" i="1"/>
                            <m:t>=</m:t>
                          </m:r>
                          <m:r>
                            <a:rPr lang="en-US" sz="3200" i="1"/>
                            <m:t>0</m:t>
                          </m:r>
                        </m:sub>
                        <m:sup>
                          <m:r>
                            <a:rPr lang="en-US" sz="3200" i="1"/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/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2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/>
                                      </m:ctrlPr>
                                    </m:sSubPr>
                                    <m:e>
                                      <m:r>
                                        <a:rPr lang="en-US" sz="3200" i="1"/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/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3200" i="1"/>
                                <m:t>𝐹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r>
                  <a:rPr lang="en-US" sz="3200" dirty="0"/>
                  <a:t>For encouraging exact all-zeros updates, we solve </a:t>
                </a:r>
                <a:r>
                  <a:rPr lang="en-US" sz="3200" dirty="0" smtClean="0"/>
                  <a:t>on each </a:t>
                </a:r>
                <a:r>
                  <a:rPr lang="en-US" sz="3200" dirty="0"/>
                  <a:t>coordinate step the following proximal problem, which admits a closed form solution.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/>
                          </m:ctrlPr>
                        </m:sSubSupPr>
                        <m:e>
                          <m:r>
                            <a:rPr lang="en-US" sz="3200" i="1"/>
                            <m:t>𝑉</m:t>
                          </m:r>
                        </m:e>
                        <m:sub>
                          <m:r>
                            <a:rPr lang="en-US" sz="3200" i="1"/>
                            <m:t>𝑘</m:t>
                          </m:r>
                        </m:sub>
                        <m:sup>
                          <m:r>
                            <a:rPr lang="en-US" sz="3200" i="1"/>
                            <m:t>𝑛𝑒𝑤</m:t>
                          </m:r>
                        </m:sup>
                      </m:sSubSup>
                      <m:r>
                        <a:rPr lang="en-US" sz="3200" i="1"/>
                        <m:t>=</m:t>
                      </m:r>
                      <m:func>
                        <m:funcPr>
                          <m:ctrlPr>
                            <a:rPr lang="en-US" sz="3200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/>
                                <m:t>argmin</m:t>
                              </m:r>
                            </m:e>
                            <m:lim>
                              <m:r>
                                <a:rPr lang="en-US" sz="3200" i="1"/>
                                <m:t>𝑉</m:t>
                              </m:r>
                              <m:r>
                                <a:rPr lang="en-US" sz="3200" i="1"/>
                                <m:t>∈</m:t>
                              </m:r>
                              <m:sSub>
                                <m:sSubPr>
                                  <m:ctrlPr>
                                    <a:rPr lang="en-US" sz="3200" i="1"/>
                                  </m:ctrlPr>
                                </m:sSubPr>
                                <m:e>
                                  <m:r>
                                    <a:rPr lang="en-US" sz="3200" i="1"/>
                                    <m:t>𝒱</m:t>
                                  </m:r>
                                </m:e>
                                <m:sub>
                                  <m:r>
                                    <a:rPr lang="en-US" sz="3200" i="1"/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i="1"/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/>
                                  </m:ctrlPr>
                                </m:fPr>
                                <m:num>
                                  <m:r>
                                    <a:rPr lang="en-US" sz="3200" i="1"/>
                                    <m:t>𝜕</m:t>
                                  </m:r>
                                  <m:r>
                                    <a:rPr lang="en-US" sz="3200" i="1"/>
                                    <m:t>𝐿</m:t>
                                  </m:r>
                                </m:num>
                                <m:den>
                                  <m:r>
                                    <a:rPr lang="en-US" sz="3200" i="1"/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200" i="1"/>
                                      </m:ctrlPr>
                                    </m:sSubPr>
                                    <m:e>
                                      <m:r>
                                        <a:rPr lang="en-US" sz="3200" i="1"/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/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200" i="1"/>
                                <m:t>,</m:t>
                              </m:r>
                              <m:r>
                                <a:rPr lang="en-US" sz="3200" i="1"/>
                                <m:t>𝑉</m:t>
                              </m:r>
                            </m:e>
                          </m:d>
                        </m:e>
                      </m:func>
                      <m:r>
                        <a:rPr lang="en-US" sz="3200" i="1"/>
                        <m:t>+</m:t>
                      </m:r>
                      <m:f>
                        <m:fPr>
                          <m:ctrlPr>
                            <a:rPr lang="en-US" sz="3200" i="1"/>
                          </m:ctrlPr>
                        </m:fPr>
                        <m:num>
                          <m:r>
                            <a:rPr lang="en-US" sz="3200" i="1"/>
                            <m:t>1</m:t>
                          </m:r>
                        </m:num>
                        <m:den>
                          <m:r>
                            <a:rPr lang="en-US" sz="3200" i="1"/>
                            <m:t>2</m:t>
                          </m:r>
                          <m:r>
                            <a:rPr lang="en-US" sz="3200" i="1"/>
                            <m:t>𝜃</m:t>
                          </m:r>
                        </m:den>
                      </m:f>
                      <m:sSubSup>
                        <m:sSubSupPr>
                          <m:ctrlPr>
                            <a:rPr lang="en-US" sz="3200" i="1"/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/>
                                  </m:ctrlPr>
                                </m:sSubPr>
                                <m:e>
                                  <m:r>
                                    <a:rPr lang="en-US" sz="3200" i="1"/>
                                    <m:t>𝑉</m:t>
                                  </m:r>
                                  <m:r>
                                    <a:rPr lang="en-US" sz="3200" i="1"/>
                                    <m:t>−</m:t>
                                  </m:r>
                                  <m:r>
                                    <a:rPr lang="en-US" sz="3200" i="1"/>
                                    <m:t>𝑉</m:t>
                                  </m:r>
                                </m:e>
                                <m:sub>
                                  <m:r>
                                    <a:rPr lang="en-US" sz="3200" i="1"/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/>
                            <m:t>𝐹</m:t>
                          </m:r>
                        </m:sub>
                        <m:sup>
                          <m:r>
                            <a:rPr lang="en-US" sz="3200" i="1"/>
                            <m:t>2</m:t>
                          </m:r>
                        </m:sup>
                      </m:sSubSup>
                      <m:r>
                        <a:rPr lang="en-US" sz="3200" i="1"/>
                        <m:t> +</m:t>
                      </m:r>
                      <m:r>
                        <a:rPr lang="en-US" sz="3200" i="1"/>
                        <m:t>𝜆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3200" i="1"/>
                          </m:ctrlPr>
                        </m:dPr>
                        <m:e>
                          <m:r>
                            <a:rPr lang="en-US" sz="3200" i="1"/>
                            <m:t>𝑉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l" rtl="0"/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r>
                  <a:rPr lang="en-US" sz="3200" dirty="0" smtClean="0"/>
                  <a:t>and </a:t>
                </a: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/>
                        </m:ctrlPr>
                      </m:sSupPr>
                      <m:e>
                        <m:r>
                          <a:rPr lang="en-US" sz="3200" i="1"/>
                          <m:t>𝑊</m:t>
                        </m:r>
                      </m:e>
                      <m:sup>
                        <m:r>
                          <a:rPr lang="en-US" sz="3200" i="1"/>
                          <m:t>𝑛𝑒𝑤</m:t>
                        </m:r>
                      </m:sup>
                    </m:sSup>
                    <m:r>
                      <a:rPr lang="en-US" sz="3200" i="1"/>
                      <m:t>=</m:t>
                    </m:r>
                    <m:r>
                      <a:rPr lang="en-US" sz="3200" i="1"/>
                      <m:t>𝑊</m:t>
                    </m:r>
                    <m:r>
                      <a:rPr lang="en-US" sz="3200" i="1"/>
                      <m:t>+</m:t>
                    </m:r>
                    <m:sSubSup>
                      <m:sSubSupPr>
                        <m:ctrlPr>
                          <a:rPr lang="en-US" sz="3200" i="1"/>
                        </m:ctrlPr>
                      </m:sSubSupPr>
                      <m:e>
                        <m:r>
                          <a:rPr lang="en-US" sz="3200" i="1"/>
                          <m:t>𝑉</m:t>
                        </m:r>
                      </m:e>
                      <m:sub>
                        <m:r>
                          <a:rPr lang="en-US" sz="3200" i="1"/>
                          <m:t>𝑘</m:t>
                        </m:r>
                      </m:sub>
                      <m:sup>
                        <m:r>
                          <a:rPr lang="en-US" sz="3200" i="1"/>
                          <m:t>𝑛𝑒𝑤</m:t>
                        </m:r>
                      </m:sup>
                    </m:sSubSup>
                    <m:r>
                      <a:rPr lang="en-US" sz="3200" i="1"/>
                      <m:t>−</m:t>
                    </m:r>
                    <m:sSub>
                      <m:sSubPr>
                        <m:ctrlPr>
                          <a:rPr lang="en-US" sz="3200" i="1"/>
                        </m:ctrlPr>
                      </m:sSubPr>
                      <m:e>
                        <m:r>
                          <a:rPr lang="en-US" sz="3200" i="1"/>
                          <m:t>𝑉</m:t>
                        </m:r>
                      </m:e>
                      <m:sub>
                        <m:r>
                          <a:rPr lang="en-US" sz="3200" i="1"/>
                          <m:t>𝑘</m:t>
                        </m:r>
                      </m:sub>
                    </m:sSub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r>
                      <a:rPr lang="en-US" sz="3200" i="1"/>
                      <m:t>𝜃</m:t>
                    </m:r>
                  </m:oMath>
                </a14:m>
                <a:r>
                  <a:rPr lang="en-US" sz="3200" dirty="0"/>
                  <a:t> corresponds to the step size of the proximal update.</a:t>
                </a:r>
              </a:p>
              <a:p>
                <a:pPr algn="l" rtl="0"/>
                <a:endParaRPr lang="en-US" sz="3200" dirty="0" smtClean="0"/>
              </a:p>
            </p:txBody>
          </p:sp>
        </mc:Choice>
        <mc:Fallback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4748" y="12269646"/>
                <a:ext cx="8334741" cy="12182937"/>
              </a:xfrm>
              <a:prstGeom prst="rect">
                <a:avLst/>
              </a:prstGeom>
              <a:blipFill rotWithShape="0">
                <a:blip r:embed="rId23"/>
                <a:stretch>
                  <a:fillRect l="-1683" t="-601" r="-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2122838" y="27435273"/>
            <a:ext cx="8696885" cy="13269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5"/>
          <a:srcRect r="4094"/>
          <a:stretch/>
        </p:blipFill>
        <p:spPr>
          <a:xfrm>
            <a:off x="22034749" y="28815981"/>
            <a:ext cx="8784974" cy="1913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11781</TotalTime>
  <Words>573</Words>
  <Application>Microsoft Office PowerPoint</Application>
  <PresentationFormat>Custom</PresentationFormat>
  <Paragraphs>97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Noa</dc:creator>
  <cp:lastModifiedBy>Yuval A</cp:lastModifiedBy>
  <cp:revision>968</cp:revision>
  <dcterms:created xsi:type="dcterms:W3CDTF">2012-06-10T07:14:49Z</dcterms:created>
  <dcterms:modified xsi:type="dcterms:W3CDTF">2015-11-22T00:42:44Z</dcterms:modified>
</cp:coreProperties>
</file>